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39"/>
  </p:notesMasterIdLst>
  <p:sldIdLst>
    <p:sldId id="274" r:id="rId3"/>
    <p:sldId id="314" r:id="rId4"/>
    <p:sldId id="333" r:id="rId5"/>
    <p:sldId id="356" r:id="rId6"/>
    <p:sldId id="347" r:id="rId7"/>
    <p:sldId id="351" r:id="rId8"/>
    <p:sldId id="353" r:id="rId9"/>
    <p:sldId id="348" r:id="rId10"/>
    <p:sldId id="329" r:id="rId11"/>
    <p:sldId id="354" r:id="rId12"/>
    <p:sldId id="350" r:id="rId13"/>
    <p:sldId id="352" r:id="rId14"/>
    <p:sldId id="344" r:id="rId15"/>
    <p:sldId id="345" r:id="rId16"/>
    <p:sldId id="317" r:id="rId17"/>
    <p:sldId id="313" r:id="rId18"/>
    <p:sldId id="285" r:id="rId19"/>
    <p:sldId id="330" r:id="rId20"/>
    <p:sldId id="281" r:id="rId21"/>
    <p:sldId id="357" r:id="rId22"/>
    <p:sldId id="328" r:id="rId23"/>
    <p:sldId id="358" r:id="rId24"/>
    <p:sldId id="291" r:id="rId25"/>
    <p:sldId id="296" r:id="rId26"/>
    <p:sldId id="322" r:id="rId27"/>
    <p:sldId id="288" r:id="rId28"/>
    <p:sldId id="289" r:id="rId29"/>
    <p:sldId id="332" r:id="rId30"/>
    <p:sldId id="323" r:id="rId31"/>
    <p:sldId id="324" r:id="rId32"/>
    <p:sldId id="325" r:id="rId33"/>
    <p:sldId id="326" r:id="rId34"/>
    <p:sldId id="327" r:id="rId35"/>
    <p:sldId id="331" r:id="rId36"/>
    <p:sldId id="359" r:id="rId37"/>
    <p:sldId id="28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3FB01-A0E9-4048-BA33-031E33AE1DEF}" v="4" dt="2023-06-22T14:32:33.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9" autoAdjust="0"/>
    <p:restoredTop sz="88837" autoAdjust="0"/>
  </p:normalViewPr>
  <p:slideViewPr>
    <p:cSldViewPr snapToGrid="0">
      <p:cViewPr varScale="1">
        <p:scale>
          <a:sx n="101" d="100"/>
          <a:sy n="101" d="100"/>
        </p:scale>
        <p:origin x="1314" y="108"/>
      </p:cViewPr>
      <p:guideLst/>
    </p:cSldViewPr>
  </p:slideViewPr>
  <p:outlineViewPr>
    <p:cViewPr>
      <p:scale>
        <a:sx n="33" d="100"/>
        <a:sy n="33" d="100"/>
      </p:scale>
      <p:origin x="0" y="-45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086E9-D809-477F-B0F1-CE16E312E89A}"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ACAE0-8D04-44A1-B38C-C63A950D87C9}" type="slidenum">
              <a:rPr lang="en-US" smtClean="0"/>
              <a:t>‹#›</a:t>
            </a:fld>
            <a:endParaRPr lang="en-US"/>
          </a:p>
        </p:txBody>
      </p:sp>
    </p:spTree>
    <p:extLst>
      <p:ext uri="{BB962C8B-B14F-4D97-AF65-F5344CB8AC3E}">
        <p14:creationId xmlns:p14="http://schemas.microsoft.com/office/powerpoint/2010/main" val="421971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ls.sc.egov.usda.gov/fsa_reports.as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gls.sc.egov.usda.gov/forms_fsa_data.as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ls.sc.egov.usda.gov/reports_gls.asp"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gls.sc.egov.usda.gov/forms_fsa_data.as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802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Run Microsoft Edge in IE Mode: </a:t>
            </a:r>
            <a:r>
              <a:rPr lang="en-US" sz="1200" dirty="0">
                <a:latin typeface="Times New Roman" panose="02020603050405020304" pitchFamily="18" charset="0"/>
                <a:cs typeface="Times New Roman" panose="02020603050405020304" pitchFamily="18" charset="0"/>
              </a:rPr>
              <a:t>In Microsoft Edge: Use the option to “Load in Internet Explorer Mode”.  This is done by clicking on the ellipse (3 dots) in the upper righthand corner of the Edge browser.  Select ‘Settings” and then “Default Browser”. Then click on the ‘Add’ button and enter </a:t>
            </a:r>
            <a:r>
              <a:rPr lang="en-US" sz="1200" dirty="0">
                <a:latin typeface="Times New Roman" panose="02020603050405020304" pitchFamily="18" charset="0"/>
                <a:cs typeface="Times New Roman" panose="02020603050405020304" pitchFamily="18" charset="0"/>
                <a:hlinkClick r:id="rId3"/>
              </a:rPr>
              <a:t>https://gls.sc.egov.usda.gov/fsa_reports.asp</a:t>
            </a:r>
            <a:r>
              <a:rPr lang="en-US" sz="1200" dirty="0">
                <a:latin typeface="Times New Roman" panose="02020603050405020304" pitchFamily="18" charset="0"/>
                <a:cs typeface="Times New Roman" panose="02020603050405020304" pitchFamily="18" charset="0"/>
              </a:rPr>
              <a:t> to add FSA Reports to the list of pages that will automatically open in Internet Explorer mode.  Also add </a:t>
            </a:r>
            <a:r>
              <a:rPr lang="en-US" sz="1200" dirty="0">
                <a:latin typeface="Times New Roman" panose="02020603050405020304" pitchFamily="18" charset="0"/>
                <a:cs typeface="Times New Roman" panose="02020603050405020304" pitchFamily="18" charset="0"/>
                <a:hlinkClick r:id="rId4"/>
              </a:rPr>
              <a:t>https://gls.sc.egov.usda.gov/forms_fsa_data.asp</a:t>
            </a:r>
            <a:r>
              <a:rPr lang="en-US" sz="1200" dirty="0">
                <a:latin typeface="Times New Roman" panose="02020603050405020304" pitchFamily="18" charset="0"/>
                <a:cs typeface="Times New Roman" panose="02020603050405020304" pitchFamily="18" charset="0"/>
              </a:rPr>
              <a:t> to add Data-Filled Forms to the list. Users will need to update the list of sites every 30 days.</a:t>
            </a:r>
          </a:p>
          <a:p>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10</a:t>
            </a:fld>
            <a:endParaRPr lang="en-US"/>
          </a:p>
        </p:txBody>
      </p:sp>
    </p:spTree>
    <p:extLst>
      <p:ext uri="{BB962C8B-B14F-4D97-AF65-F5344CB8AC3E}">
        <p14:creationId xmlns:p14="http://schemas.microsoft.com/office/powerpoint/2010/main" val="256570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11</a:t>
            </a:fld>
            <a:endParaRPr lang="en-US"/>
          </a:p>
        </p:txBody>
      </p:sp>
    </p:spTree>
    <p:extLst>
      <p:ext uri="{BB962C8B-B14F-4D97-AF65-F5344CB8AC3E}">
        <p14:creationId xmlns:p14="http://schemas.microsoft.com/office/powerpoint/2010/main" val="306804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34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messages are just warnings to prevent any interest rate typos but can be bypassed by simply clicking OK.</a:t>
            </a:r>
          </a:p>
        </p:txBody>
      </p:sp>
      <p:sp>
        <p:nvSpPr>
          <p:cNvPr id="4" name="Slide Number Placeholder 3"/>
          <p:cNvSpPr>
            <a:spLocks noGrp="1"/>
          </p:cNvSpPr>
          <p:nvPr>
            <p:ph type="sldNum" sz="quarter" idx="5"/>
          </p:nvPr>
        </p:nvSpPr>
        <p:spPr/>
        <p:txBody>
          <a:bodyPr/>
          <a:lstStyle/>
          <a:p>
            <a:fld id="{BC1ACAE0-8D04-44A1-B38C-C63A950D87C9}" type="slidenum">
              <a:rPr lang="en-US" smtClean="0"/>
              <a:t>13</a:t>
            </a:fld>
            <a:endParaRPr lang="en-US"/>
          </a:p>
        </p:txBody>
      </p:sp>
    </p:spTree>
    <p:extLst>
      <p:ext uri="{BB962C8B-B14F-4D97-AF65-F5344CB8AC3E}">
        <p14:creationId xmlns:p14="http://schemas.microsoft.com/office/powerpoint/2010/main" val="190976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GLS screens with Agency Comments include Loan</a:t>
            </a:r>
            <a:r>
              <a:rPr lang="en-US" baseline="0" dirty="0"/>
              <a:t> Guarantee Request, Loan Closing, </a:t>
            </a:r>
            <a:r>
              <a:rPr lang="en-US" dirty="0"/>
              <a:t>Semi-annual</a:t>
            </a:r>
            <a:r>
              <a:rPr lang="en-US" baseline="0" dirty="0"/>
              <a:t> and Default status reports, FSA Reviews, Loss Claim Maintenance.</a:t>
            </a:r>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14</a:t>
            </a:fld>
            <a:endParaRPr lang="en-US"/>
          </a:p>
        </p:txBody>
      </p:sp>
    </p:spTree>
    <p:extLst>
      <p:ext uri="{BB962C8B-B14F-4D97-AF65-F5344CB8AC3E}">
        <p14:creationId xmlns:p14="http://schemas.microsoft.com/office/powerpoint/2010/main" val="180517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allows us to double check the math.  We have had accounts where the 1D was processed for the wrong amount because of a calculation error.  </a:t>
            </a:r>
          </a:p>
        </p:txBody>
      </p:sp>
      <p:sp>
        <p:nvSpPr>
          <p:cNvPr id="4" name="Slide Number Placeholder 3"/>
          <p:cNvSpPr>
            <a:spLocks noGrp="1"/>
          </p:cNvSpPr>
          <p:nvPr>
            <p:ph type="sldNum" sz="quarter" idx="5"/>
          </p:nvPr>
        </p:nvSpPr>
        <p:spPr/>
        <p:txBody>
          <a:bodyPr/>
          <a:lstStyle/>
          <a:p>
            <a:fld id="{BC1ACAE0-8D04-44A1-B38C-C63A950D87C9}" type="slidenum">
              <a:rPr lang="en-US" smtClean="0"/>
              <a:t>15</a:t>
            </a:fld>
            <a:endParaRPr lang="en-US"/>
          </a:p>
        </p:txBody>
      </p:sp>
    </p:spTree>
    <p:extLst>
      <p:ext uri="{BB962C8B-B14F-4D97-AF65-F5344CB8AC3E}">
        <p14:creationId xmlns:p14="http://schemas.microsoft.com/office/powerpoint/2010/main" val="312311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Guaranteed Loan Collection Codes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30 – Guarantee Fees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31 – Repayment of Appraisal Fee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32 – Payment on Repurchased guaranteed loan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33 –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Lender Recovery or Final Loss Refund*</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34 – (Finance office use only)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35 – Other guaranteed loan remittance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70 – Internal Administrative Offset (IAO) – Other</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71 – IAO – DCP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72– IAO –LCP</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73– IAO –CRP</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74– IAO –EQIP</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75– IAO –Tobacco</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76– IAO –Peanuts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77– IAO –Rice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78– IAO –LDP/Market Asst Loan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79– IAO –DCC Stay status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80 – Voluntary*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81 - DOJ</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82 – Debt Settlement*</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83 - Other</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84 – TOP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Loss Types: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04 – Recovery after Final Loss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13 – Voluntary Payment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 – Compromise Offer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71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Loan Closing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lender advanced funds at closing, but it is not entered on the Closing transaction, it causes an error on the status report because the Unpaid Principal will exceed the Principal Advanced. The loan closing in GLS should reflect the lender’s loan closing. FO loans are normally fully advanced at closing unless it is a construction loan.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On LOC, the Maturity Date should reflect the entire term of loan.  They should NOT enter as 1 year term to be renewed each year.  What we are seeing is the LOC is set up with a 1-year term to be renewed each year.  Then after year 1, we get a 2249 to restructure the loan for another year.  Once the loan is restructured, they are no longer allowed to make advances on the loan…..so it defeats the purpose of an LOC.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81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5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6a2c4b626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6" name="Google Shape;166;g126a2c4b626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539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23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I’m Antoinette Taylor, Section 1 Supervisor for FLB. FLB would like to thank you for inviting us to the yearly NASE/NACS convention here in Omaha. We are always excited for the meet and greet and sharing of information. It is such a pleasurable experience meeting everyone and putting names to faces.  </a:t>
            </a:r>
          </a:p>
        </p:txBody>
      </p:sp>
      <p:sp>
        <p:nvSpPr>
          <p:cNvPr id="4" name="Slide Number Placeholder 3"/>
          <p:cNvSpPr>
            <a:spLocks noGrp="1"/>
          </p:cNvSpPr>
          <p:nvPr>
            <p:ph type="sldNum" sz="quarter" idx="5"/>
          </p:nvPr>
        </p:nvSpPr>
        <p:spPr/>
        <p:txBody>
          <a:bodyPr/>
          <a:lstStyle/>
          <a:p>
            <a:fld id="{1EEA0FA1-ADE9-0647-BE3D-7CA3179F4500}" type="slidenum">
              <a:rPr lang="en-US" smtClean="0"/>
              <a:t>20</a:t>
            </a:fld>
            <a:endParaRPr lang="en-US"/>
          </a:p>
        </p:txBody>
      </p:sp>
    </p:spTree>
    <p:extLst>
      <p:ext uri="{BB962C8B-B14F-4D97-AF65-F5344CB8AC3E}">
        <p14:creationId xmlns:p14="http://schemas.microsoft.com/office/powerpoint/2010/main" val="277042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overall view of the Servicing Office’ Organization Chart from the Director to the Division level </a:t>
            </a:r>
          </a:p>
        </p:txBody>
      </p:sp>
      <p:sp>
        <p:nvSpPr>
          <p:cNvPr id="4" name="Slide Number Placeholder 3"/>
          <p:cNvSpPr>
            <a:spLocks noGrp="1"/>
          </p:cNvSpPr>
          <p:nvPr>
            <p:ph type="sldNum" sz="quarter" idx="5"/>
          </p:nvPr>
        </p:nvSpPr>
        <p:spPr/>
        <p:txBody>
          <a:bodyPr/>
          <a:lstStyle/>
          <a:p>
            <a:fld id="{1EEA0FA1-ADE9-0647-BE3D-7CA3179F4500}" type="slidenum">
              <a:rPr lang="en-US" smtClean="0"/>
              <a:t>21</a:t>
            </a:fld>
            <a:endParaRPr lang="en-US"/>
          </a:p>
        </p:txBody>
      </p:sp>
    </p:spTree>
    <p:extLst>
      <p:ext uri="{BB962C8B-B14F-4D97-AF65-F5344CB8AC3E}">
        <p14:creationId xmlns:p14="http://schemas.microsoft.com/office/powerpoint/2010/main" val="3898598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Serving Office will continue to work closely with and support FSA; providing exceptional loan servicing and financial reporting functions for the Farm Loan Program portfolio.</a:t>
            </a:r>
          </a:p>
        </p:txBody>
      </p:sp>
      <p:sp>
        <p:nvSpPr>
          <p:cNvPr id="4" name="Slide Number Placeholder 3"/>
          <p:cNvSpPr>
            <a:spLocks noGrp="1"/>
          </p:cNvSpPr>
          <p:nvPr>
            <p:ph type="sldNum" sz="quarter" idx="5"/>
          </p:nvPr>
        </p:nvSpPr>
        <p:spPr/>
        <p:txBody>
          <a:bodyPr/>
          <a:lstStyle/>
          <a:p>
            <a:fld id="{1EEA0FA1-ADE9-0647-BE3D-7CA3179F4500}" type="slidenum">
              <a:rPr lang="en-US" smtClean="0"/>
              <a:t>22</a:t>
            </a:fld>
            <a:endParaRPr lang="en-US"/>
          </a:p>
        </p:txBody>
      </p:sp>
    </p:spTree>
    <p:extLst>
      <p:ext uri="{BB962C8B-B14F-4D97-AF65-F5344CB8AC3E}">
        <p14:creationId xmlns:p14="http://schemas.microsoft.com/office/powerpoint/2010/main" val="2584413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23</a:t>
            </a:fld>
            <a:endParaRPr lang="en-US"/>
          </a:p>
        </p:txBody>
      </p:sp>
    </p:spTree>
    <p:extLst>
      <p:ext uri="{BB962C8B-B14F-4D97-AF65-F5344CB8AC3E}">
        <p14:creationId xmlns:p14="http://schemas.microsoft.com/office/powerpoint/2010/main" val="875454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Feb 2023; FLB had 11 vacancies: 1 Branch Chief, 1 Section 2 Supervisor (S2S), 4 Accountants, 4 Financial Specialists (FS), and 1 Accounting Technician</a:t>
            </a:r>
          </a:p>
          <a:p>
            <a:r>
              <a:rPr lang="en-US" dirty="0"/>
              <a:t>As of June 2023: FLB has selected Lisa Randolph as Branch Chief. We have hired 3 Accountants, 1 FS, and 1 Accounting Technician. We are in process of hiring 1 S2S, 1 additional Accountant, and 3 additional FS. Once hiring is complete, FLB will be fully staffed with 23 employees.</a:t>
            </a:r>
          </a:p>
        </p:txBody>
      </p:sp>
      <p:sp>
        <p:nvSpPr>
          <p:cNvPr id="4" name="Slide Number Placeholder 3"/>
          <p:cNvSpPr>
            <a:spLocks noGrp="1"/>
          </p:cNvSpPr>
          <p:nvPr>
            <p:ph type="sldNum" sz="quarter" idx="5"/>
          </p:nvPr>
        </p:nvSpPr>
        <p:spPr/>
        <p:txBody>
          <a:bodyPr/>
          <a:lstStyle/>
          <a:p>
            <a:fld id="{1EEA0FA1-ADE9-0647-BE3D-7CA3179F4500}" type="slidenum">
              <a:rPr lang="en-US" smtClean="0"/>
              <a:t>24</a:t>
            </a:fld>
            <a:endParaRPr lang="en-US"/>
          </a:p>
        </p:txBody>
      </p:sp>
    </p:spTree>
    <p:extLst>
      <p:ext uri="{BB962C8B-B14F-4D97-AF65-F5344CB8AC3E}">
        <p14:creationId xmlns:p14="http://schemas.microsoft.com/office/powerpoint/2010/main" val="2826255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26</a:t>
            </a:fld>
            <a:endParaRPr lang="en-US"/>
          </a:p>
        </p:txBody>
      </p:sp>
    </p:spTree>
    <p:extLst>
      <p:ext uri="{BB962C8B-B14F-4D97-AF65-F5344CB8AC3E}">
        <p14:creationId xmlns:p14="http://schemas.microsoft.com/office/powerpoint/2010/main" val="381467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Farm Loan Branch will continue to work along side National Office to process Inflation Reduction Act (IRA) payments and any requested corrections.</a:t>
            </a:r>
          </a:p>
          <a:p>
            <a:pPr marL="0" indent="0">
              <a:buNone/>
            </a:pPr>
            <a:r>
              <a:rPr lang="en-US" dirty="0"/>
              <a:t>Several projects and urgent requests have neared completion since 10/2022. FLB continue to </a:t>
            </a:r>
            <a:r>
              <a:rPr lang="en-US" sz="1800" dirty="0">
                <a:effectLst/>
                <a:latin typeface="Segoe UI" panose="020B0502040204020203" pitchFamily="34" charset="0"/>
              </a:rPr>
              <a:t>work through corrections and "one off" payments for Extraordinary Measures and Financially Distressed situations. </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27</a:t>
            </a:fld>
            <a:endParaRPr lang="en-US"/>
          </a:p>
        </p:txBody>
      </p:sp>
    </p:spTree>
    <p:extLst>
      <p:ext uri="{BB962C8B-B14F-4D97-AF65-F5344CB8AC3E}">
        <p14:creationId xmlns:p14="http://schemas.microsoft.com/office/powerpoint/2010/main" val="3677373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A0FA1-ADE9-0647-BE3D-7CA3179F4500}" type="slidenum">
              <a:rPr lang="en-US" smtClean="0"/>
              <a:t>30</a:t>
            </a:fld>
            <a:endParaRPr lang="en-US"/>
          </a:p>
        </p:txBody>
      </p:sp>
    </p:spTree>
    <p:extLst>
      <p:ext uri="{BB962C8B-B14F-4D97-AF65-F5344CB8AC3E}">
        <p14:creationId xmlns:p14="http://schemas.microsoft.com/office/powerpoint/2010/main" val="24412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PLAS serves as the financial hub for loan and grant programs for RD and most of FSA as our General Ledger and financial reporting data is consolidated within PLAS. </a:t>
            </a:r>
            <a:r>
              <a:rPr lang="en-US" dirty="0"/>
              <a:t>The PLAS Replacement Project is not an update, but a replacement. The mission need is to </a:t>
            </a:r>
            <a:r>
              <a:rPr lang="en-US" sz="1800" b="0" i="0" u="none" strike="noStrike" baseline="0" dirty="0">
                <a:solidFill>
                  <a:srgbClr val="000000"/>
                </a:solidFill>
                <a:latin typeface="Arial" panose="020B0604020202020204" pitchFamily="34" charset="0"/>
              </a:rPr>
              <a:t>replace PLAS with a state-of-the-art technical solution that will provide loan accounting servicing, financial and legislative reporting, and adequate internal controls to ensure the FSA-FLP and RD loans are accurately reflected, easy to maintain and service, and allow the servicing office to meet customer demands. 	</a:t>
            </a:r>
          </a:p>
          <a:p>
            <a:r>
              <a:rPr lang="en-US" dirty="0"/>
              <a:t>IT is working on known system issues; including 3K-Debt Settlement Reversal associated with the conversion and the 4-type Transactions M-Maturing of Accounts). There is no completion ETA at this time .</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35</a:t>
            </a:fld>
            <a:endParaRPr lang="en-US"/>
          </a:p>
        </p:txBody>
      </p:sp>
    </p:spTree>
    <p:extLst>
      <p:ext uri="{BB962C8B-B14F-4D97-AF65-F5344CB8AC3E}">
        <p14:creationId xmlns:p14="http://schemas.microsoft.com/office/powerpoint/2010/main" val="4886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26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let us know if there are any suggestions on a new quick reference guide topic.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88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2-FLP only</a:t>
            </a:r>
            <a:r>
              <a:rPr lang="en-US" baseline="0" dirty="0"/>
              <a:t> requires documentation of the default status review in GLS, both the GLS Status/Default report screens have been updated to reflect these enhancements. This provides county offices a way to also track reviews of Status reports.</a:t>
            </a:r>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5</a:t>
            </a:fld>
            <a:endParaRPr lang="en-US"/>
          </a:p>
        </p:txBody>
      </p:sp>
    </p:spTree>
    <p:extLst>
      <p:ext uri="{BB962C8B-B14F-4D97-AF65-F5344CB8AC3E}">
        <p14:creationId xmlns:p14="http://schemas.microsoft.com/office/powerpoint/2010/main" val="156364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6</a:t>
            </a:fld>
            <a:endParaRPr lang="en-US"/>
          </a:p>
        </p:txBody>
      </p:sp>
    </p:spTree>
    <p:extLst>
      <p:ext uri="{BB962C8B-B14F-4D97-AF65-F5344CB8AC3E}">
        <p14:creationId xmlns:p14="http://schemas.microsoft.com/office/powerpoint/2010/main" val="88032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Maximum interest rate rules were updated in March 2022 (2-FLP, Paragraph 135)</a:t>
            </a:r>
          </a:p>
          <a:p>
            <a:endParaRPr lang="en-US" dirty="0">
              <a:solidFill>
                <a:schemeClr val="tx1"/>
              </a:solidFill>
            </a:endParaRPr>
          </a:p>
          <a:p>
            <a:pPr lvl="1"/>
            <a:r>
              <a:rPr lang="en-US" dirty="0"/>
              <a:t>Replaced the use of the 3-month LIBOR with the SOFR and adjusted the related </a:t>
            </a:r>
            <a:r>
              <a:rPr lang="en-US"/>
              <a:t>allowable mark-up</a:t>
            </a:r>
          </a:p>
          <a:p>
            <a:pPr lvl="1"/>
            <a:endParaRPr lang="en-US" dirty="0"/>
          </a:p>
          <a:p>
            <a:pPr lvl="1"/>
            <a:endParaRPr lang="en-US" dirty="0"/>
          </a:p>
          <a:p>
            <a:r>
              <a:rPr lang="en-US" dirty="0">
                <a:solidFill>
                  <a:schemeClr val="tx1"/>
                </a:solidFill>
              </a:rPr>
              <a:t>At the time of loan closing or restructuring, the interest rate charged by the lender cannot exceed one of the following as applicable:</a:t>
            </a:r>
          </a:p>
          <a:p>
            <a:pPr lvl="1"/>
            <a:endParaRPr lang="en-US" dirty="0"/>
          </a:p>
          <a:p>
            <a:pPr lvl="1"/>
            <a:r>
              <a:rPr lang="en-US" dirty="0"/>
              <a:t>For loans with variable rates or rates fixed for less than 5 years:  6.75% above the prior business day’s SOFR rate</a:t>
            </a:r>
          </a:p>
          <a:p>
            <a:pPr lvl="1"/>
            <a:endParaRPr lang="en-US" dirty="0"/>
          </a:p>
          <a:p>
            <a:pPr lvl="1"/>
            <a:r>
              <a:rPr lang="en-US" dirty="0"/>
              <a:t>For loans with rates fixed for 5 or more years: 5.5% above the prior business day’s 5-year Treasury note rate</a:t>
            </a:r>
          </a:p>
          <a:p>
            <a:endParaRPr lang="en-US" dirty="0">
              <a:solidFill>
                <a:schemeClr val="tx1"/>
              </a:solidFill>
            </a:endParaRPr>
          </a:p>
          <a:p>
            <a:r>
              <a:rPr lang="en-US" b="0" dirty="0">
                <a:solidFill>
                  <a:schemeClr val="tx1"/>
                </a:solidFill>
              </a:rPr>
              <a:t>In the event that the SOFR falls below 1.75%, each of the maximums above may be increased by an additional 1%</a:t>
            </a:r>
          </a:p>
          <a:p>
            <a:pPr lvl="1"/>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7</a:t>
            </a:fld>
            <a:endParaRPr lang="en-US"/>
          </a:p>
        </p:txBody>
      </p:sp>
    </p:spTree>
    <p:extLst>
      <p:ext uri="{BB962C8B-B14F-4D97-AF65-F5344CB8AC3E}">
        <p14:creationId xmlns:p14="http://schemas.microsoft.com/office/powerpoint/2010/main" val="278657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none" strike="noStrike" dirty="0">
                <a:effectLst/>
                <a:latin typeface="Calibri" panose="020F0502020204030204" pitchFamily="34" charset="0"/>
                <a:ea typeface="Calibri" panose="020F0502020204030204" pitchFamily="34" charset="0"/>
              </a:rPr>
              <a:t>Email was sent out by Monique on 4/19/23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However, GLS reports and data-filled forms still require use of Microsoft Edge ran in IE mode to function properly. Below you will find information on how to configure your browser settings for optimal use of GLS.</a:t>
            </a:r>
          </a:p>
          <a:p>
            <a:pPr marL="0" marR="0">
              <a:spcBef>
                <a:spcPts val="0"/>
              </a:spcBef>
              <a:spcAft>
                <a:spcPts val="0"/>
              </a:spcAft>
            </a:pPr>
            <a:r>
              <a:rPr lang="en-US" sz="1800" u="none" strike="noStrike"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effectLst/>
                <a:latin typeface="Calibri" panose="020F0502020204030204" pitchFamily="34" charset="0"/>
                <a:ea typeface="Calibri" panose="020F0502020204030204" pitchFamily="34" charset="0"/>
              </a:rPr>
              <a:t>Microsoft Edge Settings: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If you use GLS to run reports or open data-filled forms, you may want to add </a:t>
            </a:r>
            <a:r>
              <a:rPr lang="en-US" sz="1800" u="sng" dirty="0">
                <a:solidFill>
                  <a:srgbClr val="2B2B2B"/>
                </a:solidFill>
                <a:effectLst/>
                <a:latin typeface="Calibri" panose="020F0502020204030204" pitchFamily="34" charset="0"/>
                <a:ea typeface="Calibri" panose="020F0502020204030204" pitchFamily="34" charset="0"/>
                <a:hlinkClick r:id="rId3"/>
              </a:rPr>
              <a:t>https://gls.sc.egov.usda.gov/reports_gls.asp</a:t>
            </a:r>
            <a:r>
              <a:rPr lang="en-US" sz="1800" dirty="0">
                <a:solidFill>
                  <a:srgbClr val="2B2B2B"/>
                </a:solidFill>
                <a:effectLst/>
                <a:latin typeface="Calibri" panose="020F0502020204030204" pitchFamily="34" charset="0"/>
                <a:ea typeface="Calibri" panose="020F0502020204030204" pitchFamily="34" charset="0"/>
              </a:rPr>
              <a:t> and </a:t>
            </a:r>
            <a:r>
              <a:rPr lang="en-US" sz="1800" u="sng" dirty="0">
                <a:solidFill>
                  <a:srgbClr val="2B2B2B"/>
                </a:solidFill>
                <a:effectLst/>
                <a:latin typeface="Calibri" panose="020F0502020204030204" pitchFamily="34" charset="0"/>
                <a:ea typeface="Calibri" panose="020F0502020204030204" pitchFamily="34" charset="0"/>
                <a:hlinkClick r:id="rId4"/>
              </a:rPr>
              <a:t>https://gls.sc.egov.usda.gov/forms_fsa_data.asp</a:t>
            </a:r>
            <a:r>
              <a:rPr lang="en-US" sz="1800" dirty="0">
                <a:solidFill>
                  <a:srgbClr val="000000"/>
                </a:solidFill>
                <a:effectLst/>
                <a:latin typeface="Arial" panose="020B060402020202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 your Internet Explorer compatibility list (see instructions below). You will need to remove any other GLS pages from the list of pages to load in IE mode.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t>
            </a:r>
            <a:r>
              <a:rPr lang="en-US" sz="1800" b="1" dirty="0">
                <a:effectLst/>
                <a:latin typeface="Calibri" panose="020F0502020204030204" pitchFamily="34" charset="0"/>
                <a:ea typeface="Calibri" panose="020F0502020204030204" pitchFamily="34" charset="0"/>
              </a:rPr>
              <a:t>To Set Reports and Forms to load in IE Mode:</a:t>
            </a: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 Open Microsoft Edge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2. Click on the ellipse (3 dots) in the upper righthand corner of the Edge browser, and select ‘Settings” and then “Default Browser”.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3. Under </a:t>
            </a:r>
            <a:r>
              <a:rPr lang="en-US" sz="1800" i="1" dirty="0">
                <a:effectLst/>
                <a:latin typeface="Calibri" panose="020F0502020204030204" pitchFamily="34" charset="0"/>
                <a:ea typeface="Calibri" panose="020F0502020204030204" pitchFamily="34" charset="0"/>
              </a:rPr>
              <a:t>Internet Explorer compatibility</a:t>
            </a:r>
            <a:r>
              <a:rPr lang="en-US" sz="1800" dirty="0">
                <a:effectLst/>
                <a:latin typeface="Calibri" panose="020F0502020204030204" pitchFamily="34" charset="0"/>
                <a:ea typeface="Calibri" panose="020F0502020204030204" pitchFamily="34" charset="0"/>
              </a:rPr>
              <a:t>, click on the ‘Add’ button and enter </a:t>
            </a:r>
            <a:r>
              <a:rPr lang="en-US" sz="1800" u="sng" dirty="0">
                <a:solidFill>
                  <a:srgbClr val="2B2B2B"/>
                </a:solidFill>
                <a:effectLst/>
                <a:latin typeface="Calibri" panose="020F0502020204030204" pitchFamily="34" charset="0"/>
                <a:ea typeface="Calibri" panose="020F0502020204030204" pitchFamily="34" charset="0"/>
                <a:hlinkClick r:id="rId3"/>
              </a:rPr>
              <a:t>https://gls.sc.egov.usda.gov/reports_gls.asp</a:t>
            </a:r>
            <a:r>
              <a:rPr lang="en-US" sz="1800" dirty="0">
                <a:effectLst/>
                <a:latin typeface="Calibri" panose="020F0502020204030204" pitchFamily="34" charset="0"/>
                <a:ea typeface="Calibri" panose="020F0502020204030204" pitchFamily="34" charset="0"/>
              </a:rPr>
              <a:t> to add the GLS site to the list of pages that will automatically open in Internet Explorer mode.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4. Repeat Step #3 to add </a:t>
            </a:r>
            <a:r>
              <a:rPr lang="en-US" sz="1800" u="sng" dirty="0">
                <a:solidFill>
                  <a:srgbClr val="2B2B2B"/>
                </a:solidFill>
                <a:effectLst/>
                <a:latin typeface="Calibri" panose="020F0502020204030204" pitchFamily="34" charset="0"/>
                <a:ea typeface="Calibri" panose="020F0502020204030204" pitchFamily="34" charset="0"/>
                <a:hlinkClick r:id="rId4"/>
              </a:rPr>
              <a:t>https://gls.sc.egov.usda.gov/forms_fsa_data.asp</a:t>
            </a:r>
            <a:r>
              <a:rPr lang="en-US" sz="1800" dirty="0">
                <a:solidFill>
                  <a:srgbClr val="2B2B2B"/>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1800" dirty="0">
                <a:solidFill>
                  <a:srgbClr val="2B2B2B"/>
                </a:solidFill>
                <a:effectLst/>
                <a:latin typeface="Calibri" panose="020F0502020204030204" pitchFamily="34" charset="0"/>
                <a:ea typeface="Calibri" panose="020F0502020204030204" pitchFamily="34" charset="0"/>
              </a:rPr>
              <a:t>*</a:t>
            </a:r>
            <a:r>
              <a:rPr lang="en-US" sz="1800" b="1" dirty="0">
                <a:effectLst/>
                <a:latin typeface="Calibri" panose="020F0502020204030204" pitchFamily="34" charset="0"/>
                <a:ea typeface="Calibri" panose="020F0502020204030204" pitchFamily="34" charset="0"/>
              </a:rPr>
              <a:t>Users will need to update the list of sites every 30 days</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8</a:t>
            </a:fld>
            <a:endParaRPr lang="en-US"/>
          </a:p>
        </p:txBody>
      </p:sp>
    </p:spTree>
    <p:extLst>
      <p:ext uri="{BB962C8B-B14F-4D97-AF65-F5344CB8AC3E}">
        <p14:creationId xmlns:p14="http://schemas.microsoft.com/office/powerpoint/2010/main" val="178687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Forms</a:t>
            </a:r>
            <a:endParaRPr lang="en-US" dirty="0"/>
          </a:p>
          <a:p>
            <a:r>
              <a:rPr lang="en-US" dirty="0"/>
              <a:t>Form 2231 -  Request for Obligation of Funds – Guaranteed Loans</a:t>
            </a:r>
          </a:p>
          <a:p>
            <a:r>
              <a:rPr lang="en-US" dirty="0"/>
              <a:t>Form 2232 –  Conditional Commitment</a:t>
            </a:r>
          </a:p>
          <a:p>
            <a:r>
              <a:rPr lang="en-US" dirty="0"/>
              <a:t>Form 2235 – Loan Guarantee</a:t>
            </a:r>
          </a:p>
          <a:p>
            <a:r>
              <a:rPr lang="en-US" dirty="0"/>
              <a:t>Form 2254 – Guaranteed Loan Report of Loss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194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22655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87190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820583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017031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6636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84355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13457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962615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091937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836713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6045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6999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845718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518664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3">
            <a:alphaModFix/>
          </a:blip>
          <a:srcRect l="12427"/>
          <a:stretch/>
        </p:blipFill>
        <p:spPr>
          <a:xfrm>
            <a:off x="0" y="1260476"/>
            <a:ext cx="7205133" cy="4113213"/>
          </a:xfrm>
          <a:prstGeom prst="rect">
            <a:avLst/>
          </a:prstGeom>
          <a:noFill/>
          <a:ln>
            <a:noFill/>
          </a:ln>
        </p:spPr>
      </p:pic>
      <p:pic>
        <p:nvPicPr>
          <p:cNvPr id="14" name="Google Shape;14;p11"/>
          <p:cNvPicPr preferRelativeResize="0"/>
          <p:nvPr/>
        </p:nvPicPr>
        <p:blipFill rotWithShape="1">
          <a:blip r:embed="rId4">
            <a:alphaModFix/>
          </a:blip>
          <a:srcRect/>
          <a:stretch/>
        </p:blipFill>
        <p:spPr>
          <a:xfrm>
            <a:off x="7442200" y="3341688"/>
            <a:ext cx="4749800" cy="2032000"/>
          </a:xfrm>
          <a:prstGeom prst="rect">
            <a:avLst/>
          </a:prstGeom>
          <a:noFill/>
          <a:ln>
            <a:noFill/>
          </a:ln>
        </p:spPr>
      </p:pic>
      <p:pic>
        <p:nvPicPr>
          <p:cNvPr id="15" name="Google Shape;15;p11"/>
          <p:cNvPicPr preferRelativeResize="0"/>
          <p:nvPr/>
        </p:nvPicPr>
        <p:blipFill rotWithShape="1">
          <a:blip r:embed="rId5">
            <a:alphaModFix/>
          </a:blip>
          <a:srcRect/>
          <a:stretch/>
        </p:blipFill>
        <p:spPr>
          <a:xfrm>
            <a:off x="7442200" y="1260475"/>
            <a:ext cx="4749800" cy="1855788"/>
          </a:xfrm>
          <a:prstGeom prst="rect">
            <a:avLst/>
          </a:prstGeom>
          <a:noFill/>
          <a:ln>
            <a:noFill/>
          </a:ln>
        </p:spPr>
      </p:pic>
      <p:sp>
        <p:nvSpPr>
          <p:cNvPr id="16" name="Google Shape;16;p11"/>
          <p:cNvSpPr txBox="1">
            <a:spLocks noGrp="1"/>
          </p:cNvSpPr>
          <p:nvPr>
            <p:ph type="title"/>
          </p:nvPr>
        </p:nvSpPr>
        <p:spPr>
          <a:xfrm>
            <a:off x="344246" y="5699052"/>
            <a:ext cx="9513317" cy="9852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285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1" y="992188"/>
            <a:ext cx="9472084" cy="698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838201" y="1825625"/>
            <a:ext cx="9472084" cy="4351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65744"/>
              </a:buClr>
              <a:buSzPts val="2800"/>
              <a:buNone/>
              <a:defRPr b="1">
                <a:solidFill>
                  <a:srgbClr val="06574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9387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838201" y="992188"/>
            <a:ext cx="9472084" cy="698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 name="Google Shape;3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0188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839788" y="935665"/>
            <a:ext cx="10515600" cy="7550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889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6"/>
        <p:cNvGrpSpPr/>
        <p:nvPr/>
      </p:nvGrpSpPr>
      <p:grpSpPr>
        <a:xfrm>
          <a:off x="0" y="0"/>
          <a:ext cx="0" cy="0"/>
          <a:chOff x="0" y="0"/>
          <a:chExt cx="0" cy="0"/>
        </a:xfrm>
      </p:grpSpPr>
      <p:sp>
        <p:nvSpPr>
          <p:cNvPr id="47" name="Google Shape;47;p16"/>
          <p:cNvSpPr txBox="1">
            <a:spLocks noGrp="1"/>
          </p:cNvSpPr>
          <p:nvPr>
            <p:ph type="title"/>
          </p:nvPr>
        </p:nvSpPr>
        <p:spPr>
          <a:xfrm>
            <a:off x="839788" y="987426"/>
            <a:ext cx="3932237" cy="144388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16"/>
          <p:cNvSpPr>
            <a:spLocks noGrp="1"/>
          </p:cNvSpPr>
          <p:nvPr>
            <p:ph type="pic" idx="2"/>
          </p:nvPr>
        </p:nvSpPr>
        <p:spPr>
          <a:xfrm>
            <a:off x="5183188" y="987427"/>
            <a:ext cx="6172200" cy="4873625"/>
          </a:xfrm>
          <a:prstGeom prst="rect">
            <a:avLst/>
          </a:prstGeom>
          <a:noFill/>
          <a:ln>
            <a:noFill/>
          </a:ln>
        </p:spPr>
      </p:sp>
      <p:sp>
        <p:nvSpPr>
          <p:cNvPr id="49" name="Google Shape;49;p16"/>
          <p:cNvSpPr txBox="1">
            <a:spLocks noGrp="1"/>
          </p:cNvSpPr>
          <p:nvPr>
            <p:ph type="body" idx="1"/>
          </p:nvPr>
        </p:nvSpPr>
        <p:spPr>
          <a:xfrm>
            <a:off x="839788" y="2615609"/>
            <a:ext cx="3932237" cy="325337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4096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v1">
  <p:cSld name="Title and Content v1">
    <p:spTree>
      <p:nvGrpSpPr>
        <p:cNvPr id="1" name="Shape 53"/>
        <p:cNvGrpSpPr/>
        <p:nvPr/>
      </p:nvGrpSpPr>
      <p:grpSpPr>
        <a:xfrm>
          <a:off x="0" y="0"/>
          <a:ext cx="0" cy="0"/>
          <a:chOff x="0" y="0"/>
          <a:chExt cx="0" cy="0"/>
        </a:xfrm>
      </p:grpSpPr>
      <p:sp>
        <p:nvSpPr>
          <p:cNvPr id="54" name="Google Shape;54;g126d3031e1d_0_104"/>
          <p:cNvSpPr txBox="1">
            <a:spLocks noGrp="1"/>
          </p:cNvSpPr>
          <p:nvPr>
            <p:ph type="title"/>
          </p:nvPr>
        </p:nvSpPr>
        <p:spPr>
          <a:xfrm>
            <a:off x="585225" y="833000"/>
            <a:ext cx="10515600" cy="8079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1C304A"/>
              </a:buClr>
              <a:buSzPts val="3700"/>
              <a:buFont typeface="Helvetica Neue"/>
              <a:buNone/>
              <a:defRPr sz="3700" b="1">
                <a:solidFill>
                  <a:srgbClr val="1C304A"/>
                </a:solidFill>
                <a:latin typeface="Helvetica Neue"/>
                <a:ea typeface="Helvetica Neue"/>
                <a:cs typeface="Helvetica Neue"/>
                <a:sym typeface="Helvetica Neu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5" name="Google Shape;55;g126d3031e1d_0_104"/>
          <p:cNvSpPr/>
          <p:nvPr/>
        </p:nvSpPr>
        <p:spPr>
          <a:xfrm rot="5400000" flipH="1">
            <a:off x="5983975" y="-5984400"/>
            <a:ext cx="228900" cy="12197100"/>
          </a:xfrm>
          <a:prstGeom prst="rect">
            <a:avLst/>
          </a:prstGeom>
          <a:gradFill>
            <a:gsLst>
              <a:gs pos="0">
                <a:srgbClr val="026DAE"/>
              </a:gs>
              <a:gs pos="99000">
                <a:srgbClr val="349FE0"/>
              </a:gs>
              <a:gs pos="100000">
                <a:srgbClr val="349FE0"/>
              </a:gs>
            </a:gsLst>
            <a:lin ang="5400012" scaled="0"/>
          </a:gradFill>
          <a:ln>
            <a:noFill/>
          </a:ln>
        </p:spPr>
        <p:txBody>
          <a:bodyPr spcFirstLastPara="1" wrap="square" lIns="62175" tIns="31075" rIns="62175" bIns="31075"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56" name="Google Shape;56;g126d3031e1d_0_104"/>
          <p:cNvSpPr txBox="1"/>
          <p:nvPr/>
        </p:nvSpPr>
        <p:spPr>
          <a:xfrm>
            <a:off x="11689061" y="6406414"/>
            <a:ext cx="395100" cy="271800"/>
          </a:xfrm>
          <a:prstGeom prst="rect">
            <a:avLst/>
          </a:prstGeom>
          <a:solidFill>
            <a:schemeClr val="lt1"/>
          </a:solidFill>
          <a:ln>
            <a:noFill/>
          </a:ln>
        </p:spPr>
        <p:txBody>
          <a:bodyPr spcFirstLastPara="1" wrap="square" lIns="50800" tIns="50800" rIns="50800" bIns="50800" anchor="t" anchorCtr="0">
            <a:spAutoFit/>
          </a:bodyPr>
          <a:lstStyle/>
          <a:p>
            <a:pPr marL="0" marR="0" lvl="0" indent="0" algn="ctr" rtl="0">
              <a:lnSpc>
                <a:spcPct val="100000"/>
              </a:lnSpc>
              <a:spcBef>
                <a:spcPts val="0"/>
              </a:spcBef>
              <a:spcAft>
                <a:spcPts val="0"/>
              </a:spcAft>
              <a:buClr>
                <a:srgbClr val="026DAE"/>
              </a:buClr>
              <a:buSzPts val="1100"/>
              <a:buFont typeface="Arial"/>
              <a:buNone/>
            </a:pPr>
            <a:fld id="{00000000-1234-1234-1234-123412341234}" type="slidenum">
              <a:rPr lang="en-US" sz="1100" b="1" i="0" u="none" strike="noStrike" cap="none">
                <a:solidFill>
                  <a:srgbClr val="026DAE"/>
                </a:solidFill>
                <a:latin typeface="Helvetica Neue"/>
                <a:ea typeface="Helvetica Neue"/>
                <a:cs typeface="Helvetica Neue"/>
                <a:sym typeface="Helvetica Neue"/>
              </a:rPr>
              <a:t>‹#›</a:t>
            </a:fld>
            <a:endParaRPr sz="1100" b="1" i="0" u="none" strike="noStrike" cap="none">
              <a:solidFill>
                <a:srgbClr val="026DAE"/>
              </a:solidFill>
              <a:latin typeface="Helvetica Neue"/>
              <a:ea typeface="Helvetica Neue"/>
              <a:cs typeface="Helvetica Neue"/>
              <a:sym typeface="Helvetica Neue"/>
            </a:endParaRPr>
          </a:p>
        </p:txBody>
      </p:sp>
      <p:cxnSp>
        <p:nvCxnSpPr>
          <p:cNvPr id="57" name="Google Shape;57;g126d3031e1d_0_104"/>
          <p:cNvCxnSpPr/>
          <p:nvPr/>
        </p:nvCxnSpPr>
        <p:spPr>
          <a:xfrm>
            <a:off x="698500" y="6527800"/>
            <a:ext cx="10947300" cy="0"/>
          </a:xfrm>
          <a:prstGeom prst="straightConnector1">
            <a:avLst/>
          </a:prstGeom>
          <a:noFill/>
          <a:ln w="9525" cap="flat" cmpd="sng">
            <a:solidFill>
              <a:srgbClr val="208BCC"/>
            </a:solidFill>
            <a:prstDash val="solid"/>
            <a:miter lim="400000"/>
            <a:headEnd type="none" w="sm" len="sm"/>
            <a:tailEnd type="none" w="sm" len="sm"/>
          </a:ln>
        </p:spPr>
      </p:cxnSp>
      <p:pic>
        <p:nvPicPr>
          <p:cNvPr id="58" name="Google Shape;58;g126d3031e1d_0_104"/>
          <p:cNvPicPr preferRelativeResize="0"/>
          <p:nvPr/>
        </p:nvPicPr>
        <p:blipFill rotWithShape="1">
          <a:blip r:embed="rId2">
            <a:alphaModFix/>
          </a:blip>
          <a:srcRect/>
          <a:stretch/>
        </p:blipFill>
        <p:spPr>
          <a:xfrm>
            <a:off x="128016" y="6294634"/>
            <a:ext cx="457201" cy="466345"/>
          </a:xfrm>
          <a:prstGeom prst="rect">
            <a:avLst/>
          </a:prstGeom>
          <a:noFill/>
          <a:ln>
            <a:noFill/>
          </a:ln>
        </p:spPr>
      </p:pic>
      <p:sp>
        <p:nvSpPr>
          <p:cNvPr id="59" name="Google Shape;59;g126d3031e1d_0_104"/>
          <p:cNvSpPr txBox="1">
            <a:spLocks noGrp="1"/>
          </p:cNvSpPr>
          <p:nvPr>
            <p:ph type="subTitle" idx="1"/>
          </p:nvPr>
        </p:nvSpPr>
        <p:spPr>
          <a:xfrm>
            <a:off x="585225" y="1530096"/>
            <a:ext cx="8158800" cy="807900"/>
          </a:xfrm>
          <a:prstGeom prst="rect">
            <a:avLst/>
          </a:prstGeom>
          <a:noFill/>
          <a:ln>
            <a:noFill/>
          </a:ln>
        </p:spPr>
        <p:txBody>
          <a:bodyPr spcFirstLastPara="1" wrap="square" lIns="0" tIns="0" rIns="0" bIns="0" anchor="ctr" anchorCtr="0">
            <a:normAutofit/>
          </a:bodyPr>
          <a:lstStyle>
            <a:lvl1pPr lvl="0" algn="l">
              <a:lnSpc>
                <a:spcPct val="90000"/>
              </a:lnSpc>
              <a:spcBef>
                <a:spcPts val="1100"/>
              </a:spcBef>
              <a:spcAft>
                <a:spcPts val="0"/>
              </a:spcAft>
              <a:buClr>
                <a:srgbClr val="208BCC"/>
              </a:buClr>
              <a:buSzPts val="2300"/>
              <a:buNone/>
              <a:defRPr sz="2300" b="1">
                <a:solidFill>
                  <a:srgbClr val="208BCC"/>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900"/>
              <a:buNone/>
              <a:defRPr/>
            </a:lvl4pPr>
            <a:lvl5pPr lvl="4" algn="l">
              <a:lnSpc>
                <a:spcPct val="90000"/>
              </a:lnSpc>
              <a:spcBef>
                <a:spcPts val="500"/>
              </a:spcBef>
              <a:spcAft>
                <a:spcPts val="0"/>
              </a:spcAft>
              <a:buSzPts val="1900"/>
              <a:buNone/>
              <a:defRPr/>
            </a:lvl5pPr>
            <a:lvl6pPr lvl="5" algn="l">
              <a:lnSpc>
                <a:spcPct val="90000"/>
              </a:lnSpc>
              <a:spcBef>
                <a:spcPts val="500"/>
              </a:spcBef>
              <a:spcAft>
                <a:spcPts val="0"/>
              </a:spcAft>
              <a:buSzPts val="1900"/>
              <a:buNone/>
              <a:defRPr/>
            </a:lvl6pPr>
            <a:lvl7pPr lvl="6" algn="l">
              <a:lnSpc>
                <a:spcPct val="90000"/>
              </a:lnSpc>
              <a:spcBef>
                <a:spcPts val="500"/>
              </a:spcBef>
              <a:spcAft>
                <a:spcPts val="0"/>
              </a:spcAft>
              <a:buSzPts val="1900"/>
              <a:buNone/>
              <a:defRPr/>
            </a:lvl7pPr>
            <a:lvl8pPr lvl="7" algn="l">
              <a:lnSpc>
                <a:spcPct val="90000"/>
              </a:lnSpc>
              <a:spcBef>
                <a:spcPts val="500"/>
              </a:spcBef>
              <a:spcAft>
                <a:spcPts val="0"/>
              </a:spcAft>
              <a:buSzPts val="1900"/>
              <a:buNone/>
              <a:defRPr/>
            </a:lvl8pPr>
            <a:lvl9pPr lvl="8" algn="l">
              <a:lnSpc>
                <a:spcPct val="90000"/>
              </a:lnSpc>
              <a:spcBef>
                <a:spcPts val="500"/>
              </a:spcBef>
              <a:spcAft>
                <a:spcPts val="0"/>
              </a:spcAft>
              <a:buSzPts val="1900"/>
              <a:buNone/>
              <a:defRPr/>
            </a:lvl9pPr>
          </a:lstStyle>
          <a:p>
            <a:endParaRPr/>
          </a:p>
        </p:txBody>
      </p:sp>
      <p:grpSp>
        <p:nvGrpSpPr>
          <p:cNvPr id="60" name="Google Shape;60;g126d3031e1d_0_104"/>
          <p:cNvGrpSpPr/>
          <p:nvPr/>
        </p:nvGrpSpPr>
        <p:grpSpPr>
          <a:xfrm>
            <a:off x="585225" y="710116"/>
            <a:ext cx="818400" cy="58361"/>
            <a:chOff x="1258393" y="742623"/>
            <a:chExt cx="818400" cy="58361"/>
          </a:xfrm>
        </p:grpSpPr>
        <p:sp>
          <p:nvSpPr>
            <p:cNvPr id="61" name="Google Shape;61;g126d3031e1d_0_104"/>
            <p:cNvSpPr/>
            <p:nvPr/>
          </p:nvSpPr>
          <p:spPr>
            <a:xfrm>
              <a:off x="1258393" y="743684"/>
              <a:ext cx="409200" cy="57300"/>
            </a:xfrm>
            <a:prstGeom prst="rect">
              <a:avLst/>
            </a:prstGeom>
            <a:solidFill>
              <a:srgbClr val="1681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62" name="Google Shape;62;g126d3031e1d_0_104"/>
            <p:cNvSpPr/>
            <p:nvPr/>
          </p:nvSpPr>
          <p:spPr>
            <a:xfrm>
              <a:off x="1667593" y="742623"/>
              <a:ext cx="409200" cy="57300"/>
            </a:xfrm>
            <a:prstGeom prst="rect">
              <a:avLst/>
            </a:prstGeom>
            <a:solidFill>
              <a:srgbClr val="6EB1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grpSp>
      <p:sp>
        <p:nvSpPr>
          <p:cNvPr id="63" name="Google Shape;63;g126d3031e1d_0_104"/>
          <p:cNvSpPr txBox="1">
            <a:spLocks noGrp="1"/>
          </p:cNvSpPr>
          <p:nvPr>
            <p:ph type="body" idx="2"/>
          </p:nvPr>
        </p:nvSpPr>
        <p:spPr>
          <a:xfrm>
            <a:off x="585225" y="2420112"/>
            <a:ext cx="7434900" cy="4351200"/>
          </a:xfrm>
          <a:prstGeom prst="rect">
            <a:avLst/>
          </a:prstGeom>
          <a:noFill/>
          <a:ln>
            <a:noFill/>
          </a:ln>
        </p:spPr>
        <p:txBody>
          <a:bodyPr spcFirstLastPara="1" wrap="square" lIns="0" tIns="0" rIns="0" bIns="0" anchor="t" anchorCtr="0">
            <a:normAutofit/>
          </a:bodyPr>
          <a:lstStyle>
            <a:lvl1pPr marL="457200" lvl="0" indent="-336550" algn="l">
              <a:lnSpc>
                <a:spcPct val="110000"/>
              </a:lnSpc>
              <a:spcBef>
                <a:spcPts val="0"/>
              </a:spcBef>
              <a:spcAft>
                <a:spcPts val="0"/>
              </a:spcAft>
              <a:buClr>
                <a:schemeClr val="dk1"/>
              </a:buClr>
              <a:buSzPts val="1700"/>
              <a:buChar char="●"/>
              <a:defRPr sz="1900"/>
            </a:lvl1pPr>
            <a:lvl2pPr marL="914400" lvl="1" indent="-298450" algn="l">
              <a:lnSpc>
                <a:spcPct val="110000"/>
              </a:lnSpc>
              <a:spcBef>
                <a:spcPts val="1500"/>
              </a:spcBef>
              <a:spcAft>
                <a:spcPts val="0"/>
              </a:spcAft>
              <a:buClr>
                <a:schemeClr val="dk1"/>
              </a:buClr>
              <a:buSzPts val="1100"/>
              <a:buChar char="○"/>
              <a:defRPr sz="1700"/>
            </a:lvl2pPr>
            <a:lvl3pPr marL="1371600" lvl="2" indent="-323850" algn="l">
              <a:lnSpc>
                <a:spcPct val="110000"/>
              </a:lnSpc>
              <a:spcBef>
                <a:spcPts val="1500"/>
              </a:spcBef>
              <a:spcAft>
                <a:spcPts val="0"/>
              </a:spcAft>
              <a:buClr>
                <a:schemeClr val="dk1"/>
              </a:buClr>
              <a:buSzPts val="1500"/>
              <a:buChar char="■"/>
              <a:defRPr sz="1700"/>
            </a:lvl3pPr>
            <a:lvl4pPr marL="1828800" lvl="3" indent="-336550" algn="l">
              <a:lnSpc>
                <a:spcPct val="110000"/>
              </a:lnSpc>
              <a:spcBef>
                <a:spcPts val="1500"/>
              </a:spcBef>
              <a:spcAft>
                <a:spcPts val="0"/>
              </a:spcAft>
              <a:buClr>
                <a:schemeClr val="dk1"/>
              </a:buClr>
              <a:buSzPts val="1700"/>
              <a:buChar char="●"/>
              <a:defRPr sz="1700"/>
            </a:lvl4pPr>
            <a:lvl5pPr marL="2286000" lvl="4" indent="-311150" algn="l">
              <a:lnSpc>
                <a:spcPct val="110000"/>
              </a:lnSpc>
              <a:spcBef>
                <a:spcPts val="1500"/>
              </a:spcBef>
              <a:spcAft>
                <a:spcPts val="0"/>
              </a:spcAft>
              <a:buClr>
                <a:schemeClr val="dk1"/>
              </a:buClr>
              <a:buSzPts val="1300"/>
              <a:buChar char="○"/>
              <a:defRPr sz="1300"/>
            </a:lvl5pPr>
            <a:lvl6pPr marL="2743200" lvl="5" indent="-311150" algn="l">
              <a:lnSpc>
                <a:spcPct val="110000"/>
              </a:lnSpc>
              <a:spcBef>
                <a:spcPts val="1500"/>
              </a:spcBef>
              <a:spcAft>
                <a:spcPts val="0"/>
              </a:spcAft>
              <a:buClr>
                <a:schemeClr val="dk1"/>
              </a:buClr>
              <a:buSzPts val="1300"/>
              <a:buChar char="■"/>
              <a:defRPr sz="1300"/>
            </a:lvl6pPr>
            <a:lvl7pPr marL="3200400" lvl="6" indent="-311150" algn="l">
              <a:lnSpc>
                <a:spcPct val="110000"/>
              </a:lnSpc>
              <a:spcBef>
                <a:spcPts val="1500"/>
              </a:spcBef>
              <a:spcAft>
                <a:spcPts val="0"/>
              </a:spcAft>
              <a:buClr>
                <a:schemeClr val="dk1"/>
              </a:buClr>
              <a:buSzPts val="1300"/>
              <a:buChar char="●"/>
              <a:defRPr sz="1300"/>
            </a:lvl7pPr>
            <a:lvl8pPr marL="3657600" lvl="7" indent="-311150" algn="l">
              <a:lnSpc>
                <a:spcPct val="110000"/>
              </a:lnSpc>
              <a:spcBef>
                <a:spcPts val="1500"/>
              </a:spcBef>
              <a:spcAft>
                <a:spcPts val="0"/>
              </a:spcAft>
              <a:buClr>
                <a:schemeClr val="dk1"/>
              </a:buClr>
              <a:buSzPts val="1300"/>
              <a:buChar char="○"/>
              <a:defRPr sz="1300"/>
            </a:lvl8pPr>
            <a:lvl9pPr marL="4114800" lvl="8" indent="-311150" algn="l">
              <a:lnSpc>
                <a:spcPct val="110000"/>
              </a:lnSpc>
              <a:spcBef>
                <a:spcPts val="1500"/>
              </a:spcBef>
              <a:spcAft>
                <a:spcPts val="1500"/>
              </a:spcAft>
              <a:buClr>
                <a:schemeClr val="dk1"/>
              </a:buClr>
              <a:buSzPts val="1300"/>
              <a:buChar char="■"/>
              <a:defRPr sz="1300"/>
            </a:lvl9pPr>
          </a:lstStyle>
          <a:p>
            <a:endParaRPr/>
          </a:p>
        </p:txBody>
      </p:sp>
    </p:spTree>
    <p:extLst>
      <p:ext uri="{BB962C8B-B14F-4D97-AF65-F5344CB8AC3E}">
        <p14:creationId xmlns:p14="http://schemas.microsoft.com/office/powerpoint/2010/main" val="101196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23896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37253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239771808"/>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967261977"/>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60511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73172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6994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34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1" y="992188"/>
            <a:ext cx="9472084" cy="698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4000" b="0" i="0" u="none" strike="noStrike" cap="none">
                <a:solidFill>
                  <a:srgbClr val="668A25"/>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1" y="1825625"/>
            <a:ext cx="9472084"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7922920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EsInVyaSI6ImJwMjpjbGljayIsImJ1bGxldGluX2lkIjoiMjAyMzAzMDYuNzI4MDMwOTEiLCJ1cmwiOiJodHRwczovL2N4b2Rhc2hib2FyZC5kbC51c2RhLmdvdi8_dXRtX21lZGl1bT1lbWFpbCZ1dG1fc291cmNlPWdvdmRlbGl2ZXJ5Iy9zaXRlL0ZQQUMvdmlld3MvRlBBQ0xhbmRpbmdQYWdlL0ZQQUNMYW5kaW5nUGFnZSJ9.MUIaxn12v2VqYJORUBs2bZYTGBkPq2mq0oVT5TX7sCo/s/1474717964/br/155646680332-l"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hyperlink" Target="mailto:barbara.jungenberg@usda.gov" TargetMode="External"/><Relationship Id="rId3" Type="http://schemas.openxmlformats.org/officeDocument/2006/relationships/hyperlink" Target="mailto:sharon.sachs@stl.usda.gov" TargetMode="External"/><Relationship Id="rId7" Type="http://schemas.openxmlformats.org/officeDocument/2006/relationships/hyperlink" Target="mailto:Nina.chery@usda.gov"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mailto:Madeline.bedwell@usda.gov" TargetMode="External"/><Relationship Id="rId5" Type="http://schemas.openxmlformats.org/officeDocument/2006/relationships/hyperlink" Target="mailto:monique.Kelly@stl.usda.gov" TargetMode="External"/><Relationship Id="rId4" Type="http://schemas.openxmlformats.org/officeDocument/2006/relationships/hyperlink" Target="mailto:sm.rd.so.gcb@usda.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antuaniece.campbell@usda.gov" TargetMode="External"/><Relationship Id="rId2" Type="http://schemas.openxmlformats.org/officeDocument/2006/relationships/hyperlink" Target="mailto:randall.bennett@usda.gov" TargetMode="External"/><Relationship Id="rId1" Type="http://schemas.openxmlformats.org/officeDocument/2006/relationships/slideLayout" Target="../slideLayouts/slideLayout15.xml"/><Relationship Id="rId5" Type="http://schemas.openxmlformats.org/officeDocument/2006/relationships/hyperlink" Target="mailto:barbara.lee@usda.gov" TargetMode="External"/><Relationship Id="rId4" Type="http://schemas.openxmlformats.org/officeDocument/2006/relationships/hyperlink" Target="mailto:Makia.Bush@usda.gov"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mailto:sue.eilertson@usda.gov" TargetMode="Externa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hyperlink" Target="mailto:debra.deters@usda.gov" TargetMode="Externa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inside.fsa.usda.gov/program-areas/daflp/training-guides/index"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gls.sc.egov.usda.gov/fsa_reports.asp"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gls.sc.egov.usda.gov/forms_fsa_data.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880238" y="4831424"/>
            <a:ext cx="6965017" cy="1628099"/>
          </a:xfrm>
        </p:spPr>
        <p:txBody>
          <a:bodyPr/>
          <a:lstStyle/>
          <a:p>
            <a:r>
              <a:rPr lang="en-US" sz="2800" dirty="0"/>
              <a:t>Rural Development Business Center – Servicing &amp; Asset Management Office </a:t>
            </a: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880238" y="5645473"/>
            <a:ext cx="6841861" cy="914718"/>
          </a:xfrm>
        </p:spPr>
        <p:txBody>
          <a:bodyPr>
            <a:normAutofit/>
          </a:bodyPr>
          <a:lstStyle/>
          <a:p>
            <a:r>
              <a:rPr lang="en-US" sz="1800" i="1" dirty="0"/>
              <a:t>Farm Service Agency NACS/NASE National Convention – </a:t>
            </a:r>
          </a:p>
          <a:p>
            <a:r>
              <a:rPr lang="en-US" sz="1800" i="1" dirty="0"/>
              <a:t>June 2023</a:t>
            </a:r>
            <a:endParaRPr lang="en-US" dirty="0"/>
          </a:p>
        </p:txBody>
      </p:sp>
    </p:spTree>
    <p:extLst>
      <p:ext uri="{BB962C8B-B14F-4D97-AF65-F5344CB8AC3E}">
        <p14:creationId xmlns:p14="http://schemas.microsoft.com/office/powerpoint/2010/main" val="320152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E34E73-FD57-620F-F148-184E0647D5A4}"/>
              </a:ext>
            </a:extLst>
          </p:cNvPr>
          <p:cNvSpPr>
            <a:spLocks noGrp="1"/>
          </p:cNvSpPr>
          <p:nvPr>
            <p:ph type="sldNum" sz="quarter" idx="12"/>
          </p:nvPr>
        </p:nvSpPr>
        <p:spPr/>
        <p:txBody>
          <a:bodyPr/>
          <a:lstStyle/>
          <a:p>
            <a:fld id="{262BAFDC-492D-CB4D-B02A-4A44B4604C8A}" type="slidenum">
              <a:rPr lang="en-US" smtClean="0"/>
              <a:t>10</a:t>
            </a:fld>
            <a:endParaRPr lang="en-US" dirty="0"/>
          </a:p>
        </p:txBody>
      </p:sp>
      <p:sp>
        <p:nvSpPr>
          <p:cNvPr id="4" name="Title 3">
            <a:extLst>
              <a:ext uri="{FF2B5EF4-FFF2-40B4-BE49-F238E27FC236}">
                <a16:creationId xmlns:a16="http://schemas.microsoft.com/office/drawing/2014/main" id="{BF00BE1C-1094-E3D9-184A-C3B274D2746E}"/>
              </a:ext>
            </a:extLst>
          </p:cNvPr>
          <p:cNvSpPr>
            <a:spLocks noGrp="1"/>
          </p:cNvSpPr>
          <p:nvPr>
            <p:ph type="title"/>
          </p:nvPr>
        </p:nvSpPr>
        <p:spPr>
          <a:xfrm>
            <a:off x="390525" y="217146"/>
            <a:ext cx="11372850" cy="1325563"/>
          </a:xfrm>
        </p:spPr>
        <p:txBody>
          <a:bodyPr/>
          <a:lstStyle/>
          <a:p>
            <a:r>
              <a:rPr lang="en-US" sz="4000" dirty="0"/>
              <a:t>Automation Updates: Internet Explorer Mode Demo </a:t>
            </a:r>
            <a:r>
              <a:rPr lang="en-US" dirty="0"/>
              <a:t>– </a:t>
            </a:r>
            <a:r>
              <a:rPr lang="en-US" sz="2400" dirty="0"/>
              <a:t>Guaranteed Commercial Branch (GCB)</a:t>
            </a:r>
          </a:p>
        </p:txBody>
      </p:sp>
      <p:pic>
        <p:nvPicPr>
          <p:cNvPr id="14" name="IE mode Configuration_Reports and Forms">
            <a:hlinkClick r:id="" action="ppaction://media"/>
            <a:extLst>
              <a:ext uri="{FF2B5EF4-FFF2-40B4-BE49-F238E27FC236}">
                <a16:creationId xmlns:a16="http://schemas.microsoft.com/office/drawing/2014/main" id="{BB2373D0-E054-BD1C-C67D-C05A54428C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3" t="6017" r="12484" b="-892"/>
          <a:stretch/>
        </p:blipFill>
        <p:spPr>
          <a:xfrm>
            <a:off x="2093595" y="2390156"/>
            <a:ext cx="8138160" cy="4476988"/>
          </a:xfrm>
          <a:prstGeom prst="rect">
            <a:avLst/>
          </a:prstGeom>
        </p:spPr>
      </p:pic>
      <p:sp>
        <p:nvSpPr>
          <p:cNvPr id="15" name="TextBox 14">
            <a:extLst>
              <a:ext uri="{FF2B5EF4-FFF2-40B4-BE49-F238E27FC236}">
                <a16:creationId xmlns:a16="http://schemas.microsoft.com/office/drawing/2014/main" id="{7DE2C536-4043-2F0F-662A-AD95D7C45900}"/>
              </a:ext>
            </a:extLst>
          </p:cNvPr>
          <p:cNvSpPr txBox="1"/>
          <p:nvPr/>
        </p:nvSpPr>
        <p:spPr>
          <a:xfrm>
            <a:off x="484138" y="2020824"/>
            <a:ext cx="1851789" cy="400110"/>
          </a:xfrm>
          <a:prstGeom prst="rect">
            <a:avLst/>
          </a:prstGeom>
          <a:noFill/>
        </p:spPr>
        <p:txBody>
          <a:bodyPr wrap="none" rtlCol="0">
            <a:spAutoFit/>
          </a:bodyPr>
          <a:lstStyle/>
          <a:p>
            <a:r>
              <a:rPr lang="en-US" sz="2000" b="1" u="sng" dirty="0">
                <a:latin typeface="Times New Roman" panose="02020603050405020304" pitchFamily="18" charset="0"/>
                <a:cs typeface="Times New Roman" panose="02020603050405020304" pitchFamily="18" charset="0"/>
              </a:rPr>
              <a:t>IE Mode Demo</a:t>
            </a:r>
          </a:p>
        </p:txBody>
      </p:sp>
    </p:spTree>
    <p:extLst>
      <p:ext uri="{BB962C8B-B14F-4D97-AF65-F5344CB8AC3E}">
        <p14:creationId xmlns:p14="http://schemas.microsoft.com/office/powerpoint/2010/main" val="1703091999"/>
      </p:ext>
    </p:extLst>
  </p:cSld>
  <p:clrMapOvr>
    <a:masterClrMapping/>
  </p:clrMapOvr>
  <mc:AlternateContent xmlns:mc="http://schemas.openxmlformats.org/markup-compatibility/2006" xmlns:p14="http://schemas.microsoft.com/office/powerpoint/2010/main">
    <mc:Choice Requires="p14">
      <p:transition spd="slow" p14:dur="2000" advTm="190591"/>
    </mc:Choice>
    <mc:Fallback xmlns="">
      <p:transition spd="slow" advTm="190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5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E2D41-F0DA-E4C8-1499-97CE9A39014D}"/>
              </a:ext>
            </a:extLst>
          </p:cNvPr>
          <p:cNvSpPr>
            <a:spLocks noGrp="1"/>
          </p:cNvSpPr>
          <p:nvPr>
            <p:ph idx="1"/>
          </p:nvPr>
        </p:nvSpPr>
        <p:spPr>
          <a:xfrm>
            <a:off x="504825" y="1962151"/>
            <a:ext cx="11058525" cy="990600"/>
          </a:xfrm>
          <a:effectLst/>
        </p:spPr>
        <p:txBody>
          <a:bodyPr>
            <a:noAutofit/>
          </a:bodyPr>
          <a:lstStyle/>
          <a:p>
            <a:pPr marL="0" indent="0">
              <a:buNone/>
            </a:pPr>
            <a:r>
              <a:rPr lang="en-US" sz="2000" b="1" u="sng" dirty="0">
                <a:latin typeface="Times New Roman" panose="02020603050405020304" pitchFamily="18" charset="0"/>
                <a:cs typeface="Times New Roman" panose="02020603050405020304" pitchFamily="18" charset="0"/>
              </a:rPr>
              <a:t>Updated Browser Settings</a:t>
            </a:r>
          </a:p>
          <a:p>
            <a:pPr marL="0" indent="0">
              <a:buNone/>
            </a:pPr>
            <a:r>
              <a:rPr lang="en-US" sz="2000" dirty="0">
                <a:latin typeface="Times New Roman" panose="02020603050405020304" pitchFamily="18" charset="0"/>
                <a:cs typeface="Times New Roman" panose="02020603050405020304" pitchFamily="18" charset="0"/>
              </a:rPr>
              <a:t>Be sure that only the below two pages are listed. If any other GLS pages are listed, you can click on the trash bin to remove them.</a:t>
            </a:r>
            <a:endParaRPr lang="en-US" sz="2000" dirty="0"/>
          </a:p>
        </p:txBody>
      </p:sp>
      <p:sp>
        <p:nvSpPr>
          <p:cNvPr id="3" name="Slide Number Placeholder 2">
            <a:extLst>
              <a:ext uri="{FF2B5EF4-FFF2-40B4-BE49-F238E27FC236}">
                <a16:creationId xmlns:a16="http://schemas.microsoft.com/office/drawing/2014/main" id="{E6E7A4D3-7AB8-69F9-B277-DED5853D5C68}"/>
              </a:ext>
            </a:extLst>
          </p:cNvPr>
          <p:cNvSpPr>
            <a:spLocks noGrp="1"/>
          </p:cNvSpPr>
          <p:nvPr>
            <p:ph type="sldNum" sz="quarter" idx="12"/>
          </p:nvPr>
        </p:nvSpPr>
        <p:spPr/>
        <p:txBody>
          <a:bodyPr/>
          <a:lstStyle/>
          <a:p>
            <a:fld id="{262BAFDC-492D-CB4D-B02A-4A44B4604C8A}" type="slidenum">
              <a:rPr lang="en-US" smtClean="0"/>
              <a:t>11</a:t>
            </a:fld>
            <a:endParaRPr lang="en-US" dirty="0"/>
          </a:p>
        </p:txBody>
      </p:sp>
      <p:sp>
        <p:nvSpPr>
          <p:cNvPr id="4" name="Title 3">
            <a:extLst>
              <a:ext uri="{FF2B5EF4-FFF2-40B4-BE49-F238E27FC236}">
                <a16:creationId xmlns:a16="http://schemas.microsoft.com/office/drawing/2014/main" id="{579FD2E5-EB60-A9D1-63FA-3AE32177636E}"/>
              </a:ext>
            </a:extLst>
          </p:cNvPr>
          <p:cNvSpPr>
            <a:spLocks noGrp="1"/>
          </p:cNvSpPr>
          <p:nvPr>
            <p:ph type="title"/>
          </p:nvPr>
        </p:nvSpPr>
        <p:spPr>
          <a:xfrm>
            <a:off x="323850" y="244476"/>
            <a:ext cx="11487150" cy="1325563"/>
          </a:xfrm>
        </p:spPr>
        <p:txBody>
          <a:bodyPr/>
          <a:lstStyle/>
          <a:p>
            <a:r>
              <a:rPr lang="en-US" sz="4000" dirty="0"/>
              <a:t>Automation updates: IE Mode Settings </a:t>
            </a:r>
            <a:r>
              <a:rPr lang="en-US" dirty="0"/>
              <a:t>– </a:t>
            </a:r>
            <a:r>
              <a:rPr lang="en-US" sz="2400" dirty="0"/>
              <a:t>Guaranteed Commercial Branch (GCB)</a:t>
            </a:r>
          </a:p>
        </p:txBody>
      </p:sp>
      <p:pic>
        <p:nvPicPr>
          <p:cNvPr id="1026" name="Picture 1">
            <a:extLst>
              <a:ext uri="{FF2B5EF4-FFF2-40B4-BE49-F238E27FC236}">
                <a16:creationId xmlns:a16="http://schemas.microsoft.com/office/drawing/2014/main" id="{EB50B1C5-E68B-0A96-47DF-DC9881B09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607" y="3165476"/>
            <a:ext cx="7766858" cy="35560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6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360708" y="271822"/>
            <a:ext cx="11507442" cy="1325563"/>
          </a:xfrm>
        </p:spPr>
        <p:txBody>
          <a:bodyPr/>
          <a:lstStyle/>
          <a:p>
            <a:r>
              <a:rPr lang="en-US" sz="4000" dirty="0"/>
              <a:t>GLS Reports Conversion: Updates </a:t>
            </a:r>
            <a:r>
              <a:rPr lang="en-US" dirty="0"/>
              <a:t>– </a:t>
            </a:r>
            <a:r>
              <a:rPr lang="en-US" sz="2400" dirty="0"/>
              <a:t>Guaranteed Commercial Branch (GCB)</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503583" y="1962150"/>
            <a:ext cx="11184834" cy="4576762"/>
          </a:xfrm>
        </p:spPr>
        <p:txBody>
          <a:bodyPr>
            <a:noAutofit/>
          </a:bodyPr>
          <a:lstStyle/>
          <a:p>
            <a:pPr marL="0" indent="0">
              <a:buNone/>
            </a:pPr>
            <a:r>
              <a:rPr lang="en-US" sz="2000" b="1" u="sng" dirty="0">
                <a:latin typeface="Times New Roman" panose="02020603050405020304" pitchFamily="18" charset="0"/>
                <a:cs typeface="Times New Roman" panose="02020603050405020304" pitchFamily="18" charset="0"/>
              </a:rPr>
              <a:t>Tableau Project Update</a:t>
            </a:r>
          </a:p>
          <a:p>
            <a:r>
              <a:rPr lang="en-US" sz="2000" dirty="0">
                <a:latin typeface="Times New Roman" panose="02020603050405020304" pitchFamily="18" charset="0"/>
                <a:cs typeface="Times New Roman" panose="02020603050405020304" pitchFamily="18" charset="0"/>
              </a:rPr>
              <a:t>The following five WebFocus reports have been converted to Tableau and published. Published reports are available on the FPAC landing page, </a:t>
            </a:r>
            <a:r>
              <a:rPr lang="en-US" sz="2000" u="sng" dirty="0">
                <a:solidFill>
                  <a:srgbClr val="1D5782"/>
                </a:solidFill>
                <a:effectLst/>
                <a:latin typeface="Helvetica" panose="020B0604020202020204" pitchFamily="34" charset="0"/>
                <a:ea typeface="Calibri" panose="020F0502020204030204" pitchFamily="34" charset="0"/>
                <a:hlinkClick r:id="rId3" tooltip="Landing Page"/>
              </a:rPr>
              <a:t>https://cxodashboard.dl.usda.gov/#/site/FPAC/views/FPACLandingPage/FPACLandingPage</a:t>
            </a:r>
            <a:r>
              <a:rPr lang="en-US" sz="20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Certified and Preferred </a:t>
            </a:r>
            <a:r>
              <a:rPr lang="en-US" sz="2000">
                <a:latin typeface="Times New Roman" panose="02020603050405020304" pitchFamily="18" charset="0"/>
                <a:cs typeface="Times New Roman" panose="02020603050405020304" pitchFamily="18" charset="0"/>
              </a:rPr>
              <a:t>Loan Providers</a:t>
            </a:r>
          </a:p>
          <a:p>
            <a:pPr lvl="1"/>
            <a:r>
              <a:rPr lang="en-US" sz="2000">
                <a:latin typeface="Times New Roman" panose="02020603050405020304" pitchFamily="18" charset="0"/>
                <a:cs typeface="Times New Roman" panose="02020603050405020304" pitchFamily="18" charset="0"/>
              </a:rPr>
              <a:t>Guaranteed </a:t>
            </a:r>
            <a:r>
              <a:rPr lang="en-US" sz="2000" dirty="0">
                <a:latin typeface="Times New Roman" panose="02020603050405020304" pitchFamily="18" charset="0"/>
                <a:cs typeface="Times New Roman" panose="02020603050405020304" pitchFamily="18" charset="0"/>
              </a:rPr>
              <a:t>Analysis by Interest Rate</a:t>
            </a:r>
          </a:p>
          <a:p>
            <a:pPr lvl="1"/>
            <a:r>
              <a:rPr lang="en-US" sz="2000" dirty="0">
                <a:latin typeface="Times New Roman" panose="02020603050405020304" pitchFamily="18" charset="0"/>
                <a:cs typeface="Times New Roman" panose="02020603050405020304" pitchFamily="18" charset="0"/>
              </a:rPr>
              <a:t>Guaranteed Loans Pending Closing in GLS</a:t>
            </a:r>
          </a:p>
          <a:p>
            <a:pPr lvl="1"/>
            <a:r>
              <a:rPr lang="en-US" sz="2000" dirty="0">
                <a:latin typeface="Times New Roman" panose="02020603050405020304" pitchFamily="18" charset="0"/>
                <a:cs typeface="Times New Roman" panose="02020603050405020304" pitchFamily="18" charset="0"/>
              </a:rPr>
              <a:t>Overdue Guaranteed Loan Closing Fees</a:t>
            </a:r>
          </a:p>
          <a:p>
            <a:pPr lvl="1"/>
            <a:r>
              <a:rPr lang="en-US" sz="2000" dirty="0">
                <a:latin typeface="Times New Roman" panose="02020603050405020304" pitchFamily="18" charset="0"/>
                <a:cs typeface="Times New Roman" panose="02020603050405020304" pitchFamily="18" charset="0"/>
              </a:rPr>
              <a:t>Re-amortized Guaranteed Loans</a:t>
            </a:r>
          </a:p>
          <a:p>
            <a:r>
              <a:rPr lang="en-US" sz="2000" dirty="0">
                <a:latin typeface="Times New Roman" panose="02020603050405020304" pitchFamily="18" charset="0"/>
                <a:cs typeface="Times New Roman" panose="02020603050405020304" pitchFamily="18" charset="0"/>
              </a:rPr>
              <a:t>Approximately 30 reports have been developed and are in User Acceptance Testing (UAT). More than 100 reports also need to be developed or reworked.</a:t>
            </a:r>
          </a:p>
          <a:p>
            <a:r>
              <a:rPr lang="en-US" sz="2000" dirty="0">
                <a:latin typeface="Times New Roman" panose="02020603050405020304" pitchFamily="18" charset="0"/>
                <a:cs typeface="Times New Roman" panose="02020603050405020304" pitchFamily="18" charset="0"/>
              </a:rPr>
              <a:t>Detail reports in Excel format are currently being prioritized before any summary reports or PDF views are worked, with some exceptions.</a:t>
            </a:r>
          </a:p>
        </p:txBody>
      </p:sp>
    </p:spTree>
    <p:extLst>
      <p:ext uri="{BB962C8B-B14F-4D97-AF65-F5344CB8AC3E}">
        <p14:creationId xmlns:p14="http://schemas.microsoft.com/office/powerpoint/2010/main" val="228069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2B89FA-2D34-ACF6-C567-4B3838CF9E07}"/>
              </a:ext>
            </a:extLst>
          </p:cNvPr>
          <p:cNvSpPr>
            <a:spLocks noGrp="1"/>
          </p:cNvSpPr>
          <p:nvPr>
            <p:ph idx="1"/>
          </p:nvPr>
        </p:nvSpPr>
        <p:spPr>
          <a:xfrm>
            <a:off x="466927" y="1848256"/>
            <a:ext cx="11322995" cy="4873220"/>
          </a:xfrm>
        </p:spPr>
        <p:txBody>
          <a:bodyPr>
            <a:normAutofit/>
          </a:bodyPr>
          <a:lstStyle/>
          <a:p>
            <a:pPr marL="0" marR="0" indent="0">
              <a:lnSpc>
                <a:spcPct val="115000"/>
              </a:lnSpc>
              <a:spcBef>
                <a:spcPts val="0"/>
              </a:spcBef>
              <a:spcAft>
                <a:spcPts val="1000"/>
              </a:spcAft>
              <a:buNone/>
            </a:pPr>
            <a:endParaRPr lang="en-US" sz="2200" dirty="0">
              <a:latin typeface="Calibri" panose="020F0502020204030204" pitchFamily="34" charset="0"/>
              <a:ea typeface="Calibri" panose="020F0502020204030204" pitchFamily="34" charset="0"/>
            </a:endParaRPr>
          </a:p>
          <a:p>
            <a:pPr marL="0" marR="0" indent="0">
              <a:lnSpc>
                <a:spcPct val="115000"/>
              </a:lnSpc>
              <a:spcBef>
                <a:spcPts val="0"/>
              </a:spcBef>
              <a:buNone/>
            </a:pPr>
            <a:r>
              <a:rPr lang="en-US" sz="2000" b="1" u="sng" dirty="0">
                <a:latin typeface="Times New Roman" panose="02020603050405020304" pitchFamily="18" charset="0"/>
                <a:ea typeface="Calibri" panose="020F0502020204030204" pitchFamily="34" charset="0"/>
                <a:cs typeface="Times New Roman" panose="02020603050405020304" pitchFamily="18" charset="0"/>
              </a:rPr>
              <a:t>Interest Rate Warning</a:t>
            </a:r>
          </a:p>
          <a:p>
            <a:pPr marL="0" marR="0" indent="0">
              <a:lnSpc>
                <a:spcPct val="115000"/>
              </a:lnSpc>
              <a:spcBef>
                <a:spcPts val="0"/>
              </a:spcBef>
              <a:spcAft>
                <a:spcPts val="100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On the Loan Guarantee Request screen, anything over 10% generates the messages shown below: </a:t>
            </a:r>
          </a:p>
        </p:txBody>
      </p:sp>
      <p:sp>
        <p:nvSpPr>
          <p:cNvPr id="3" name="Slide Number Placeholder 2">
            <a:extLst>
              <a:ext uri="{FF2B5EF4-FFF2-40B4-BE49-F238E27FC236}">
                <a16:creationId xmlns:a16="http://schemas.microsoft.com/office/drawing/2014/main" id="{00772195-FCB4-73AA-037E-334515FFD0D3}"/>
              </a:ext>
            </a:extLst>
          </p:cNvPr>
          <p:cNvSpPr>
            <a:spLocks noGrp="1"/>
          </p:cNvSpPr>
          <p:nvPr>
            <p:ph type="sldNum" sz="quarter" idx="12"/>
          </p:nvPr>
        </p:nvSpPr>
        <p:spPr/>
        <p:txBody>
          <a:bodyPr/>
          <a:lstStyle/>
          <a:p>
            <a:fld id="{262BAFDC-492D-CB4D-B02A-4A44B4604C8A}" type="slidenum">
              <a:rPr lang="en-US" smtClean="0"/>
              <a:t>13</a:t>
            </a:fld>
            <a:endParaRPr lang="en-US" dirty="0"/>
          </a:p>
        </p:txBody>
      </p:sp>
      <p:sp>
        <p:nvSpPr>
          <p:cNvPr id="4" name="Title 3">
            <a:extLst>
              <a:ext uri="{FF2B5EF4-FFF2-40B4-BE49-F238E27FC236}">
                <a16:creationId xmlns:a16="http://schemas.microsoft.com/office/drawing/2014/main" id="{0FE7B1EE-A077-C17A-1B42-9745C22F266A}"/>
              </a:ext>
            </a:extLst>
          </p:cNvPr>
          <p:cNvSpPr>
            <a:spLocks noGrp="1"/>
          </p:cNvSpPr>
          <p:nvPr>
            <p:ph type="title"/>
          </p:nvPr>
        </p:nvSpPr>
        <p:spPr>
          <a:xfrm>
            <a:off x="381000" y="242923"/>
            <a:ext cx="11322995" cy="1325563"/>
          </a:xfrm>
        </p:spPr>
        <p:txBody>
          <a:bodyPr/>
          <a:lstStyle/>
          <a:p>
            <a:r>
              <a:rPr lang="en-US" sz="4000" dirty="0">
                <a:ea typeface="Calibri" panose="020F0502020204030204" pitchFamily="34" charset="0"/>
              </a:rPr>
              <a:t>Guaranteed Loan Reminders: GLS</a:t>
            </a:r>
            <a:r>
              <a:rPr lang="en-US" sz="4000" dirty="0">
                <a:effectLst/>
                <a:ea typeface="Calibri" panose="020F0502020204030204" pitchFamily="34" charset="0"/>
              </a:rPr>
              <a:t> Interest Rates </a:t>
            </a:r>
            <a:r>
              <a:rPr lang="en-US" sz="2800" dirty="0">
                <a:effectLst/>
                <a:ea typeface="Calibri" panose="020F0502020204030204" pitchFamily="34" charset="0"/>
              </a:rPr>
              <a:t>– </a:t>
            </a:r>
            <a:r>
              <a:rPr lang="en-US" sz="2400" dirty="0">
                <a:effectLst/>
                <a:ea typeface="Calibri" panose="020F0502020204030204" pitchFamily="34" charset="0"/>
              </a:rPr>
              <a:t>Guaranteed Commercial Branch (GCB)</a:t>
            </a:r>
            <a:endParaRPr lang="en-US" sz="2400" dirty="0"/>
          </a:p>
        </p:txBody>
      </p:sp>
      <p:pic>
        <p:nvPicPr>
          <p:cNvPr id="2053" name="Picture 3">
            <a:extLst>
              <a:ext uri="{FF2B5EF4-FFF2-40B4-BE49-F238E27FC236}">
                <a16:creationId xmlns:a16="http://schemas.microsoft.com/office/drawing/2014/main" id="{49E0FBAB-09DD-CAAF-1E95-8E3D33235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679" y="3752213"/>
            <a:ext cx="4143375" cy="15525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8B96BFA-0085-AF5D-E6D9-8146BF0AC6CA}"/>
              </a:ext>
            </a:extLst>
          </p:cNvPr>
          <p:cNvPicPr>
            <a:picLocks noChangeAspect="1"/>
          </p:cNvPicPr>
          <p:nvPr/>
        </p:nvPicPr>
        <p:blipFill>
          <a:blip r:embed="rId4"/>
          <a:stretch>
            <a:fillRect/>
          </a:stretch>
        </p:blipFill>
        <p:spPr>
          <a:xfrm>
            <a:off x="6262947" y="3733359"/>
            <a:ext cx="4161905" cy="15714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9402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722A3-CAD2-9881-96E6-8E01BA9698CB}"/>
              </a:ext>
            </a:extLst>
          </p:cNvPr>
          <p:cNvSpPr>
            <a:spLocks noGrp="1"/>
          </p:cNvSpPr>
          <p:nvPr>
            <p:ph idx="1"/>
          </p:nvPr>
        </p:nvSpPr>
        <p:spPr/>
        <p:txBody>
          <a:bodyPr/>
          <a:lstStyle/>
          <a:p>
            <a:pPr marL="0" indent="0">
              <a:buNone/>
            </a:pPr>
            <a:r>
              <a:rPr lang="en-US" sz="2000" b="1" u="sng" dirty="0">
                <a:latin typeface="Times New Roman" panose="02020603050405020304" pitchFamily="18" charset="0"/>
                <a:cs typeface="Times New Roman" panose="02020603050405020304" pitchFamily="18" charset="0"/>
              </a:rPr>
              <a:t>GLS Agency Comments</a:t>
            </a:r>
          </a:p>
          <a:p>
            <a:pPr>
              <a:spcBef>
                <a:spcPts val="600"/>
              </a:spcBef>
            </a:pPr>
            <a:r>
              <a:rPr lang="en-US" sz="2000" dirty="0">
                <a:latin typeface="Times New Roman" panose="02020603050405020304" pitchFamily="18" charset="0"/>
                <a:cs typeface="Times New Roman" panose="02020603050405020304" pitchFamily="18" charset="0"/>
              </a:rPr>
              <a:t>To avoid page errors in GLS, do not copy and paste to GLS. GLS is not able to interpret all special characters that may be pasted in GLS.</a:t>
            </a:r>
          </a:p>
          <a:p>
            <a:pPr>
              <a:spcBef>
                <a:spcPts val="600"/>
              </a:spcBef>
            </a:pPr>
            <a:r>
              <a:rPr lang="en-US" sz="2000" dirty="0">
                <a:latin typeface="Times New Roman" panose="02020603050405020304" pitchFamily="18" charset="0"/>
                <a:cs typeface="Times New Roman" panose="02020603050405020304" pitchFamily="18" charset="0"/>
              </a:rPr>
              <a:t>If special characters are saved in the agency comments, user will experience the below error. Contact the GCB to get the problem fixed.</a:t>
            </a:r>
          </a:p>
          <a:p>
            <a:endParaRPr lang="en-US" dirty="0"/>
          </a:p>
          <a:p>
            <a:endParaRPr lang="en-US" dirty="0"/>
          </a:p>
          <a:p>
            <a:endParaRPr lang="en-US" dirty="0"/>
          </a:p>
          <a:p>
            <a:pPr lvl="1"/>
            <a:endParaRPr lang="en-US" dirty="0"/>
          </a:p>
        </p:txBody>
      </p:sp>
      <p:sp>
        <p:nvSpPr>
          <p:cNvPr id="3" name="Slide Number Placeholder 2">
            <a:extLst>
              <a:ext uri="{FF2B5EF4-FFF2-40B4-BE49-F238E27FC236}">
                <a16:creationId xmlns:a16="http://schemas.microsoft.com/office/drawing/2014/main" id="{838EEE47-DAAE-9CA5-B1F1-76BEB5D711BF}"/>
              </a:ext>
            </a:extLst>
          </p:cNvPr>
          <p:cNvSpPr>
            <a:spLocks noGrp="1"/>
          </p:cNvSpPr>
          <p:nvPr>
            <p:ph type="sldNum" sz="quarter" idx="12"/>
          </p:nvPr>
        </p:nvSpPr>
        <p:spPr/>
        <p:txBody>
          <a:bodyPr/>
          <a:lstStyle/>
          <a:p>
            <a:fld id="{262BAFDC-492D-CB4D-B02A-4A44B4604C8A}" type="slidenum">
              <a:rPr lang="en-US" smtClean="0"/>
              <a:t>14</a:t>
            </a:fld>
            <a:endParaRPr lang="en-US" dirty="0"/>
          </a:p>
        </p:txBody>
      </p:sp>
      <p:sp>
        <p:nvSpPr>
          <p:cNvPr id="4" name="Title 3">
            <a:extLst>
              <a:ext uri="{FF2B5EF4-FFF2-40B4-BE49-F238E27FC236}">
                <a16:creationId xmlns:a16="http://schemas.microsoft.com/office/drawing/2014/main" id="{68AFC343-A8D4-F427-0201-0B562BA452AC}"/>
              </a:ext>
            </a:extLst>
          </p:cNvPr>
          <p:cNvSpPr>
            <a:spLocks noGrp="1"/>
          </p:cNvSpPr>
          <p:nvPr>
            <p:ph type="title"/>
          </p:nvPr>
        </p:nvSpPr>
        <p:spPr>
          <a:xfrm>
            <a:off x="385762" y="262770"/>
            <a:ext cx="11420475" cy="1325563"/>
          </a:xfrm>
        </p:spPr>
        <p:txBody>
          <a:bodyPr>
            <a:normAutofit/>
          </a:bodyPr>
          <a:lstStyle/>
          <a:p>
            <a:r>
              <a:rPr lang="en-US" sz="4000" dirty="0"/>
              <a:t>Guaranteed Loan Reminders: GLS Agency Comments </a:t>
            </a:r>
            <a:r>
              <a:rPr lang="en-US" dirty="0"/>
              <a:t>– </a:t>
            </a:r>
            <a:r>
              <a:rPr lang="en-US" sz="2400" dirty="0"/>
              <a:t>Guaranteed Commercial Branch (GCB)</a:t>
            </a:r>
          </a:p>
        </p:txBody>
      </p:sp>
      <p:pic>
        <p:nvPicPr>
          <p:cNvPr id="5" name="Picture 4">
            <a:extLst>
              <a:ext uri="{FF2B5EF4-FFF2-40B4-BE49-F238E27FC236}">
                <a16:creationId xmlns:a16="http://schemas.microsoft.com/office/drawing/2014/main" id="{4045676C-BEDC-1A5A-5129-D6E06AA82F6E}"/>
              </a:ext>
            </a:extLst>
          </p:cNvPr>
          <p:cNvPicPr>
            <a:picLocks noChangeAspect="1"/>
          </p:cNvPicPr>
          <p:nvPr/>
        </p:nvPicPr>
        <p:blipFill>
          <a:blip r:embed="rId3"/>
          <a:stretch>
            <a:fillRect/>
          </a:stretch>
        </p:blipFill>
        <p:spPr>
          <a:xfrm>
            <a:off x="3962552" y="3562350"/>
            <a:ext cx="3933673" cy="3295650"/>
          </a:xfrm>
          <a:prstGeom prst="rect">
            <a:avLst/>
          </a:prstGeom>
        </p:spPr>
      </p:pic>
    </p:spTree>
    <p:extLst>
      <p:ext uri="{BB962C8B-B14F-4D97-AF65-F5344CB8AC3E}">
        <p14:creationId xmlns:p14="http://schemas.microsoft.com/office/powerpoint/2010/main" val="81187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057B40-E235-42F9-931A-F0AB71828ED1}"/>
              </a:ext>
            </a:extLst>
          </p:cNvPr>
          <p:cNvSpPr>
            <a:spLocks noGrp="1"/>
          </p:cNvSpPr>
          <p:nvPr>
            <p:ph idx="1"/>
          </p:nvPr>
        </p:nvSpPr>
        <p:spPr>
          <a:xfrm>
            <a:off x="371153" y="1904908"/>
            <a:ext cx="2495872" cy="4741931"/>
          </a:xfrm>
        </p:spPr>
        <p:txBody>
          <a:bodyPr>
            <a:normAutofit/>
          </a:bodyPr>
          <a:lstStyle/>
          <a:p>
            <a:pPr marL="0" indent="0">
              <a:buNone/>
            </a:pPr>
            <a:r>
              <a:rPr lang="en-US" sz="2000" b="1" u="sng" dirty="0">
                <a:latin typeface="Times New Roman" panose="02020603050405020304" pitchFamily="18" charset="0"/>
                <a:cs typeface="Times New Roman" panose="02020603050405020304" pitchFamily="18" charset="0"/>
              </a:rPr>
              <a:t>De-obligation Requests</a:t>
            </a:r>
          </a:p>
          <a:p>
            <a:pPr marL="0" indent="0">
              <a:buNone/>
            </a:pPr>
            <a:r>
              <a:rPr lang="en-US" sz="2000" dirty="0">
                <a:latin typeface="Times New Roman" panose="02020603050405020304" pitchFamily="18" charset="0"/>
                <a:cs typeface="Times New Roman" panose="02020603050405020304" pitchFamily="18" charset="0"/>
              </a:rPr>
              <a:t>When submitting de-obligation requests, please include the new obligation amount in the comments.</a:t>
            </a:r>
          </a:p>
          <a:p>
            <a:pPr lvl="1"/>
            <a:endParaRPr lang="en-US" sz="1800" dirty="0"/>
          </a:p>
          <a:p>
            <a:pPr lvl="1"/>
            <a:endParaRPr lang="en-US" sz="1800" dirty="0"/>
          </a:p>
        </p:txBody>
      </p:sp>
      <p:sp>
        <p:nvSpPr>
          <p:cNvPr id="3" name="Slide Number Placeholder 2">
            <a:extLst>
              <a:ext uri="{FF2B5EF4-FFF2-40B4-BE49-F238E27FC236}">
                <a16:creationId xmlns:a16="http://schemas.microsoft.com/office/drawing/2014/main" id="{EB1BEAAE-0CF9-46E8-ADF2-C26FD7351F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292FBAA-1728-4ED4-A052-7CBC1C545D25}"/>
              </a:ext>
            </a:extLst>
          </p:cNvPr>
          <p:cNvSpPr txBox="1">
            <a:spLocks/>
          </p:cNvSpPr>
          <p:nvPr/>
        </p:nvSpPr>
        <p:spPr>
          <a:xfrm>
            <a:off x="371152" y="223861"/>
            <a:ext cx="113797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effectLst/>
                <a:ea typeface="Calibri" panose="020F0502020204030204" pitchFamily="34" charset="0"/>
              </a:rPr>
              <a:t>Guaranteed Loan Reminders: </a:t>
            </a:r>
            <a:r>
              <a:rPr kumimoji="0" lang="en-US" sz="400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De-obligations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 (GCB)</a:t>
            </a:r>
          </a:p>
        </p:txBody>
      </p:sp>
      <p:pic>
        <p:nvPicPr>
          <p:cNvPr id="5" name="Picture 4">
            <a:extLst>
              <a:ext uri="{FF2B5EF4-FFF2-40B4-BE49-F238E27FC236}">
                <a16:creationId xmlns:a16="http://schemas.microsoft.com/office/drawing/2014/main" id="{44BBFA68-B198-4F97-AC1E-475986DFA055}"/>
              </a:ext>
            </a:extLst>
          </p:cNvPr>
          <p:cNvPicPr>
            <a:picLocks noChangeAspect="1"/>
          </p:cNvPicPr>
          <p:nvPr/>
        </p:nvPicPr>
        <p:blipFill>
          <a:blip r:embed="rId3"/>
          <a:stretch>
            <a:fillRect/>
          </a:stretch>
        </p:blipFill>
        <p:spPr>
          <a:xfrm>
            <a:off x="2996000" y="1824238"/>
            <a:ext cx="8754910" cy="4532112"/>
          </a:xfrm>
          <a:prstGeom prst="rect">
            <a:avLst/>
          </a:prstGeom>
        </p:spPr>
      </p:pic>
    </p:spTree>
    <p:extLst>
      <p:ext uri="{BB962C8B-B14F-4D97-AF65-F5344CB8AC3E}">
        <p14:creationId xmlns:p14="http://schemas.microsoft.com/office/powerpoint/2010/main" val="2294382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152400" y="1842793"/>
            <a:ext cx="11914909" cy="5015207"/>
          </a:xfrm>
        </p:spPr>
        <p:txBody>
          <a:bodyPr>
            <a:normAutofit/>
          </a:bodyPr>
          <a:lstStyle/>
          <a:p>
            <a:pPr marL="457200" lvl="1" indent="0">
              <a:spcBef>
                <a:spcPts val="300"/>
              </a:spcBef>
              <a:spcAft>
                <a:spcPts val="300"/>
              </a:spcAft>
              <a:buNone/>
            </a:pPr>
            <a:r>
              <a:rPr lang="en-US" sz="2000" b="1" u="sng" dirty="0">
                <a:latin typeface="Times New Roman" panose="02020603050405020304" pitchFamily="18" charset="0"/>
                <a:cs typeface="Times New Roman" panose="02020603050405020304" pitchFamily="18" charset="0"/>
              </a:rPr>
              <a:t>Debt Collections</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Funds should be deposited through NRRS. Common collection codes include Collection Code ’33’ for Recoveries, ’80’ for Voluntary collections, or ‘82’ for Debt Settlement payments.</a:t>
            </a:r>
          </a:p>
          <a:p>
            <a:pPr lvl="1">
              <a:spcBef>
                <a:spcPts val="300"/>
              </a:spcBef>
              <a:spcAft>
                <a:spcPts val="300"/>
              </a:spcAft>
            </a:pPr>
            <a:r>
              <a:rPr lang="en-US" sz="2000" dirty="0">
                <a:latin typeface="Times New Roman" panose="02020603050405020304" pitchFamily="18" charset="0"/>
                <a:cs typeface="Times New Roman" panose="02020603050405020304" pitchFamily="18" charset="0"/>
              </a:rPr>
              <a:t>For loans eligible for Offset, no additional forms are required, and no additional claim is needed in GLS. </a:t>
            </a:r>
          </a:p>
          <a:p>
            <a:pPr marL="457200" lvl="1" indent="0">
              <a:spcBef>
                <a:spcPts val="300"/>
              </a:spcBef>
              <a:spcAft>
                <a:spcPts val="300"/>
              </a:spcAft>
              <a:buNone/>
            </a:pPr>
            <a:r>
              <a:rPr lang="en-US" sz="2000" b="1" u="sng" dirty="0">
                <a:latin typeface="Times New Roman" panose="02020603050405020304" pitchFamily="18" charset="0"/>
                <a:cs typeface="Times New Roman" panose="02020603050405020304" pitchFamily="18" charset="0"/>
              </a:rPr>
              <a:t>Loss Recoveries</a:t>
            </a:r>
          </a:p>
          <a:p>
            <a:pPr marL="457200" lvl="1" indent="0">
              <a:spcBef>
                <a:spcPts val="300"/>
              </a:spcBef>
              <a:spcAft>
                <a:spcPts val="300"/>
              </a:spcAft>
              <a:buNone/>
            </a:pPr>
            <a:r>
              <a:rPr lang="en-US" sz="2000" dirty="0">
                <a:latin typeface="Times New Roman" panose="02020603050405020304" pitchFamily="18" charset="0"/>
                <a:cs typeface="Times New Roman" panose="02020603050405020304" pitchFamily="18" charset="0"/>
              </a:rPr>
              <a:t>To be processed for loans with a final loss and are NOT subject to Offset:</a:t>
            </a:r>
          </a:p>
          <a:p>
            <a:pPr lvl="2">
              <a:spcBef>
                <a:spcPts val="300"/>
              </a:spcBef>
              <a:spcAft>
                <a:spcPts val="300"/>
              </a:spcAft>
            </a:pPr>
            <a:r>
              <a:rPr lang="en-US" sz="1800" dirty="0">
                <a:latin typeface="Times New Roman" panose="02020603050405020304" pitchFamily="18" charset="0"/>
                <a:cs typeface="Times New Roman" panose="02020603050405020304" pitchFamily="18" charset="0"/>
              </a:rPr>
              <a:t>The Loss must be entered in GLS using the ‘Click </a:t>
            </a:r>
            <a:r>
              <a:rPr lang="en-US" sz="1800" u="sng" dirty="0">
                <a:latin typeface="Times New Roman" panose="02020603050405020304" pitchFamily="18" charset="0"/>
                <a:cs typeface="Times New Roman" panose="02020603050405020304" pitchFamily="18" charset="0"/>
              </a:rPr>
              <a:t>here</a:t>
            </a:r>
            <a:r>
              <a:rPr lang="en-US" sz="1800" dirty="0">
                <a:latin typeface="Times New Roman" panose="02020603050405020304" pitchFamily="18" charset="0"/>
                <a:cs typeface="Times New Roman" panose="02020603050405020304" pitchFamily="18" charset="0"/>
              </a:rPr>
              <a:t> to add Loss Claim’ hyperlink on the View Loan screen. Select Loss Type: ’04’ for Recoveries, ’13’ for Voluntary Payments, or ’14’ for Compromise Offers. </a:t>
            </a:r>
          </a:p>
          <a:p>
            <a:pPr lvl="2">
              <a:spcBef>
                <a:spcPts val="300"/>
              </a:spcBef>
              <a:spcAft>
                <a:spcPts val="300"/>
              </a:spcAft>
            </a:pPr>
            <a:r>
              <a:rPr lang="en-US" sz="1800" dirty="0">
                <a:latin typeface="Times New Roman" panose="02020603050405020304" pitchFamily="18" charset="0"/>
                <a:cs typeface="Times New Roman" panose="02020603050405020304" pitchFamily="18" charset="0"/>
              </a:rPr>
              <a:t>Recovery payment should be deposited through NRRS. After payment is entered in NRRS, GLS Form 2254 should be signed and submitted to GCB for processing.  (Only one FSA signature is required on the form.)</a:t>
            </a:r>
          </a:p>
          <a:p>
            <a:pPr marL="457200" lvl="1" indent="0">
              <a:spcBef>
                <a:spcPts val="300"/>
              </a:spcBef>
              <a:spcAft>
                <a:spcPts val="300"/>
              </a:spcAft>
              <a:buNone/>
            </a:pPr>
            <a:endParaRPr lang="en-US" sz="1800" dirty="0"/>
          </a:p>
          <a:p>
            <a:pPr marL="457200" lvl="1" indent="0">
              <a:buNone/>
            </a:pPr>
            <a:endParaRPr lang="en-US" sz="1800" dirty="0"/>
          </a:p>
          <a:p>
            <a:pPr marL="457200" lvl="1" indent="0">
              <a:buNone/>
            </a:pPr>
            <a:endParaRPr lang="en-US" sz="1800" dirty="0"/>
          </a:p>
          <a:p>
            <a:pPr marL="914400" lvl="2" indent="0">
              <a:spcBef>
                <a:spcPts val="300"/>
              </a:spcBef>
              <a:spcAft>
                <a:spcPts val="300"/>
              </a:spcAft>
              <a:buNone/>
            </a:pPr>
            <a:endParaRPr lang="en-US" sz="1600"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408333" y="241926"/>
            <a:ext cx="11431242" cy="1325563"/>
          </a:xfrm>
        </p:spPr>
        <p:txBody>
          <a:bodyPr>
            <a:normAutofit/>
          </a:bodyPr>
          <a:lstStyle/>
          <a:p>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Loan Reminders: Debt Collections &amp; </a:t>
            </a:r>
            <a:r>
              <a:rPr lang="en-US" sz="4000" dirty="0"/>
              <a:t>Loss Recoveries </a:t>
            </a:r>
            <a:r>
              <a:rPr lang="en-US" dirty="0"/>
              <a:t>– </a:t>
            </a:r>
            <a:r>
              <a:rPr lang="en-US" sz="2400" dirty="0"/>
              <a:t>Guaranteed Commercial Branch (GCB)</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49512C5-0525-A53E-45B8-7229C13218B2}"/>
              </a:ext>
            </a:extLst>
          </p:cNvPr>
          <p:cNvPicPr>
            <a:picLocks noChangeAspect="1"/>
          </p:cNvPicPr>
          <p:nvPr/>
        </p:nvPicPr>
        <p:blipFill>
          <a:blip r:embed="rId3"/>
          <a:stretch>
            <a:fillRect/>
          </a:stretch>
        </p:blipFill>
        <p:spPr>
          <a:xfrm>
            <a:off x="2090737" y="5000625"/>
            <a:ext cx="8010525" cy="1857375"/>
          </a:xfrm>
          <a:prstGeom prst="rect">
            <a:avLst/>
          </a:prstGeom>
        </p:spPr>
      </p:pic>
    </p:spTree>
    <p:extLst>
      <p:ext uri="{BB962C8B-B14F-4D97-AF65-F5344CB8AC3E}">
        <p14:creationId xmlns:p14="http://schemas.microsoft.com/office/powerpoint/2010/main" val="274488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263236" y="1971674"/>
            <a:ext cx="11596255" cy="4886325"/>
          </a:xfrm>
        </p:spPr>
        <p:txBody>
          <a:bodyPr>
            <a:normAutofit/>
          </a:bodyPr>
          <a:lstStyle/>
          <a:p>
            <a:pPr marL="457200" lvl="1" indent="0">
              <a:spcBef>
                <a:spcPts val="300"/>
              </a:spcBef>
              <a:spcAft>
                <a:spcPts val="300"/>
              </a:spcAft>
              <a:buNone/>
            </a:pPr>
            <a:r>
              <a:rPr lang="en-US" sz="2000" b="1" u="sng" dirty="0">
                <a:latin typeface="Times New Roman" panose="02020603050405020304" pitchFamily="18" charset="0"/>
                <a:cs typeface="Times New Roman" panose="02020603050405020304" pitchFamily="18" charset="0"/>
              </a:rPr>
              <a:t>Advance Amount</a:t>
            </a:r>
          </a:p>
          <a:p>
            <a:pPr marL="457200" lvl="1" indent="0">
              <a:spcBef>
                <a:spcPts val="300"/>
              </a:spcBef>
              <a:spcAft>
                <a:spcPts val="300"/>
              </a:spcAft>
              <a:buNone/>
            </a:pPr>
            <a:r>
              <a:rPr lang="en-US" sz="2000" dirty="0">
                <a:latin typeface="Times New Roman" panose="02020603050405020304" pitchFamily="18" charset="0"/>
                <a:cs typeface="Times New Roman" panose="02020603050405020304" pitchFamily="18" charset="0"/>
              </a:rPr>
              <a:t>Please be sure to include the correct advance amount when processing a loan closing in GLS.  This will help reduce errors on the Status Reports.</a:t>
            </a:r>
            <a:endParaRPr lang="en-US" sz="2000" b="1" u="sng" dirty="0">
              <a:latin typeface="Times New Roman" panose="02020603050405020304" pitchFamily="18" charset="0"/>
              <a:cs typeface="Times New Roman" panose="02020603050405020304" pitchFamily="18" charset="0"/>
            </a:endParaRPr>
          </a:p>
          <a:p>
            <a:pPr marL="457200" lvl="1" indent="0">
              <a:lnSpc>
                <a:spcPct val="150000"/>
              </a:lnSpc>
              <a:spcBef>
                <a:spcPts val="300"/>
              </a:spcBef>
              <a:spcAft>
                <a:spcPts val="300"/>
              </a:spcAft>
              <a:buNone/>
            </a:pPr>
            <a:endParaRPr lang="en-US" sz="2000" b="1" u="sng" dirty="0">
              <a:latin typeface="Times New Roman" panose="02020603050405020304" pitchFamily="18" charset="0"/>
              <a:cs typeface="Times New Roman" panose="02020603050405020304" pitchFamily="18" charset="0"/>
            </a:endParaRPr>
          </a:p>
          <a:p>
            <a:pPr marL="457200" lvl="1" indent="0">
              <a:spcBef>
                <a:spcPts val="300"/>
              </a:spcBef>
              <a:spcAft>
                <a:spcPts val="300"/>
              </a:spcAft>
              <a:buNone/>
            </a:pPr>
            <a:r>
              <a:rPr lang="en-US" sz="2000" b="1" u="sng" dirty="0">
                <a:latin typeface="Times New Roman" panose="02020603050405020304" pitchFamily="18" charset="0"/>
                <a:cs typeface="Times New Roman" panose="02020603050405020304" pitchFamily="18" charset="0"/>
              </a:rPr>
              <a:t>Line of Credit</a:t>
            </a:r>
          </a:p>
          <a:p>
            <a:pPr marL="457200" lvl="1" indent="0">
              <a:spcBef>
                <a:spcPts val="300"/>
              </a:spcBef>
              <a:spcAft>
                <a:spcPts val="300"/>
              </a:spcAft>
              <a:buNone/>
            </a:pPr>
            <a:r>
              <a:rPr lang="en-US" sz="2000" dirty="0">
                <a:latin typeface="Times New Roman" panose="02020603050405020304" pitchFamily="18" charset="0"/>
                <a:cs typeface="Times New Roman" panose="02020603050405020304" pitchFamily="18" charset="0"/>
              </a:rPr>
              <a:t>The Maturity Date and Period of Advances entered on the Loan Closing should reflect the entire term of the Line-of-Credit.</a:t>
            </a:r>
          </a:p>
          <a:p>
            <a:pPr marL="457200" lvl="1" indent="0">
              <a:spcBef>
                <a:spcPts val="300"/>
              </a:spcBef>
              <a:spcAft>
                <a:spcPts val="300"/>
              </a:spcAft>
              <a:buNone/>
            </a:pPr>
            <a:endParaRPr lang="en-US" sz="2800" dirty="0">
              <a:latin typeface="Times New Roman" panose="02020603050405020304" pitchFamily="18" charset="0"/>
              <a:cs typeface="Times New Roman" panose="02020603050405020304" pitchFamily="18" charset="0"/>
            </a:endParaRPr>
          </a:p>
          <a:p>
            <a:pPr marL="0" indent="0">
              <a:spcBef>
                <a:spcPts val="300"/>
              </a:spcBef>
              <a:spcAft>
                <a:spcPts val="300"/>
              </a:spcAft>
              <a:buNone/>
            </a:pPr>
            <a:endParaRPr lang="en-US" sz="1900" b="1"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468946" y="232401"/>
            <a:ext cx="11184834" cy="1325563"/>
          </a:xfrm>
        </p:spPr>
        <p:txBody>
          <a:bodyPr/>
          <a:lstStyle/>
          <a:p>
            <a:r>
              <a:rPr lang="en-US" sz="4000" dirty="0">
                <a:effectLst/>
                <a:ea typeface="Calibri" panose="020F0502020204030204" pitchFamily="34" charset="0"/>
              </a:rPr>
              <a:t>Guaranteed Loan Reminders: </a:t>
            </a:r>
            <a:r>
              <a:rPr lang="en-US" sz="4000" dirty="0"/>
              <a:t>Loan Closings </a:t>
            </a:r>
            <a:r>
              <a:rPr lang="en-US" dirty="0"/>
              <a:t>– </a:t>
            </a:r>
            <a:r>
              <a:rPr lang="en-US" sz="2400" dirty="0"/>
              <a:t>Guaranteed Commercial Branch (GCB)</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931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378892" y="232401"/>
            <a:ext cx="11527358" cy="1325563"/>
          </a:xfrm>
        </p:spPr>
        <p:txBody>
          <a:bodyPr/>
          <a:lstStyle/>
          <a:p>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Loan Reminders: Other Loan Processing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 (GCB)</a:t>
            </a:r>
            <a:endParaRPr lang="en-US" sz="2400" dirty="0"/>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713509" y="1978918"/>
            <a:ext cx="10515600" cy="4741931"/>
          </a:xfrm>
        </p:spPr>
        <p:txBody>
          <a:bodyPr>
            <a:normAutofit/>
          </a:bodyPr>
          <a:lstStyle/>
          <a:p>
            <a:pPr marL="0" indent="0">
              <a:buNone/>
            </a:pPr>
            <a:r>
              <a:rPr lang="en-US" sz="2000" b="1" u="sng" dirty="0">
                <a:latin typeface="Times New Roman" panose="02020603050405020304" pitchFamily="18" charset="0"/>
                <a:cs typeface="Times New Roman" panose="02020603050405020304" pitchFamily="18" charset="0"/>
              </a:rPr>
              <a:t>Loan Restructures</a:t>
            </a:r>
          </a:p>
          <a:p>
            <a:pPr marL="0" indent="0">
              <a:buNone/>
            </a:pPr>
            <a:r>
              <a:rPr lang="en-US" sz="2000" dirty="0">
                <a:latin typeface="Times New Roman" panose="02020603050405020304" pitchFamily="18" charset="0"/>
                <a:cs typeface="Times New Roman" panose="02020603050405020304" pitchFamily="18" charset="0"/>
              </a:rPr>
              <a:t>Restructures should not be sent for a future date and the entire form should be completed to eliminate assumptions. Also, the New Loan amount should equal Capitalized Interest plus Principal.</a:t>
            </a:r>
            <a:endParaRPr lang="en-US" sz="20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000" b="1" u="sng" dirty="0">
              <a:latin typeface="Times New Roman" panose="02020603050405020304" pitchFamily="18" charset="0"/>
              <a:cs typeface="Times New Roman" panose="02020603050405020304" pitchFamily="18" charset="0"/>
            </a:endParaRPr>
          </a:p>
          <a:p>
            <a:pPr marL="0" indent="0">
              <a:buNone/>
            </a:pPr>
            <a:r>
              <a:rPr lang="en-US" sz="2000" b="1" u="sng" dirty="0">
                <a:latin typeface="Times New Roman" panose="02020603050405020304" pitchFamily="18" charset="0"/>
                <a:cs typeface="Times New Roman" panose="02020603050405020304" pitchFamily="18" charset="0"/>
              </a:rPr>
              <a:t>Obligations</a:t>
            </a:r>
          </a:p>
          <a:p>
            <a:pPr marL="0" indent="0">
              <a:buNone/>
            </a:pPr>
            <a:r>
              <a:rPr lang="en-US" sz="2000" dirty="0">
                <a:latin typeface="Times New Roman" panose="02020603050405020304" pitchFamily="18" charset="0"/>
                <a:cs typeface="Times New Roman" panose="02020603050405020304" pitchFamily="18" charset="0"/>
              </a:rPr>
              <a:t>OK code 7-”Override” can be used on an obligation if the new loan is used to payoff a current loan to not exceed the loan limit. Once the loan has closed, any loans being paid in full by the new loan should be terminated so the borrower does not exceed the total indebtedness limit.</a:t>
            </a:r>
          </a:p>
          <a:p>
            <a:pPr marL="0" indent="0">
              <a:buNone/>
            </a:pPr>
            <a:endParaRPr lang="en-US" sz="2000" b="1" u="sng"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000" b="1" u="sng" dirty="0"/>
          </a:p>
          <a:p>
            <a:pPr marL="0" indent="0">
              <a:buNone/>
            </a:pPr>
            <a:endParaRPr lang="en-US" sz="2000" b="1" u="sng" dirty="0"/>
          </a:p>
        </p:txBody>
      </p:sp>
    </p:spTree>
    <p:extLst>
      <p:ext uri="{BB962C8B-B14F-4D97-AF65-F5344CB8AC3E}">
        <p14:creationId xmlns:p14="http://schemas.microsoft.com/office/powerpoint/2010/main" val="2759511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167"/>
        <p:cNvGrpSpPr/>
        <p:nvPr/>
      </p:nvGrpSpPr>
      <p:grpSpPr>
        <a:xfrm>
          <a:off x="0" y="0"/>
          <a:ext cx="0" cy="0"/>
          <a:chOff x="0" y="0"/>
          <a:chExt cx="0" cy="0"/>
        </a:xfrm>
      </p:grpSpPr>
      <p:sp>
        <p:nvSpPr>
          <p:cNvPr id="169" name="Google Shape;169;g126a2c4b626_1_14"/>
          <p:cNvSpPr txBox="1">
            <a:spLocks noGrp="1"/>
          </p:cNvSpPr>
          <p:nvPr>
            <p:ph type="title"/>
          </p:nvPr>
        </p:nvSpPr>
        <p:spPr>
          <a:xfrm>
            <a:off x="7002751" y="1479261"/>
            <a:ext cx="3933103" cy="9337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6000" b="1" dirty="0">
                <a:solidFill>
                  <a:schemeClr val="tx1"/>
                </a:solidFill>
              </a:rPr>
              <a:t>Questions</a:t>
            </a:r>
            <a:endParaRPr sz="6000" dirty="0">
              <a:solidFill>
                <a:schemeClr val="tx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F40E79D-D811-40A5-B007-7EF499874DA4}"/>
              </a:ext>
            </a:extLst>
          </p:cNvPr>
          <p:cNvPicPr>
            <a:picLocks noChangeAspect="1"/>
          </p:cNvPicPr>
          <p:nvPr/>
        </p:nvPicPr>
        <p:blipFill>
          <a:blip r:embed="rId4"/>
          <a:stretch>
            <a:fillRect/>
          </a:stretch>
        </p:blipFill>
        <p:spPr>
          <a:xfrm>
            <a:off x="10455997" y="6073623"/>
            <a:ext cx="1588222" cy="668347"/>
          </a:xfrm>
          <a:prstGeom prst="rect">
            <a:avLst/>
          </a:prstGeom>
        </p:spPr>
      </p:pic>
    </p:spTree>
    <p:extLst>
      <p:ext uri="{BB962C8B-B14F-4D97-AF65-F5344CB8AC3E}">
        <p14:creationId xmlns:p14="http://schemas.microsoft.com/office/powerpoint/2010/main" val="898580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7B23D3-1999-4CA0-A431-7DCA874F88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9FC8230-8591-493C-9745-F389D4370076}"/>
              </a:ext>
            </a:extLst>
          </p:cNvPr>
          <p:cNvSpPr>
            <a:spLocks noGrp="1"/>
          </p:cNvSpPr>
          <p:nvPr>
            <p:ph type="title"/>
          </p:nvPr>
        </p:nvSpPr>
        <p:spPr>
          <a:xfrm>
            <a:off x="323850" y="263872"/>
            <a:ext cx="11425754" cy="1325563"/>
          </a:xfrm>
        </p:spPr>
        <p:txBody>
          <a:bodyPr/>
          <a:lstStyle/>
          <a:p>
            <a:r>
              <a:rPr lang="en-US" sz="4000" dirty="0"/>
              <a:t>Contact Information </a:t>
            </a:r>
            <a:r>
              <a:rPr lang="en-US" dirty="0"/>
              <a:t>– </a:t>
            </a:r>
            <a:r>
              <a:rPr lang="en-US" sz="2400" dirty="0"/>
              <a:t>Guaranteed Commercial Branch (GCB)</a:t>
            </a:r>
          </a:p>
        </p:txBody>
      </p:sp>
      <p:graphicFrame>
        <p:nvGraphicFramePr>
          <p:cNvPr id="12" name="Table 11">
            <a:extLst>
              <a:ext uri="{FF2B5EF4-FFF2-40B4-BE49-F238E27FC236}">
                <a16:creationId xmlns:a16="http://schemas.microsoft.com/office/drawing/2014/main" id="{4F3A831F-B1B1-4DB6-A7A9-41E5E3ABBA14}"/>
              </a:ext>
            </a:extLst>
          </p:cNvPr>
          <p:cNvGraphicFramePr>
            <a:graphicFrameLocks noGrp="1"/>
          </p:cNvGraphicFramePr>
          <p:nvPr>
            <p:extLst>
              <p:ext uri="{D42A27DB-BD31-4B8C-83A1-F6EECF244321}">
                <p14:modId xmlns:p14="http://schemas.microsoft.com/office/powerpoint/2010/main" val="4072483734"/>
              </p:ext>
            </p:extLst>
          </p:nvPr>
        </p:nvGraphicFramePr>
        <p:xfrm>
          <a:off x="132567" y="1803446"/>
          <a:ext cx="11926866" cy="4757616"/>
        </p:xfrm>
        <a:graphic>
          <a:graphicData uri="http://schemas.openxmlformats.org/drawingml/2006/table">
            <a:tbl>
              <a:tblPr firstRow="1" bandRow="1">
                <a:tableStyleId>{5C22544A-7EE6-4342-B048-85BDC9FD1C3A}</a:tableStyleId>
              </a:tblPr>
              <a:tblGrid>
                <a:gridCol w="2820183">
                  <a:extLst>
                    <a:ext uri="{9D8B030D-6E8A-4147-A177-3AD203B41FA5}">
                      <a16:colId xmlns:a16="http://schemas.microsoft.com/office/drawing/2014/main" val="1820424881"/>
                    </a:ext>
                  </a:extLst>
                </a:gridCol>
                <a:gridCol w="3228975">
                  <a:extLst>
                    <a:ext uri="{9D8B030D-6E8A-4147-A177-3AD203B41FA5}">
                      <a16:colId xmlns:a16="http://schemas.microsoft.com/office/drawing/2014/main" val="92530349"/>
                    </a:ext>
                  </a:extLst>
                </a:gridCol>
                <a:gridCol w="1524000">
                  <a:extLst>
                    <a:ext uri="{9D8B030D-6E8A-4147-A177-3AD203B41FA5}">
                      <a16:colId xmlns:a16="http://schemas.microsoft.com/office/drawing/2014/main" val="697280191"/>
                    </a:ext>
                  </a:extLst>
                </a:gridCol>
                <a:gridCol w="4353708">
                  <a:extLst>
                    <a:ext uri="{9D8B030D-6E8A-4147-A177-3AD203B41FA5}">
                      <a16:colId xmlns:a16="http://schemas.microsoft.com/office/drawing/2014/main" val="1117720858"/>
                    </a:ext>
                  </a:extLst>
                </a:gridCol>
              </a:tblGrid>
              <a:tr h="350334">
                <a:tc>
                  <a:txBody>
                    <a:bodyPr/>
                    <a:lstStyle/>
                    <a:p>
                      <a:pPr marL="0" marR="0">
                        <a:lnSpc>
                          <a:spcPct val="107000"/>
                        </a:lnSpc>
                        <a:spcBef>
                          <a:spcPts val="0"/>
                        </a:spcBef>
                        <a:spcAft>
                          <a:spcPts val="800"/>
                        </a:spcAft>
                      </a:pPr>
                      <a:r>
                        <a:rPr lang="en-US" sz="1600" dirty="0">
                          <a:effectLst/>
                        </a:rPr>
                        <a:t>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Email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Phone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State Assignments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60415315"/>
                  </a:ext>
                </a:extLst>
              </a:tr>
              <a:tr h="414446">
                <a:tc>
                  <a:txBody>
                    <a:bodyPr/>
                    <a:lstStyle/>
                    <a:p>
                      <a:pPr marL="0" marR="0">
                        <a:lnSpc>
                          <a:spcPct val="107000"/>
                        </a:lnSpc>
                        <a:spcBef>
                          <a:spcPts val="0"/>
                        </a:spcBef>
                        <a:spcAft>
                          <a:spcPts val="800"/>
                        </a:spcAft>
                      </a:pPr>
                      <a:r>
                        <a:rPr lang="en-US" sz="2000" b="1" dirty="0">
                          <a:effectLst/>
                        </a:rPr>
                        <a:t>Sharon Sachs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3"/>
                        </a:rPr>
                        <a:t>sharon.sachs@usda.gov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314-679-6804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2000" dirty="0">
                          <a:effectLst/>
                        </a:rPr>
                        <a:t>Branch Chief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642984235"/>
                  </a:ext>
                </a:extLst>
              </a:tr>
              <a:tr h="684150">
                <a:tc>
                  <a:txBody>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GCB FLP Team</a:t>
                      </a:r>
                    </a:p>
                  </a:txBody>
                  <a:tcPr/>
                </a:tc>
                <a:tc>
                  <a:txBody>
                    <a:bodyPr/>
                    <a:lstStyle/>
                    <a:p>
                      <a:pPr marL="0" marR="0">
                        <a:lnSpc>
                          <a:spcPct val="107000"/>
                        </a:lnSpc>
                        <a:spcBef>
                          <a:spcPts val="0"/>
                        </a:spcBef>
                        <a:spcAft>
                          <a:spcPts val="800"/>
                        </a:spcAft>
                      </a:pPr>
                      <a:r>
                        <a:rPr lang="en-US" sz="2000" b="1" u="none" kern="1200" dirty="0">
                          <a:solidFill>
                            <a:schemeClr val="dk1"/>
                          </a:solidFill>
                          <a:effectLst/>
                          <a:latin typeface="+mn-lt"/>
                          <a:ea typeface="+mn-ea"/>
                          <a:cs typeface="+mn-cs"/>
                        </a:rPr>
                        <a:t>Branch email: </a:t>
                      </a:r>
                      <a:r>
                        <a:rPr lang="en-US" sz="2000" b="1" u="sng" kern="1200" dirty="0">
                          <a:solidFill>
                            <a:schemeClr val="dk1"/>
                          </a:solidFill>
                          <a:effectLst/>
                          <a:latin typeface="+mn-lt"/>
                          <a:ea typeface="+mn-ea"/>
                          <a:cs typeface="+mn-cs"/>
                          <a:hlinkClick r:id="rId4"/>
                        </a:rPr>
                        <a:t>sm.rd.so.gcb@usda.gov</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Main Line              314-457-6402</a:t>
                      </a:r>
                    </a:p>
                  </a:txBody>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000" b="0" dirty="0"/>
                        <a:t>ECM Fax:   314-457-4539</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45593097"/>
                  </a:ext>
                </a:extLst>
              </a:tr>
              <a:tr h="684150">
                <a:tc>
                  <a:txBody>
                    <a:bodyPr/>
                    <a:lstStyle/>
                    <a:p>
                      <a:pPr marL="0" marR="0">
                        <a:lnSpc>
                          <a:spcPct val="107000"/>
                        </a:lnSpc>
                        <a:spcBef>
                          <a:spcPts val="0"/>
                        </a:spcBef>
                        <a:spcAft>
                          <a:spcPts val="800"/>
                        </a:spcAft>
                      </a:pPr>
                      <a:r>
                        <a:rPr lang="en-US" sz="2000" b="1" dirty="0">
                          <a:effectLst/>
                        </a:rPr>
                        <a:t>Monique Kelly</a:t>
                      </a:r>
                      <a:br>
                        <a:rPr lang="en-US" sz="2000" b="1" dirty="0">
                          <a:effectLst/>
                        </a:rPr>
                      </a:br>
                      <a:r>
                        <a:rPr lang="en-US" sz="2000" b="0" dirty="0">
                          <a:effectLst/>
                        </a:rPr>
                        <a:t>FLP Lead Accountant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5"/>
                        </a:rPr>
                        <a:t>monique.kelly@usda.gov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314-457-4103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699271952"/>
                  </a:ext>
                </a:extLst>
              </a:tr>
              <a:tr h="684150">
                <a:tc>
                  <a:txBody>
                    <a:bodyPr/>
                    <a:lstStyle/>
                    <a:p>
                      <a:pPr marL="0" marR="0">
                        <a:lnSpc>
                          <a:spcPct val="107000"/>
                        </a:lnSpc>
                        <a:spcBef>
                          <a:spcPts val="0"/>
                        </a:spcBef>
                        <a:spcAft>
                          <a:spcPts val="800"/>
                        </a:spcAft>
                      </a:pPr>
                      <a:r>
                        <a:rPr lang="en-US" sz="2000" b="1" dirty="0">
                          <a:effectLst/>
                        </a:rPr>
                        <a:t>Mattie Bedwell </a:t>
                      </a:r>
                      <a:r>
                        <a:rPr lang="en-US" sz="2000" b="0" dirty="0">
                          <a:effectLst/>
                        </a:rPr>
                        <a:t>Accountant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6"/>
                        </a:rPr>
                        <a:t>madeline.bedwell@usda.gov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314-457-4036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800"/>
                        </a:spcAft>
                      </a:pPr>
                      <a:r>
                        <a:rPr lang="en-US" sz="2000" dirty="0">
                          <a:effectLst/>
                        </a:rPr>
                        <a:t>AR, AZ, CA, CO, IL, IA, LA, MT, NE, NV, NM, OK, OR, TN, AK, HI, WP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452101422"/>
                  </a:ext>
                </a:extLst>
              </a:tr>
              <a:tr h="749764">
                <a:tc>
                  <a:txBody>
                    <a:bodyPr/>
                    <a:lstStyle/>
                    <a:p>
                      <a:pPr marL="0" marR="0">
                        <a:lnSpc>
                          <a:spcPct val="107000"/>
                        </a:lnSpc>
                        <a:spcBef>
                          <a:spcPts val="0"/>
                        </a:spcBef>
                        <a:spcAft>
                          <a:spcPts val="800"/>
                        </a:spcAft>
                      </a:pPr>
                      <a:r>
                        <a:rPr lang="en-US" sz="2000" b="1" dirty="0">
                          <a:effectLst/>
                        </a:rPr>
                        <a:t>Nina Chery      </a:t>
                      </a:r>
                      <a:r>
                        <a:rPr lang="en-US" sz="2000" b="0" dirty="0">
                          <a:effectLst/>
                        </a:rPr>
                        <a:t>Accountant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7"/>
                        </a:rPr>
                        <a:t>nina.chery@usda.gov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314-457-4281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800"/>
                        </a:spcAft>
                      </a:pPr>
                      <a:r>
                        <a:rPr lang="en-US" sz="2000" dirty="0">
                          <a:effectLst/>
                        </a:rPr>
                        <a:t>CT, FL, KS, MA, MN, NY, RI, SC, SD, WV, PR, VI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97651997"/>
                  </a:ext>
                </a:extLst>
              </a:tr>
              <a:tr h="985910">
                <a:tc>
                  <a:txBody>
                    <a:bodyPr/>
                    <a:lstStyle/>
                    <a:p>
                      <a:pPr marL="0" marR="0">
                        <a:lnSpc>
                          <a:spcPct val="107000"/>
                        </a:lnSpc>
                        <a:spcBef>
                          <a:spcPts val="0"/>
                        </a:spcBef>
                        <a:spcAft>
                          <a:spcPts val="800"/>
                        </a:spcAft>
                      </a:pPr>
                      <a:r>
                        <a:rPr lang="en-US" sz="2000" b="1" dirty="0">
                          <a:effectLst/>
                        </a:rPr>
                        <a:t>Barbara Jungenberg </a:t>
                      </a:r>
                      <a:r>
                        <a:rPr lang="en-US" sz="2000" b="0" dirty="0">
                          <a:effectLst/>
                        </a:rPr>
                        <a:t>Financial Specialist, </a:t>
                      </a:r>
                      <a:br>
                        <a:rPr lang="en-US" sz="2000" b="0" dirty="0">
                          <a:effectLst/>
                        </a:rPr>
                      </a:br>
                      <a:r>
                        <a:rPr lang="en-US" sz="2000" b="0" dirty="0">
                          <a:effectLst/>
                        </a:rPr>
                        <a:t>ECM Contact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8"/>
                        </a:rPr>
                        <a:t>barbara.jungenberg@usda.gov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314-679-6805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800"/>
                        </a:spcAft>
                      </a:pPr>
                      <a:r>
                        <a:rPr lang="en-US" sz="2000" dirty="0">
                          <a:effectLst/>
                        </a:rPr>
                        <a:t>AL, DE, GA, ID, IN, KY, ME, MD, MI, MS, MO, NH, NC, ND, NJ, OH, PA, TX, UT, VA, VT, WA, WI, WY    </a:t>
                      </a:r>
                    </a:p>
                  </a:txBody>
                  <a:tcPr/>
                </a:tc>
                <a:extLst>
                  <a:ext uri="{0D108BD9-81ED-4DB2-BD59-A6C34878D82A}">
                    <a16:rowId xmlns:a16="http://schemas.microsoft.com/office/drawing/2014/main" val="2905142889"/>
                  </a:ext>
                </a:extLst>
              </a:tr>
            </a:tbl>
          </a:graphicData>
        </a:graphic>
      </p:graphicFrame>
    </p:spTree>
    <p:extLst>
      <p:ext uri="{BB962C8B-B14F-4D97-AF65-F5344CB8AC3E}">
        <p14:creationId xmlns:p14="http://schemas.microsoft.com/office/powerpoint/2010/main" val="15141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747846" y="4853465"/>
            <a:ext cx="7403631" cy="654716"/>
          </a:xfrm>
        </p:spPr>
        <p:txBody>
          <a:bodyPr/>
          <a:lstStyle/>
          <a:p>
            <a:r>
              <a:rPr lang="en-US" dirty="0"/>
              <a:t>Servicing Office</a:t>
            </a: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747846" y="5405588"/>
            <a:ext cx="6841861" cy="1327637"/>
          </a:xfrm>
        </p:spPr>
        <p:txBody>
          <a:bodyPr>
            <a:normAutofit/>
          </a:bodyPr>
          <a:lstStyle/>
          <a:p>
            <a:r>
              <a:rPr lang="en-US" sz="2400" i="1" dirty="0"/>
              <a:t>Farm Loan Branch Overview</a:t>
            </a:r>
          </a:p>
          <a:p>
            <a:endParaRPr lang="en-US" dirty="0"/>
          </a:p>
          <a:p>
            <a:endParaRPr lang="en-US" dirty="0"/>
          </a:p>
          <a:p>
            <a:endParaRPr lang="en-US" dirty="0"/>
          </a:p>
        </p:txBody>
      </p:sp>
    </p:spTree>
    <p:extLst>
      <p:ext uri="{BB962C8B-B14F-4D97-AF65-F5344CB8AC3E}">
        <p14:creationId xmlns:p14="http://schemas.microsoft.com/office/powerpoint/2010/main" val="3619262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46EE-18C0-6828-D148-C1BF72E5175A}"/>
              </a:ext>
            </a:extLst>
          </p:cNvPr>
          <p:cNvSpPr>
            <a:spLocks noGrp="1"/>
          </p:cNvSpPr>
          <p:nvPr>
            <p:ph type="title"/>
          </p:nvPr>
        </p:nvSpPr>
        <p:spPr/>
        <p:txBody>
          <a:bodyPr/>
          <a:lstStyle/>
          <a:p>
            <a:pPr algn="ctr"/>
            <a:r>
              <a:rPr lang="en-US" dirty="0"/>
              <a:t>Servicing Office Org Chart</a:t>
            </a:r>
          </a:p>
        </p:txBody>
      </p:sp>
      <p:pic>
        <p:nvPicPr>
          <p:cNvPr id="5" name="Content Placeholder 4">
            <a:extLst>
              <a:ext uri="{FF2B5EF4-FFF2-40B4-BE49-F238E27FC236}">
                <a16:creationId xmlns:a16="http://schemas.microsoft.com/office/drawing/2014/main" id="{55DC2966-A899-FA15-BEFC-C69D2A11AE20}"/>
              </a:ext>
            </a:extLst>
          </p:cNvPr>
          <p:cNvPicPr>
            <a:picLocks noGrp="1" noChangeAspect="1"/>
          </p:cNvPicPr>
          <p:nvPr>
            <p:ph idx="1"/>
          </p:nvPr>
        </p:nvPicPr>
        <p:blipFill>
          <a:blip r:embed="rId3"/>
          <a:stretch>
            <a:fillRect/>
          </a:stretch>
        </p:blipFill>
        <p:spPr>
          <a:xfrm>
            <a:off x="838200" y="1750258"/>
            <a:ext cx="10515600" cy="5107741"/>
          </a:xfrm>
        </p:spPr>
      </p:pic>
    </p:spTree>
    <p:extLst>
      <p:ext uri="{BB962C8B-B14F-4D97-AF65-F5344CB8AC3E}">
        <p14:creationId xmlns:p14="http://schemas.microsoft.com/office/powerpoint/2010/main" val="2448348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4D9F-37D3-5A2B-CEA4-03295B525D6B}"/>
              </a:ext>
            </a:extLst>
          </p:cNvPr>
          <p:cNvSpPr>
            <a:spLocks noGrp="1"/>
          </p:cNvSpPr>
          <p:nvPr>
            <p:ph type="title"/>
          </p:nvPr>
        </p:nvSpPr>
        <p:spPr/>
        <p:txBody>
          <a:bodyPr/>
          <a:lstStyle/>
          <a:p>
            <a:pPr algn="ctr"/>
            <a:r>
              <a:rPr lang="en-US" dirty="0"/>
              <a:t>Overview of the Farm Loan Branch (FLB) </a:t>
            </a:r>
          </a:p>
        </p:txBody>
      </p:sp>
      <p:sp>
        <p:nvSpPr>
          <p:cNvPr id="3" name="Content Placeholder 2">
            <a:extLst>
              <a:ext uri="{FF2B5EF4-FFF2-40B4-BE49-F238E27FC236}">
                <a16:creationId xmlns:a16="http://schemas.microsoft.com/office/drawing/2014/main" id="{2036BE43-3D1E-16E6-85B5-735D715E095A}"/>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Servicing Office mission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 loan servicing performance and efficiency for Rural Development (RD) and Farm Service Agency (FSA) programs through exemplary customer service and fiscal stewardship while cultivating a highly productive workforce.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Farm Service Agency offers loans to help farmers and ranchers get the financing they need to start, expand or maintain a family farm. FLB has a “Service Level Agreement” with the Farm Service Agency to provide servicing and financial reporting functions for the Farm Loan Program portfolio.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Farm Loan Branch is mainly responsible for planning, organizing, directing, and coordinating loan servicing and management reporting activities related to the development, maintenance, and operation of the detail “accounting systems” for direct loans in the Farm Loan Portfolio.</a:t>
            </a:r>
          </a:p>
          <a:p>
            <a:endParaRPr lang="en-US" dirty="0"/>
          </a:p>
        </p:txBody>
      </p:sp>
    </p:spTree>
    <p:extLst>
      <p:ext uri="{BB962C8B-B14F-4D97-AF65-F5344CB8AC3E}">
        <p14:creationId xmlns:p14="http://schemas.microsoft.com/office/powerpoint/2010/main" val="423523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Overview of the Farm Loan Branch (FLB) – Cont.</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pPr marL="0" indent="0">
              <a:buNone/>
            </a:pPr>
            <a:endParaRPr lang="en-US" dirty="0"/>
          </a:p>
          <a:p>
            <a:pPr lvl="1"/>
            <a:r>
              <a:rPr lang="en-US" sz="2400" dirty="0"/>
              <a:t>Team members process a full range of borrower accounting transactions for all direct loans serviced by the Farm Loan Program portfolio, such as discrepancy processing, consolidations, re-amortizations, refunds and change-in-application of payments.</a:t>
            </a:r>
          </a:p>
          <a:p>
            <a:pPr marL="457200" lvl="1" indent="0">
              <a:buNone/>
            </a:pPr>
            <a:endParaRPr lang="en-US" sz="2400" dirty="0"/>
          </a:p>
          <a:p>
            <a:pPr lvl="1"/>
            <a:r>
              <a:rPr lang="en-US" sz="2400" dirty="0"/>
              <a:t>FLB currently processes transactions out of two systems which are the Program Loan Accounting System (PLAS) and Direct Loan System (DLS).</a:t>
            </a:r>
          </a:p>
          <a:p>
            <a:pPr lvl="1"/>
            <a:endParaRPr lang="en-US" sz="2400" dirty="0"/>
          </a:p>
        </p:txBody>
      </p:sp>
    </p:spTree>
    <p:extLst>
      <p:ext uri="{BB962C8B-B14F-4D97-AF65-F5344CB8AC3E}">
        <p14:creationId xmlns:p14="http://schemas.microsoft.com/office/powerpoint/2010/main" val="2090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FD417-1C11-4E74-B134-775FE359BDBD}"/>
              </a:ext>
            </a:extLst>
          </p:cNvPr>
          <p:cNvSpPr>
            <a:spLocks noGrp="1"/>
          </p:cNvSpPr>
          <p:nvPr>
            <p:ph type="title"/>
          </p:nvPr>
        </p:nvSpPr>
        <p:spPr>
          <a:xfrm>
            <a:off x="655983" y="217489"/>
            <a:ext cx="11044403" cy="1178692"/>
          </a:xfrm>
        </p:spPr>
        <p:txBody>
          <a:bodyPr>
            <a:normAutofit fontScale="90000"/>
          </a:bodyPr>
          <a:lstStyle/>
          <a:p>
            <a:pPr algn="ctr"/>
            <a:r>
              <a:rPr kumimoji="0" lang="en-US" sz="31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FLB Organization Chart – Staffing </a:t>
            </a:r>
            <a:b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lang="en-US" sz="2700" dirty="0">
                <a:solidFill>
                  <a:prstClr val="white"/>
                </a:solidFill>
              </a:rPr>
              <a:t>Feb</a:t>
            </a:r>
            <a:r>
              <a:rPr kumimoji="0" lang="en-US" sz="27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2023                                               June 2023</a:t>
            </a:r>
            <a:br>
              <a:rPr lang="en-US" dirty="0"/>
            </a:br>
            <a:endParaRPr lang="en-US" dirty="0"/>
          </a:p>
        </p:txBody>
      </p:sp>
      <p:pic>
        <p:nvPicPr>
          <p:cNvPr id="6" name="Picture 5">
            <a:extLst>
              <a:ext uri="{FF2B5EF4-FFF2-40B4-BE49-F238E27FC236}">
                <a16:creationId xmlns:a16="http://schemas.microsoft.com/office/drawing/2014/main" id="{FBE06E27-7AA6-5352-3EB2-54AB264C8BB3}"/>
              </a:ext>
            </a:extLst>
          </p:cNvPr>
          <p:cNvPicPr>
            <a:picLocks noChangeAspect="1"/>
          </p:cNvPicPr>
          <p:nvPr/>
        </p:nvPicPr>
        <p:blipFill>
          <a:blip r:embed="rId3"/>
          <a:stretch>
            <a:fillRect/>
          </a:stretch>
        </p:blipFill>
        <p:spPr>
          <a:xfrm>
            <a:off x="228600" y="1474838"/>
            <a:ext cx="6142383" cy="5165673"/>
          </a:xfrm>
          <a:prstGeom prst="rect">
            <a:avLst/>
          </a:prstGeom>
        </p:spPr>
      </p:pic>
      <p:pic>
        <p:nvPicPr>
          <p:cNvPr id="15" name="Content Placeholder 14">
            <a:extLst>
              <a:ext uri="{FF2B5EF4-FFF2-40B4-BE49-F238E27FC236}">
                <a16:creationId xmlns:a16="http://schemas.microsoft.com/office/drawing/2014/main" id="{071E318B-97AC-5AC7-0AD6-DF90284A5D5B}"/>
              </a:ext>
            </a:extLst>
          </p:cNvPr>
          <p:cNvPicPr>
            <a:picLocks noGrp="1" noChangeAspect="1"/>
          </p:cNvPicPr>
          <p:nvPr>
            <p:ph idx="1"/>
          </p:nvPr>
        </p:nvPicPr>
        <p:blipFill>
          <a:blip r:embed="rId4"/>
          <a:stretch>
            <a:fillRect/>
          </a:stretch>
        </p:blipFill>
        <p:spPr>
          <a:xfrm>
            <a:off x="6474684" y="1474837"/>
            <a:ext cx="5583966" cy="5165673"/>
          </a:xfrm>
        </p:spPr>
      </p:pic>
    </p:spTree>
    <p:extLst>
      <p:ext uri="{BB962C8B-B14F-4D97-AF65-F5344CB8AC3E}">
        <p14:creationId xmlns:p14="http://schemas.microsoft.com/office/powerpoint/2010/main" val="2101170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Contact Information – Farm Loan Branch</a:t>
            </a:r>
          </a:p>
        </p:txBody>
      </p:sp>
      <p:pic>
        <p:nvPicPr>
          <p:cNvPr id="7" name="Content Placeholder 6">
            <a:extLst>
              <a:ext uri="{FF2B5EF4-FFF2-40B4-BE49-F238E27FC236}">
                <a16:creationId xmlns:a16="http://schemas.microsoft.com/office/drawing/2014/main" id="{A5B0AF7E-1279-BEFB-26DD-F9A7D7D89237}"/>
              </a:ext>
            </a:extLst>
          </p:cNvPr>
          <p:cNvPicPr>
            <a:picLocks noGrp="1" noChangeAspect="1"/>
          </p:cNvPicPr>
          <p:nvPr>
            <p:ph idx="1"/>
          </p:nvPr>
        </p:nvPicPr>
        <p:blipFill>
          <a:blip r:embed="rId2"/>
          <a:stretch>
            <a:fillRect/>
          </a:stretch>
        </p:blipFill>
        <p:spPr>
          <a:xfrm>
            <a:off x="4377512" y="1192846"/>
            <a:ext cx="7603434" cy="5568739"/>
          </a:xfrm>
          <a:prstGeom prst="rect">
            <a:avLst/>
          </a:prstGeom>
        </p:spPr>
      </p:pic>
    </p:spTree>
    <p:extLst>
      <p:ext uri="{BB962C8B-B14F-4D97-AF65-F5344CB8AC3E}">
        <p14:creationId xmlns:p14="http://schemas.microsoft.com/office/powerpoint/2010/main" val="3118675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Farm Loan Portfolio Stats as of </a:t>
            </a:r>
            <a:br>
              <a:rPr lang="en-US" sz="3300" kern="1200" dirty="0">
                <a:solidFill>
                  <a:srgbClr val="FFFFFF"/>
                </a:solidFill>
                <a:latin typeface="+mj-lt"/>
                <a:ea typeface="+mj-ea"/>
                <a:cs typeface="+mj-cs"/>
              </a:rPr>
            </a:br>
            <a:r>
              <a:rPr lang="en-US" sz="3300" dirty="0">
                <a:solidFill>
                  <a:srgbClr val="FFFFFF"/>
                </a:solidFill>
                <a:latin typeface="+mj-lt"/>
                <a:cs typeface="+mj-cs"/>
              </a:rPr>
              <a:t>December</a:t>
            </a:r>
            <a:r>
              <a:rPr lang="en-US" sz="3300" kern="1200" dirty="0">
                <a:solidFill>
                  <a:srgbClr val="FFFFFF"/>
                </a:solidFill>
                <a:latin typeface="+mj-lt"/>
                <a:ea typeface="+mj-ea"/>
                <a:cs typeface="+mj-cs"/>
              </a:rPr>
              <a:t> 31, 2022</a:t>
            </a:r>
          </a:p>
        </p:txBody>
      </p:sp>
      <p:graphicFrame>
        <p:nvGraphicFramePr>
          <p:cNvPr id="6" name="Table 6">
            <a:extLst>
              <a:ext uri="{FF2B5EF4-FFF2-40B4-BE49-F238E27FC236}">
                <a16:creationId xmlns:a16="http://schemas.microsoft.com/office/drawing/2014/main" id="{BAA0BE92-64FA-4209-81E1-A32EC5247AF8}"/>
              </a:ext>
            </a:extLst>
          </p:cNvPr>
          <p:cNvGraphicFramePr>
            <a:graphicFrameLocks noGrp="1"/>
          </p:cNvGraphicFramePr>
          <p:nvPr>
            <p:ph idx="1"/>
          </p:nvPr>
        </p:nvGraphicFramePr>
        <p:xfrm>
          <a:off x="5175969" y="2655170"/>
          <a:ext cx="5599014" cy="1547660"/>
        </p:xfrm>
        <a:graphic>
          <a:graphicData uri="http://schemas.openxmlformats.org/drawingml/2006/table">
            <a:tbl>
              <a:tblPr firstRow="1" bandRow="1">
                <a:tableStyleId>{5C22544A-7EE6-4342-B048-85BDC9FD1C3A}</a:tableStyleId>
              </a:tblPr>
              <a:tblGrid>
                <a:gridCol w="1601349">
                  <a:extLst>
                    <a:ext uri="{9D8B030D-6E8A-4147-A177-3AD203B41FA5}">
                      <a16:colId xmlns:a16="http://schemas.microsoft.com/office/drawing/2014/main" val="1703722722"/>
                    </a:ext>
                  </a:extLst>
                </a:gridCol>
                <a:gridCol w="2778664">
                  <a:extLst>
                    <a:ext uri="{9D8B030D-6E8A-4147-A177-3AD203B41FA5}">
                      <a16:colId xmlns:a16="http://schemas.microsoft.com/office/drawing/2014/main" val="452238989"/>
                    </a:ext>
                  </a:extLst>
                </a:gridCol>
                <a:gridCol w="1219001">
                  <a:extLst>
                    <a:ext uri="{9D8B030D-6E8A-4147-A177-3AD203B41FA5}">
                      <a16:colId xmlns:a16="http://schemas.microsoft.com/office/drawing/2014/main" val="3996584872"/>
                    </a:ext>
                  </a:extLst>
                </a:gridCol>
              </a:tblGrid>
              <a:tr h="684695">
                <a:tc>
                  <a:txBody>
                    <a:bodyPr/>
                    <a:lstStyle/>
                    <a:p>
                      <a:pPr algn="l" rtl="0" fontAlgn="b"/>
                      <a:r>
                        <a:rPr lang="en-US" sz="2800" b="1" i="0" u="none" strike="noStrike" dirty="0">
                          <a:solidFill>
                            <a:srgbClr val="FFFFFF"/>
                          </a:solidFill>
                          <a:effectLst/>
                          <a:latin typeface="Calibri" panose="020F0502020204030204" pitchFamily="34" charset="0"/>
                        </a:rPr>
                        <a:t>Portfolio</a:t>
                      </a:r>
                    </a:p>
                  </a:txBody>
                  <a:tcPr marL="9525" marR="9525" marT="9525" marB="0" anchor="b"/>
                </a:tc>
                <a:tc>
                  <a:txBody>
                    <a:bodyPr/>
                    <a:lstStyle/>
                    <a:p>
                      <a:pPr algn="ctr" rtl="0" fontAlgn="b"/>
                      <a:r>
                        <a:rPr lang="en-US" sz="2800" b="1" i="0" u="none" strike="noStrike" dirty="0">
                          <a:solidFill>
                            <a:srgbClr val="FFFFFF"/>
                          </a:solidFill>
                          <a:effectLst/>
                          <a:latin typeface="Calibri" panose="020F0502020204030204" pitchFamily="34" charset="0"/>
                        </a:rPr>
                        <a:t>Unpaid Principal Balance</a:t>
                      </a:r>
                    </a:p>
                  </a:txBody>
                  <a:tcPr marL="9525" marR="9525" marT="9525" marB="0" anchor="b"/>
                </a:tc>
                <a:tc>
                  <a:txBody>
                    <a:bodyPr/>
                    <a:lstStyle/>
                    <a:p>
                      <a:pPr algn="ctr" rtl="0" fontAlgn="b"/>
                      <a:r>
                        <a:rPr lang="en-US" sz="2800" b="1" i="0" u="none" strike="noStrike" dirty="0">
                          <a:solidFill>
                            <a:srgbClr val="FFFFFF"/>
                          </a:solidFill>
                          <a:effectLst/>
                          <a:latin typeface="Calibri" panose="020F0502020204030204" pitchFamily="34" charset="0"/>
                        </a:rPr>
                        <a:t># of loans</a:t>
                      </a:r>
                    </a:p>
                  </a:txBody>
                  <a:tcPr marL="9525" marR="9525" marT="9525" marB="0" anchor="b"/>
                </a:tc>
                <a:extLst>
                  <a:ext uri="{0D108BD9-81ED-4DB2-BD59-A6C34878D82A}">
                    <a16:rowId xmlns:a16="http://schemas.microsoft.com/office/drawing/2014/main" val="4251271155"/>
                  </a:ext>
                </a:extLst>
              </a:tr>
              <a:tr h="684695">
                <a:tc>
                  <a:txBody>
                    <a:bodyPr/>
                    <a:lstStyle/>
                    <a:p>
                      <a:pPr algn="l" rtl="0" fontAlgn="b"/>
                      <a:r>
                        <a:rPr lang="en-US" sz="2800" b="0" i="0" u="none" strike="noStrike">
                          <a:solidFill>
                            <a:srgbClr val="000000"/>
                          </a:solidFill>
                          <a:effectLst/>
                          <a:latin typeface="Calibri" panose="020F0502020204030204" pitchFamily="34" charset="0"/>
                        </a:rPr>
                        <a:t>FSA </a:t>
                      </a:r>
                    </a:p>
                  </a:txBody>
                  <a:tcPr marL="9525" marR="9525" marT="9525" marB="0" anchor="b"/>
                </a:tc>
                <a:tc>
                  <a:txBody>
                    <a:bodyPr/>
                    <a:lstStyle/>
                    <a:p>
                      <a:pPr algn="r" rtl="0" fontAlgn="b"/>
                      <a:r>
                        <a:rPr lang="en-US" sz="2800" b="0" i="0" u="none" strike="noStrike" dirty="0">
                          <a:solidFill>
                            <a:srgbClr val="000000"/>
                          </a:solidFill>
                          <a:effectLst/>
                          <a:latin typeface="Calibri" panose="020F0502020204030204" pitchFamily="34" charset="0"/>
                        </a:rPr>
                        <a:t>$32,405,567,907B </a:t>
                      </a:r>
                    </a:p>
                  </a:txBody>
                  <a:tcPr marL="9525" marR="9525" marT="9525" marB="0" anchor="b"/>
                </a:tc>
                <a:tc>
                  <a:txBody>
                    <a:bodyPr/>
                    <a:lstStyle/>
                    <a:p>
                      <a:pPr algn="ctr" rtl="0" fontAlgn="b"/>
                      <a:r>
                        <a:rPr lang="en-US" sz="2800" b="0" i="0" u="none" strike="noStrike" dirty="0">
                          <a:solidFill>
                            <a:srgbClr val="000000"/>
                          </a:solidFill>
                          <a:effectLst/>
                          <a:latin typeface="Calibri" panose="020F0502020204030204" pitchFamily="34" charset="0"/>
                        </a:rPr>
                        <a:t>188,878</a:t>
                      </a:r>
                    </a:p>
                  </a:txBody>
                  <a:tcPr marL="9525" marR="9525" marT="9525" marB="0" anchor="b"/>
                </a:tc>
                <a:extLst>
                  <a:ext uri="{0D108BD9-81ED-4DB2-BD59-A6C34878D82A}">
                    <a16:rowId xmlns:a16="http://schemas.microsoft.com/office/drawing/2014/main" val="3325233722"/>
                  </a:ext>
                </a:extLst>
              </a:tr>
            </a:tbl>
          </a:graphicData>
        </a:graphic>
      </p:graphicFrame>
    </p:spTree>
    <p:extLst>
      <p:ext uri="{BB962C8B-B14F-4D97-AF65-F5344CB8AC3E}">
        <p14:creationId xmlns:p14="http://schemas.microsoft.com/office/powerpoint/2010/main" val="343684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Outreach Initiatives</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lnSpcReduction="10000"/>
          </a:bodyPr>
          <a:lstStyle/>
          <a:p>
            <a:pPr marL="0" indent="0" algn="ctr">
              <a:buNone/>
            </a:pPr>
            <a:r>
              <a:rPr lang="en-US" sz="2400" b="1" dirty="0"/>
              <a:t>Production Stats</a:t>
            </a:r>
          </a:p>
          <a:p>
            <a:pPr marL="0" indent="0" algn="ctr">
              <a:buNone/>
            </a:pPr>
            <a:endParaRPr lang="en-US" sz="2200" dirty="0"/>
          </a:p>
          <a:p>
            <a:r>
              <a:rPr lang="en-US" sz="2400" b="1" dirty="0"/>
              <a:t>IRA – 17,532 Lines Manually Processed </a:t>
            </a:r>
          </a:p>
          <a:p>
            <a:pPr lvl="1"/>
            <a:r>
              <a:rPr lang="en-US" sz="2400" b="1" dirty="0"/>
              <a:t>Phase 1 – 1604</a:t>
            </a:r>
          </a:p>
          <a:p>
            <a:pPr lvl="1"/>
            <a:r>
              <a:rPr lang="en-US" sz="2400" b="1" dirty="0"/>
              <a:t>Phase 2 – 5632</a:t>
            </a:r>
          </a:p>
          <a:p>
            <a:pPr lvl="1"/>
            <a:r>
              <a:rPr lang="en-US" sz="2400" b="1" dirty="0"/>
              <a:t>Phase 3 – 5400</a:t>
            </a:r>
          </a:p>
          <a:p>
            <a:pPr marL="457200" lvl="1" indent="0">
              <a:buNone/>
            </a:pPr>
            <a:endParaRPr lang="en-US" sz="2400" b="1" dirty="0"/>
          </a:p>
          <a:p>
            <a:pPr lvl="1"/>
            <a:r>
              <a:rPr lang="en-US" sz="2400" b="1" dirty="0"/>
              <a:t>BBB_DSA_Manual Payments – 916</a:t>
            </a:r>
          </a:p>
          <a:p>
            <a:pPr marL="457200" lvl="1" indent="0">
              <a:buNone/>
            </a:pPr>
            <a:endParaRPr lang="en-US" sz="2400" b="1" dirty="0"/>
          </a:p>
          <a:p>
            <a:pPr lvl="1"/>
            <a:r>
              <a:rPr lang="en-US" sz="2400" b="1" dirty="0"/>
              <a:t>Additional Payments – Versions 1-6 – 3260</a:t>
            </a:r>
          </a:p>
          <a:p>
            <a:pPr marL="457200" lvl="1" indent="0">
              <a:buNone/>
            </a:pPr>
            <a:endParaRPr lang="en-US" sz="2400" b="1" dirty="0"/>
          </a:p>
          <a:p>
            <a:pPr lvl="1"/>
            <a:r>
              <a:rPr lang="en-US" sz="2400" b="1" dirty="0"/>
              <a:t>Corrections/Urgent Requests – 720</a:t>
            </a:r>
          </a:p>
          <a:p>
            <a:pPr lvl="1"/>
            <a:endParaRPr lang="en-US" sz="2400" b="1" dirty="0"/>
          </a:p>
          <a:p>
            <a:endParaRPr lang="en-US" sz="2400" b="1" dirty="0"/>
          </a:p>
          <a:p>
            <a:pPr marL="0" indent="0">
              <a:buNone/>
            </a:pPr>
            <a:endParaRPr lang="en-US" sz="2400" b="1" dirty="0"/>
          </a:p>
          <a:p>
            <a:pPr marL="0" indent="0">
              <a:buNone/>
            </a:pPr>
            <a:endParaRPr lang="en-US" sz="2400" b="1"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7860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E55D-7569-1D62-68E9-2F7C486FC034}"/>
              </a:ext>
            </a:extLst>
          </p:cNvPr>
          <p:cNvSpPr>
            <a:spLocks noGrp="1"/>
          </p:cNvSpPr>
          <p:nvPr>
            <p:ph type="title"/>
          </p:nvPr>
        </p:nvSpPr>
        <p:spPr/>
        <p:txBody>
          <a:bodyPr/>
          <a:lstStyle/>
          <a:p>
            <a:pPr algn="ctr"/>
            <a:r>
              <a:rPr lang="en-US" dirty="0"/>
              <a:t>Outreach Initiatives Cont.</a:t>
            </a:r>
          </a:p>
        </p:txBody>
      </p:sp>
      <p:sp>
        <p:nvSpPr>
          <p:cNvPr id="3" name="Content Placeholder 2">
            <a:extLst>
              <a:ext uri="{FF2B5EF4-FFF2-40B4-BE49-F238E27FC236}">
                <a16:creationId xmlns:a16="http://schemas.microsoft.com/office/drawing/2014/main" id="{E3A66042-EF85-AF51-2DBA-28AEBAB3E1A4}"/>
              </a:ext>
            </a:extLst>
          </p:cNvPr>
          <p:cNvSpPr>
            <a:spLocks noGrp="1"/>
          </p:cNvSpPr>
          <p:nvPr>
            <p:ph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Production Stats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ECM Requests – 3,280 Completed of 3,584 Received for FY23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ADPS – 62,266 Transactions Processed FY23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Wires -  114 Processed FY23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EF50396-51B7-6452-CBAC-A81740FF020C}"/>
              </a:ext>
            </a:extLst>
          </p:cNvPr>
          <p:cNvSpPr>
            <a:spLocks noGrp="1"/>
          </p:cNvSpPr>
          <p:nvPr>
            <p:ph type="sldNum" sz="quarter" idx="12"/>
          </p:nvPr>
        </p:nvSpPr>
        <p:spPr/>
        <p:txBody>
          <a:bodyPr/>
          <a:lstStyle/>
          <a:p>
            <a:fld id="{262BAFDC-492D-CB4D-B02A-4A44B4604C8A}" type="slidenum">
              <a:rPr lang="en-US" smtClean="0"/>
              <a:t>28</a:t>
            </a:fld>
            <a:endParaRPr lang="en-US" dirty="0"/>
          </a:p>
        </p:txBody>
      </p:sp>
    </p:spTree>
    <p:extLst>
      <p:ext uri="{BB962C8B-B14F-4D97-AF65-F5344CB8AC3E}">
        <p14:creationId xmlns:p14="http://schemas.microsoft.com/office/powerpoint/2010/main" val="3732624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D416-AA0B-D74A-8665-806F39789EA9}"/>
              </a:ext>
            </a:extLst>
          </p:cNvPr>
          <p:cNvSpPr>
            <a:spLocks noGrp="1"/>
          </p:cNvSpPr>
          <p:nvPr>
            <p:ph type="title"/>
          </p:nvPr>
        </p:nvSpPr>
        <p:spPr/>
        <p:txBody>
          <a:bodyPr/>
          <a:lstStyle/>
          <a:p>
            <a:r>
              <a:rPr lang="en-US" dirty="0"/>
              <a:t>Direct FLP Processing Times – Farm Loan Branch	</a:t>
            </a:r>
          </a:p>
        </p:txBody>
      </p:sp>
      <p:sp>
        <p:nvSpPr>
          <p:cNvPr id="3" name="Content Placeholder 2">
            <a:extLst>
              <a:ext uri="{FF2B5EF4-FFF2-40B4-BE49-F238E27FC236}">
                <a16:creationId xmlns:a16="http://schemas.microsoft.com/office/drawing/2014/main" id="{1FAB0EEB-B70B-3741-868D-776AF075E923}"/>
              </a:ext>
            </a:extLst>
          </p:cNvPr>
          <p:cNvSpPr>
            <a:spLocks noGrp="1"/>
          </p:cNvSpPr>
          <p:nvPr>
            <p:ph idx="1"/>
          </p:nvPr>
        </p:nvSpPr>
        <p:spPr/>
        <p:txBody>
          <a:bodyPr/>
          <a:lstStyle/>
          <a:p>
            <a:pPr marL="285750" indent="-285750"/>
            <a:r>
              <a:rPr lang="en-US" sz="2000" b="1" dirty="0"/>
              <a:t>5 Business Days:</a:t>
            </a:r>
          </a:p>
          <a:p>
            <a:pPr marL="742950" lvl="1" indent="-285750"/>
            <a:r>
              <a:rPr lang="en-US" sz="1800" dirty="0"/>
              <a:t>All Disbursements</a:t>
            </a:r>
          </a:p>
          <a:p>
            <a:pPr marL="742950" lvl="1" indent="-285750"/>
            <a:r>
              <a:rPr lang="en-US" sz="1800" dirty="0"/>
              <a:t>Emergency Loan Funds</a:t>
            </a:r>
          </a:p>
          <a:p>
            <a:pPr marL="742950" lvl="1" indent="-285750"/>
            <a:r>
              <a:rPr lang="en-US" sz="1800" dirty="0"/>
              <a:t>Emergency Loan Costs</a:t>
            </a:r>
          </a:p>
          <a:p>
            <a:pPr marL="285750" indent="-285750"/>
            <a:r>
              <a:rPr lang="en-US" sz="2000" b="1" dirty="0"/>
              <a:t>10 Business Days:</a:t>
            </a:r>
          </a:p>
          <a:p>
            <a:pPr marL="742950" lvl="1" indent="-285750">
              <a:spcBef>
                <a:spcPct val="20000"/>
              </a:spcBef>
            </a:pPr>
            <a:r>
              <a:rPr lang="en-US" sz="1800" dirty="0">
                <a:latin typeface="Calibri" pitchFamily="34" charset="0"/>
              </a:rPr>
              <a:t>FSA 2072, Cancellation of U.S. Treasury Check and/or Obligation</a:t>
            </a:r>
          </a:p>
          <a:p>
            <a:pPr marL="742950" lvl="1" indent="-285750">
              <a:spcBef>
                <a:spcPct val="20000"/>
              </a:spcBef>
            </a:pPr>
            <a:r>
              <a:rPr lang="en-US" sz="1800" dirty="0">
                <a:latin typeface="Calibri" pitchFamily="34" charset="0"/>
              </a:rPr>
              <a:t>FSA 2425, Request to Cancel Undisbursed Loan Funds</a:t>
            </a:r>
          </a:p>
          <a:p>
            <a:pPr marL="742950" lvl="1" indent="-285750">
              <a:spcBef>
                <a:spcPct val="20000"/>
              </a:spcBef>
            </a:pPr>
            <a:r>
              <a:rPr lang="en-US" sz="1800" dirty="0">
                <a:latin typeface="Calibri" pitchFamily="34" charset="0"/>
              </a:rPr>
              <a:t>FSA 2732, Request for Settlement of Indebtedness with an Application</a:t>
            </a:r>
          </a:p>
          <a:p>
            <a:pPr marL="742950" lvl="1" indent="-285750">
              <a:spcBef>
                <a:spcPct val="20000"/>
              </a:spcBef>
            </a:pPr>
            <a:r>
              <a:rPr lang="en-US" sz="1800" dirty="0">
                <a:latin typeface="Calibri" pitchFamily="34" charset="0"/>
              </a:rPr>
              <a:t>FSA 2731, Request for Settlement of Indebtedness without an Application</a:t>
            </a:r>
          </a:p>
          <a:p>
            <a:pPr marL="742950" lvl="1" indent="-285750">
              <a:spcBef>
                <a:spcPct val="20000"/>
              </a:spcBef>
            </a:pPr>
            <a:r>
              <a:rPr lang="en-US" sz="1800" dirty="0">
                <a:latin typeface="Calibri" pitchFamily="34" charset="0"/>
              </a:rPr>
              <a:t>FSA 2722, TOP or Cross Servicing Refunds</a:t>
            </a:r>
          </a:p>
          <a:p>
            <a:endParaRPr lang="en-US" dirty="0"/>
          </a:p>
        </p:txBody>
      </p:sp>
    </p:spTree>
    <p:extLst>
      <p:ext uri="{BB962C8B-B14F-4D97-AF65-F5344CB8AC3E}">
        <p14:creationId xmlns:p14="http://schemas.microsoft.com/office/powerpoint/2010/main" val="153140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314324" y="280026"/>
            <a:ext cx="11596255" cy="1325563"/>
          </a:xfrm>
        </p:spPr>
        <p:txBody>
          <a:bodyPr/>
          <a:lstStyle/>
          <a:p>
            <a:r>
              <a:rPr lang="en-US" sz="4000" dirty="0"/>
              <a:t>Other Contact Information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 (GCB)</a:t>
            </a:r>
            <a:endParaRPr lang="en-US" sz="2400" dirty="0"/>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189228" y="1462714"/>
            <a:ext cx="11596256" cy="5258135"/>
          </a:xfrm>
        </p:spPr>
        <p:txBody>
          <a:bodyPr>
            <a:noAutofit/>
          </a:bodyPr>
          <a:lstStyle/>
          <a:p>
            <a:pPr marL="0" marR="0" indent="0">
              <a:spcBef>
                <a:spcPts val="0"/>
              </a:spcBef>
              <a:spcAft>
                <a:spcPts val="0"/>
              </a:spcAft>
              <a:buNone/>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EFT Validations for Direct or Guaranteed Loans:</a:t>
            </a: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Finance Office  - Cash Reporting Division - Disbursements Branch – </a:t>
            </a: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 Branch Chief is Sharon Maull	</a:t>
            </a: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 email:   rd.cfo.db@usda.gov </a:t>
            </a: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 phone:  314-457-4031 </a:t>
            </a:r>
          </a:p>
          <a:p>
            <a:pPr marL="0" marR="0" indent="0">
              <a:spcBef>
                <a:spcPts val="0"/>
              </a:spcBef>
              <a:spcAft>
                <a:spcPts val="0"/>
              </a:spcAft>
              <a:buNone/>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Pre-Authorized Debit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PAD) agreements for Direct Loan borrowers:  </a:t>
            </a: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Finance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Office  - Cash Reporting Division - Collections Branch – </a:t>
            </a:r>
          </a:p>
          <a:p>
            <a:pPr marL="0" marR="0" indent="0">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Branch Chief is Candy Wall	</a:t>
            </a:r>
          </a:p>
          <a:p>
            <a:pPr marL="0" marR="0" indent="0">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email:   rd.cfo.cb@usda.gov </a:t>
            </a: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phone:  314-457-4023 </a:t>
            </a:r>
          </a:p>
          <a:p>
            <a:pPr marL="0" marR="0" indent="0">
              <a:spcBef>
                <a:spcPts val="0"/>
              </a:spcBef>
              <a:spcAft>
                <a:spcPts val="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For questions on </a:t>
            </a:r>
            <a:r>
              <a:rPr lang="en-US" sz="2400" b="1" dirty="0">
                <a:latin typeface="Times New Roman" panose="02020603050405020304" pitchFamily="18" charset="0"/>
                <a:ea typeface="Calibri" panose="020F0502020204030204" pitchFamily="34" charset="0"/>
                <a:cs typeface="Times New Roman" panose="02020603050405020304" pitchFamily="18" charset="0"/>
              </a:rPr>
              <a:t>PAD for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Guaranteed Loan Lenders: </a:t>
            </a:r>
          </a:p>
          <a:p>
            <a:pPr marL="457200" lvl="1" indent="0">
              <a:spcBef>
                <a:spcPts val="0"/>
              </a:spcBef>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refer to Quick Reference Guide or contact your GCB rep (from previous slide)</a:t>
            </a:r>
          </a:p>
          <a:p>
            <a:pPr marL="0" marR="0" indent="0">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60861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35591C-B166-9D4F-88FC-CFBF986D9FA3}"/>
              </a:ext>
            </a:extLst>
          </p:cNvPr>
          <p:cNvSpPr>
            <a:spLocks noGrp="1"/>
          </p:cNvSpPr>
          <p:nvPr>
            <p:ph idx="1"/>
          </p:nvPr>
        </p:nvSpPr>
        <p:spPr/>
        <p:txBody>
          <a:bodyPr/>
          <a:lstStyle/>
          <a:p>
            <a:pPr marL="285750" indent="-285750"/>
            <a:r>
              <a:rPr lang="en-US" sz="2000" b="1" dirty="0"/>
              <a:t>12 Business Days:</a:t>
            </a:r>
          </a:p>
          <a:p>
            <a:pPr marL="742950" lvl="1" indent="-285750"/>
            <a:r>
              <a:rPr lang="en-US" sz="1800" dirty="0"/>
              <a:t>FSA 2429, Changes in Application of Payment</a:t>
            </a:r>
          </a:p>
          <a:p>
            <a:pPr marL="285750" indent="-285750"/>
            <a:r>
              <a:rPr lang="en-US" sz="2000" b="1" dirty="0"/>
              <a:t>20 Business Days:</a:t>
            </a:r>
          </a:p>
          <a:p>
            <a:pPr marL="742950" lvl="1" indent="-285750">
              <a:spcBef>
                <a:spcPct val="20000"/>
              </a:spcBef>
            </a:pPr>
            <a:r>
              <a:rPr lang="en-US" sz="1800" dirty="0"/>
              <a:t>FSA 2560, Request for Statement of Account</a:t>
            </a:r>
          </a:p>
          <a:p>
            <a:pPr marL="742950" lvl="1" indent="-285750">
              <a:spcBef>
                <a:spcPct val="20000"/>
              </a:spcBef>
            </a:pPr>
            <a:r>
              <a:rPr lang="en-US" sz="1800" dirty="0"/>
              <a:t>FSA 2446, PLAS Account Correction (Type of Assistance Correction, Complex Cases, Refunds of Overpayment)</a:t>
            </a:r>
          </a:p>
          <a:p>
            <a:pPr marL="742950" lvl="1" indent="-285750">
              <a:spcBef>
                <a:spcPct val="20000"/>
              </a:spcBef>
            </a:pPr>
            <a:r>
              <a:rPr lang="en-US" sz="1800" dirty="0"/>
              <a:t>FSA 2574, Confirmation Reorganization Plan Worksheet (Bankruptcies)</a:t>
            </a:r>
          </a:p>
          <a:p>
            <a:pPr marL="742950" lvl="1" indent="-285750">
              <a:spcBef>
                <a:spcPct val="20000"/>
              </a:spcBef>
            </a:pPr>
            <a:r>
              <a:rPr lang="en-US" sz="1800" dirty="0"/>
              <a:t>FSA 2576, Notice of Judgement</a:t>
            </a:r>
          </a:p>
          <a:p>
            <a:r>
              <a:rPr lang="en-US" sz="2000" b="1" dirty="0"/>
              <a:t>30 Business Days:</a:t>
            </a:r>
          </a:p>
          <a:p>
            <a:pPr lvl="1"/>
            <a:r>
              <a:rPr lang="en-US" sz="1800" dirty="0"/>
              <a:t>ADPS Discrepancies</a:t>
            </a:r>
            <a:endParaRPr lang="en-US" sz="1800" b="1" dirty="0"/>
          </a:p>
          <a:p>
            <a:pPr marL="0" indent="0">
              <a:buNone/>
            </a:pPr>
            <a:endParaRPr lang="en-US" b="1" dirty="0"/>
          </a:p>
        </p:txBody>
      </p:sp>
      <p:sp>
        <p:nvSpPr>
          <p:cNvPr id="2" name="Title 1">
            <a:extLst>
              <a:ext uri="{FF2B5EF4-FFF2-40B4-BE49-F238E27FC236}">
                <a16:creationId xmlns:a16="http://schemas.microsoft.com/office/drawing/2014/main" id="{20FADD12-3884-FC4C-85ED-40418C013968}"/>
              </a:ext>
            </a:extLst>
          </p:cNvPr>
          <p:cNvSpPr>
            <a:spLocks noGrp="1"/>
          </p:cNvSpPr>
          <p:nvPr>
            <p:ph type="title"/>
          </p:nvPr>
        </p:nvSpPr>
        <p:spPr/>
        <p:txBody>
          <a:bodyPr/>
          <a:lstStyle/>
          <a:p>
            <a:r>
              <a:rPr lang="en-US" dirty="0"/>
              <a:t>Direct FLP Processing Times Cont. – Farm Loan Branch</a:t>
            </a:r>
          </a:p>
        </p:txBody>
      </p:sp>
    </p:spTree>
    <p:extLst>
      <p:ext uri="{BB962C8B-B14F-4D97-AF65-F5344CB8AC3E}">
        <p14:creationId xmlns:p14="http://schemas.microsoft.com/office/powerpoint/2010/main" val="160227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F776-9ADE-48D0-AB53-B73BA8901008}"/>
              </a:ext>
            </a:extLst>
          </p:cNvPr>
          <p:cNvSpPr>
            <a:spLocks noGrp="1"/>
          </p:cNvSpPr>
          <p:nvPr>
            <p:ph type="title"/>
          </p:nvPr>
        </p:nvSpPr>
        <p:spPr/>
        <p:txBody>
          <a:bodyPr/>
          <a:lstStyle/>
          <a:p>
            <a:r>
              <a:rPr lang="en-US" dirty="0"/>
              <a:t>Reminders – Farm Loan Branch</a:t>
            </a:r>
          </a:p>
        </p:txBody>
      </p:sp>
      <p:sp>
        <p:nvSpPr>
          <p:cNvPr id="3" name="Content Placeholder 2">
            <a:extLst>
              <a:ext uri="{FF2B5EF4-FFF2-40B4-BE49-F238E27FC236}">
                <a16:creationId xmlns:a16="http://schemas.microsoft.com/office/drawing/2014/main" id="{FEDC0E4E-3CFB-49DB-9419-4F94F805D4C8}"/>
              </a:ext>
            </a:extLst>
          </p:cNvPr>
          <p:cNvSpPr>
            <a:spLocks noGrp="1"/>
          </p:cNvSpPr>
          <p:nvPr>
            <p:ph idx="1"/>
          </p:nvPr>
        </p:nvSpPr>
        <p:spPr/>
        <p:txBody>
          <a:bodyPr/>
          <a:lstStyle/>
          <a:p>
            <a:r>
              <a:rPr lang="en-US" dirty="0"/>
              <a:t>ECM Requests</a:t>
            </a:r>
          </a:p>
          <a:p>
            <a:pPr lvl="1"/>
            <a:r>
              <a:rPr lang="en-US" dirty="0"/>
              <a:t>Include on the fax cover sheet an email address(s) for the purpose of emailing the notification receipt letter. If you need to verify the ECM request has been received through fax, please contact the Financial Specialist team</a:t>
            </a:r>
          </a:p>
          <a:p>
            <a:pPr lvl="1"/>
            <a:endParaRPr lang="en-US" dirty="0"/>
          </a:p>
          <a:p>
            <a:endParaRPr lang="en-US" dirty="0"/>
          </a:p>
          <a:p>
            <a:endParaRPr lang="en-US" dirty="0"/>
          </a:p>
          <a:p>
            <a:endParaRPr lang="en-US" dirty="0"/>
          </a:p>
          <a:p>
            <a:r>
              <a:rPr lang="en-US" dirty="0"/>
              <a:t>ECM status or questions </a:t>
            </a:r>
          </a:p>
          <a:p>
            <a:pPr lvl="1"/>
            <a:r>
              <a:rPr lang="en-US" dirty="0"/>
              <a:t>Please contact the Accounting Technician that is responsible for the state or the “Assigned to” person listed on the receipt letter for the request in question</a:t>
            </a:r>
          </a:p>
          <a:p>
            <a:pPr lvl="1"/>
            <a:r>
              <a:rPr lang="en-US" dirty="0"/>
              <a:t>If no response in </a:t>
            </a:r>
            <a:r>
              <a:rPr lang="en-US" b="1" dirty="0"/>
              <a:t>one business day</a:t>
            </a:r>
            <a:r>
              <a:rPr lang="en-US" dirty="0"/>
              <a:t> forward the email that was originally sent to the Accounting Technician to our Financial Specialist team</a:t>
            </a:r>
          </a:p>
          <a:p>
            <a:pPr lvl="1"/>
            <a:r>
              <a:rPr lang="en-US" dirty="0"/>
              <a:t>If no response in </a:t>
            </a:r>
            <a:r>
              <a:rPr lang="en-US" b="1" dirty="0"/>
              <a:t>one business day</a:t>
            </a:r>
            <a:r>
              <a:rPr lang="en-US" dirty="0"/>
              <a:t> forward the email that was originally sent to the Financial Specialist to Antoinette Taylor and Lisa Randolph. Always respond to your original email because we need that information to ensure the proper channels were used. </a:t>
            </a:r>
          </a:p>
          <a:p>
            <a:pPr marL="914400" lvl="2" indent="0">
              <a:buNone/>
            </a:pPr>
            <a:endParaRPr lang="en-US" dirty="0"/>
          </a:p>
          <a:p>
            <a:pPr lvl="1"/>
            <a:endParaRPr lang="en-US" dirty="0"/>
          </a:p>
          <a:p>
            <a:pPr lvl="1"/>
            <a:endParaRPr lang="en-US" dirty="0"/>
          </a:p>
        </p:txBody>
      </p:sp>
      <p:graphicFrame>
        <p:nvGraphicFramePr>
          <p:cNvPr id="4" name="Table 3">
            <a:extLst>
              <a:ext uri="{FF2B5EF4-FFF2-40B4-BE49-F238E27FC236}">
                <a16:creationId xmlns:a16="http://schemas.microsoft.com/office/drawing/2014/main" id="{0380D1DC-0AC1-B298-CBEB-B38D8544CE9C}"/>
              </a:ext>
            </a:extLst>
          </p:cNvPr>
          <p:cNvGraphicFramePr>
            <a:graphicFrameLocks noGrp="1"/>
          </p:cNvGraphicFramePr>
          <p:nvPr/>
        </p:nvGraphicFramePr>
        <p:xfrm>
          <a:off x="1740310" y="3052916"/>
          <a:ext cx="6145161" cy="1351935"/>
        </p:xfrm>
        <a:graphic>
          <a:graphicData uri="http://schemas.openxmlformats.org/drawingml/2006/table">
            <a:tbl>
              <a:tblPr>
                <a:tableStyleId>{5C22544A-7EE6-4342-B048-85BDC9FD1C3A}</a:tableStyleId>
              </a:tblPr>
              <a:tblGrid>
                <a:gridCol w="2502756">
                  <a:extLst>
                    <a:ext uri="{9D8B030D-6E8A-4147-A177-3AD203B41FA5}">
                      <a16:colId xmlns:a16="http://schemas.microsoft.com/office/drawing/2014/main" val="1138259735"/>
                    </a:ext>
                  </a:extLst>
                </a:gridCol>
                <a:gridCol w="3642405">
                  <a:extLst>
                    <a:ext uri="{9D8B030D-6E8A-4147-A177-3AD203B41FA5}">
                      <a16:colId xmlns:a16="http://schemas.microsoft.com/office/drawing/2014/main" val="987577501"/>
                    </a:ext>
                  </a:extLst>
                </a:gridCol>
              </a:tblGrid>
              <a:tr h="270387">
                <a:tc>
                  <a:txBody>
                    <a:bodyPr/>
                    <a:lstStyle/>
                    <a:p>
                      <a:pPr algn="l" fontAlgn="b"/>
                      <a:r>
                        <a:rPr lang="en-US" sz="1100" u="none" strike="noStrike">
                          <a:effectLst/>
                        </a:rPr>
                        <a:t>Financial Specialist </a:t>
                      </a:r>
                      <a:endParaRPr lang="en-US" sz="1100" b="1" i="0" u="none" strike="noStrike">
                        <a:solidFill>
                          <a:srgbClr val="FFFFFF"/>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Email Adress </a:t>
                      </a:r>
                      <a:endParaRPr lang="en-US" sz="1100" b="1" i="0" u="none" strike="noStrike">
                        <a:solidFill>
                          <a:srgbClr val="FFFFFF"/>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22132970"/>
                  </a:ext>
                </a:extLst>
              </a:tr>
              <a:tr h="270387">
                <a:tc>
                  <a:txBody>
                    <a:bodyPr/>
                    <a:lstStyle/>
                    <a:p>
                      <a:pPr algn="l" fontAlgn="b"/>
                      <a:r>
                        <a:rPr lang="en-US" sz="1100" u="none" strike="noStrike">
                          <a:effectLst/>
                        </a:rPr>
                        <a:t>Bennett, Randall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a:effectLst/>
                          <a:hlinkClick r:id="rId2"/>
                        </a:rPr>
                        <a:t>randall.bennett@usda.gov</a:t>
                      </a:r>
                      <a:endParaRPr lang="en-US" sz="1100" b="0" i="0" u="sng" strike="noStrike">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7611220"/>
                  </a:ext>
                </a:extLst>
              </a:tr>
              <a:tr h="270387">
                <a:tc>
                  <a:txBody>
                    <a:bodyPr/>
                    <a:lstStyle/>
                    <a:p>
                      <a:pPr algn="l" fontAlgn="b"/>
                      <a:r>
                        <a:rPr lang="en-US" sz="1100" u="none" strike="noStrike" dirty="0">
                          <a:effectLst/>
                        </a:rPr>
                        <a:t>Campbell, Antuaniece </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a:effectLst/>
                          <a:hlinkClick r:id="rId3"/>
                        </a:rPr>
                        <a:t>antuaniece.campbell@usda.gov</a:t>
                      </a:r>
                      <a:endParaRPr lang="en-US" sz="1100" b="0" i="0" u="sng" strike="noStrike">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56848202"/>
                  </a:ext>
                </a:extLst>
              </a:tr>
              <a:tr h="270387">
                <a:tc>
                  <a:txBody>
                    <a:bodyPr/>
                    <a:lstStyle/>
                    <a:p>
                      <a:pPr algn="l" fontAlgn="b"/>
                      <a:r>
                        <a:rPr lang="en-US" sz="1100" u="none" strike="noStrike">
                          <a:effectLst/>
                        </a:rPr>
                        <a:t>Bush, Makia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a:effectLst/>
                          <a:hlinkClick r:id="rId4"/>
                        </a:rPr>
                        <a:t>Makia.Bush@usda.gov</a:t>
                      </a:r>
                      <a:endParaRPr lang="en-US" sz="1100" b="0" i="0" u="sng" strike="noStrike">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05975570"/>
                  </a:ext>
                </a:extLst>
              </a:tr>
              <a:tr h="270387">
                <a:tc>
                  <a:txBody>
                    <a:bodyPr/>
                    <a:lstStyle/>
                    <a:p>
                      <a:pPr algn="l" fontAlgn="b"/>
                      <a:r>
                        <a:rPr lang="en-US" sz="1100" u="none" strike="noStrike">
                          <a:effectLst/>
                        </a:rPr>
                        <a:t>Lee, Barbara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sng" strike="noStrike" dirty="0">
                          <a:effectLst/>
                          <a:hlinkClick r:id="rId5"/>
                        </a:rPr>
                        <a:t>barbara.lee@usda.gov</a:t>
                      </a:r>
                      <a:endParaRPr lang="en-US" sz="1100" b="0" i="0" u="sng" strike="noStrike" dirty="0">
                        <a:solidFill>
                          <a:srgbClr val="0563C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40950693"/>
                  </a:ext>
                </a:extLst>
              </a:tr>
            </a:tbl>
          </a:graphicData>
        </a:graphic>
      </p:graphicFrame>
    </p:spTree>
    <p:extLst>
      <p:ext uri="{BB962C8B-B14F-4D97-AF65-F5344CB8AC3E}">
        <p14:creationId xmlns:p14="http://schemas.microsoft.com/office/powerpoint/2010/main" val="651497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6EF2-226E-4EC1-A66B-ACCC3378249E}"/>
              </a:ext>
            </a:extLst>
          </p:cNvPr>
          <p:cNvSpPr>
            <a:spLocks noGrp="1"/>
          </p:cNvSpPr>
          <p:nvPr>
            <p:ph type="title"/>
          </p:nvPr>
        </p:nvSpPr>
        <p:spPr/>
        <p:txBody>
          <a:bodyPr/>
          <a:lstStyle/>
          <a:p>
            <a:r>
              <a:rPr lang="en-US" dirty="0"/>
              <a:t>Reminders Cont. – Farm Loan Branch</a:t>
            </a:r>
          </a:p>
        </p:txBody>
      </p:sp>
      <p:sp>
        <p:nvSpPr>
          <p:cNvPr id="3" name="Content Placeholder 2">
            <a:extLst>
              <a:ext uri="{FF2B5EF4-FFF2-40B4-BE49-F238E27FC236}">
                <a16:creationId xmlns:a16="http://schemas.microsoft.com/office/drawing/2014/main" id="{35057F58-842B-4E5F-BA9E-39A9DA1099CB}"/>
              </a:ext>
            </a:extLst>
          </p:cNvPr>
          <p:cNvSpPr>
            <a:spLocks noGrp="1"/>
          </p:cNvSpPr>
          <p:nvPr>
            <p:ph idx="1"/>
          </p:nvPr>
        </p:nvSpPr>
        <p:spPr/>
        <p:txBody>
          <a:bodyPr/>
          <a:lstStyle/>
          <a:p>
            <a:endParaRPr lang="en-US" dirty="0"/>
          </a:p>
          <a:p>
            <a:r>
              <a:rPr lang="en-US" dirty="0"/>
              <a:t>NRRS requests</a:t>
            </a:r>
          </a:p>
          <a:p>
            <a:pPr lvl="1"/>
            <a:r>
              <a:rPr lang="en-US" dirty="0"/>
              <a:t>Please contact Sue Eilertson at </a:t>
            </a:r>
            <a:r>
              <a:rPr lang="en-US" dirty="0">
                <a:hlinkClick r:id="rId2"/>
              </a:rPr>
              <a:t>sue.eilertson@usda.gov</a:t>
            </a:r>
            <a:r>
              <a:rPr lang="en-US" dirty="0"/>
              <a:t> or at 202-690-9142</a:t>
            </a:r>
          </a:p>
          <a:p>
            <a:pPr marL="457200" lvl="1" indent="0">
              <a:buNone/>
            </a:pPr>
            <a:endParaRPr lang="en-US" dirty="0"/>
          </a:p>
          <a:p>
            <a:r>
              <a:rPr lang="en-US" dirty="0"/>
              <a:t>FSA 2429</a:t>
            </a:r>
          </a:p>
          <a:p>
            <a:pPr lvl="1"/>
            <a:r>
              <a:rPr lang="en-US" dirty="0"/>
              <a:t>4 FLP directions, Page 5-1</a:t>
            </a:r>
          </a:p>
          <a:p>
            <a:pPr lvl="1"/>
            <a:endParaRPr lang="en-US" dirty="0"/>
          </a:p>
          <a:p>
            <a:pPr marL="457200" lvl="1" indent="0">
              <a:buNone/>
            </a:pPr>
            <a:endParaRPr lang="en-US" dirty="0"/>
          </a:p>
          <a:p>
            <a:pPr marL="0" indent="0">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*--Any subsequent correction of applications will be processed in NRRS. For the correction to be updated to borrower’s account, the authorized agency official will need to submit </a:t>
            </a:r>
            <a:r>
              <a:rPr lang="en-US" sz="18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FSA-2429</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through RDBCSO, FLB, ECM system. Changes in application of loan payments shall not be for trivial or minor purposes. </a:t>
            </a:r>
            <a:r>
              <a:rPr lang="en-US" sz="18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FSA-2429</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must</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be submitted as soon as the error in application of payment is discovered or by December 31 of the current CY, to not adversely impact FSA issuance of IRS 1098. Only payments received in the current CY can be changed.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9324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3B58-532D-9E15-A6AB-161FFE75B672}"/>
              </a:ext>
            </a:extLst>
          </p:cNvPr>
          <p:cNvSpPr>
            <a:spLocks noGrp="1"/>
          </p:cNvSpPr>
          <p:nvPr>
            <p:ph type="title"/>
          </p:nvPr>
        </p:nvSpPr>
        <p:spPr/>
        <p:txBody>
          <a:bodyPr/>
          <a:lstStyle/>
          <a:p>
            <a:r>
              <a:rPr lang="en-US" dirty="0"/>
              <a:t>Reminders Cont. – Farm Loan Branch</a:t>
            </a:r>
          </a:p>
        </p:txBody>
      </p:sp>
      <p:sp>
        <p:nvSpPr>
          <p:cNvPr id="3" name="Content Placeholder 2">
            <a:extLst>
              <a:ext uri="{FF2B5EF4-FFF2-40B4-BE49-F238E27FC236}">
                <a16:creationId xmlns:a16="http://schemas.microsoft.com/office/drawing/2014/main" id="{DD4D15FB-75B9-2D6A-410B-B59B95620168}"/>
              </a:ext>
            </a:extLst>
          </p:cNvPr>
          <p:cNvSpPr>
            <a:spLocks noGrp="1"/>
          </p:cNvSpPr>
          <p:nvPr>
            <p:ph idx="1"/>
          </p:nvPr>
        </p:nvSpPr>
        <p:spPr/>
        <p:txBody>
          <a:bodyPr/>
          <a:lstStyle/>
          <a:p>
            <a:r>
              <a:rPr lang="en-US" dirty="0"/>
              <a:t>PAD agreements</a:t>
            </a:r>
          </a:p>
          <a:p>
            <a:pPr lvl="1"/>
            <a:r>
              <a:rPr lang="en-US" dirty="0"/>
              <a:t>Please contact Candy Wall – Collections Branch at </a:t>
            </a:r>
            <a:r>
              <a:rPr lang="en-US" u="sng" dirty="0">
                <a:solidFill>
                  <a:srgbClr val="0070C0"/>
                </a:solidFill>
              </a:rPr>
              <a:t>candy.wall@usda.gov </a:t>
            </a:r>
            <a:r>
              <a:rPr lang="en-US" dirty="0"/>
              <a:t>or at 314.457.4017</a:t>
            </a:r>
          </a:p>
          <a:p>
            <a:pPr lvl="1"/>
            <a:endParaRPr lang="en-US" dirty="0"/>
          </a:p>
          <a:p>
            <a:r>
              <a:rPr lang="en-US" dirty="0"/>
              <a:t>1098/1099 Quarterly reports</a:t>
            </a:r>
          </a:p>
          <a:p>
            <a:pPr lvl="1"/>
            <a:r>
              <a:rPr lang="en-US" dirty="0"/>
              <a:t>Please contact Debra Deters – Program Reporting at </a:t>
            </a:r>
            <a:r>
              <a:rPr lang="en-US" dirty="0">
                <a:hlinkClick r:id="rId2"/>
              </a:rPr>
              <a:t>debra.deters@usda.gov</a:t>
            </a:r>
            <a:r>
              <a:rPr lang="en-US" dirty="0"/>
              <a:t> or at 314.457.4307</a:t>
            </a:r>
          </a:p>
          <a:p>
            <a:pPr marL="457200" lvl="1" indent="0">
              <a:buNone/>
            </a:pPr>
            <a:endParaRPr lang="en-US" dirty="0"/>
          </a:p>
          <a:p>
            <a:r>
              <a:rPr lang="en-US" dirty="0"/>
              <a:t>60-day Letters</a:t>
            </a:r>
          </a:p>
        </p:txBody>
      </p:sp>
      <p:sp>
        <p:nvSpPr>
          <p:cNvPr id="4" name="Slide Number Placeholder 3">
            <a:extLst>
              <a:ext uri="{FF2B5EF4-FFF2-40B4-BE49-F238E27FC236}">
                <a16:creationId xmlns:a16="http://schemas.microsoft.com/office/drawing/2014/main" id="{61E8871A-A394-5D41-229A-F70712378733}"/>
              </a:ext>
            </a:extLst>
          </p:cNvPr>
          <p:cNvSpPr>
            <a:spLocks noGrp="1"/>
          </p:cNvSpPr>
          <p:nvPr>
            <p:ph type="sldNum" sz="quarter" idx="12"/>
          </p:nvPr>
        </p:nvSpPr>
        <p:spPr/>
        <p:txBody>
          <a:bodyPr/>
          <a:lstStyle/>
          <a:p>
            <a:fld id="{262BAFDC-492D-CB4D-B02A-4A44B4604C8A}" type="slidenum">
              <a:rPr lang="en-US" smtClean="0"/>
              <a:t>33</a:t>
            </a:fld>
            <a:endParaRPr lang="en-US" dirty="0"/>
          </a:p>
        </p:txBody>
      </p:sp>
    </p:spTree>
    <p:extLst>
      <p:ext uri="{BB962C8B-B14F-4D97-AF65-F5344CB8AC3E}">
        <p14:creationId xmlns:p14="http://schemas.microsoft.com/office/powerpoint/2010/main" val="3930364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DA57-AAB9-730E-E718-FBF1A88E8498}"/>
              </a:ext>
            </a:extLst>
          </p:cNvPr>
          <p:cNvSpPr>
            <a:spLocks noGrp="1"/>
          </p:cNvSpPr>
          <p:nvPr>
            <p:ph type="title"/>
          </p:nvPr>
        </p:nvSpPr>
        <p:spPr/>
        <p:txBody>
          <a:bodyPr/>
          <a:lstStyle/>
          <a:p>
            <a:pPr algn="ctr"/>
            <a:r>
              <a:rPr lang="en-US" dirty="0"/>
              <a:t>Known System Issues</a:t>
            </a:r>
          </a:p>
        </p:txBody>
      </p:sp>
      <p:sp>
        <p:nvSpPr>
          <p:cNvPr id="3" name="Content Placeholder 2">
            <a:extLst>
              <a:ext uri="{FF2B5EF4-FFF2-40B4-BE49-F238E27FC236}">
                <a16:creationId xmlns:a16="http://schemas.microsoft.com/office/drawing/2014/main" id="{2841A995-475E-0E6C-677C-7735E1B06B97}"/>
              </a:ext>
            </a:extLst>
          </p:cNvPr>
          <p:cNvSpPr>
            <a:spLocks noGrp="1"/>
          </p:cNvSpPr>
          <p:nvPr>
            <p:ph idx="1"/>
          </p:nvPr>
        </p:nvSpPr>
        <p:spPr/>
        <p:txBody>
          <a:bodyPr/>
          <a:lstStyle/>
          <a:p>
            <a:pPr>
              <a:defRPr/>
            </a:pPr>
            <a:r>
              <a:rPr lang="en-US" b="1" dirty="0"/>
              <a:t>Known System Issues</a:t>
            </a:r>
          </a:p>
          <a:p>
            <a:pPr marL="0" indent="0">
              <a:buNone/>
              <a:defRPr/>
            </a:pPr>
            <a:endParaRPr lang="en-US" b="1" dirty="0"/>
          </a:p>
          <a:p>
            <a:pPr lvl="1">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3K-Debt Settlement Reversals associated with the conversion </a:t>
            </a:r>
          </a:p>
          <a:p>
            <a:pPr lvl="1"/>
            <a:endParaRPr lang="en-US" dirty="0"/>
          </a:p>
          <a:p>
            <a:pPr lvl="1"/>
            <a:r>
              <a:rPr lang="en-US" dirty="0"/>
              <a:t>Type - 4 Transactions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(4M-Maturing of Accounts)</a:t>
            </a:r>
          </a:p>
          <a:p>
            <a:endParaRPr lang="en-US" dirty="0"/>
          </a:p>
        </p:txBody>
      </p:sp>
      <p:sp>
        <p:nvSpPr>
          <p:cNvPr id="4" name="Slide Number Placeholder 3">
            <a:extLst>
              <a:ext uri="{FF2B5EF4-FFF2-40B4-BE49-F238E27FC236}">
                <a16:creationId xmlns:a16="http://schemas.microsoft.com/office/drawing/2014/main" id="{D8DEECEF-BD96-932A-8948-D3C8C0ACCCAB}"/>
              </a:ext>
            </a:extLst>
          </p:cNvPr>
          <p:cNvSpPr>
            <a:spLocks noGrp="1"/>
          </p:cNvSpPr>
          <p:nvPr>
            <p:ph type="sldNum" sz="quarter" idx="12"/>
          </p:nvPr>
        </p:nvSpPr>
        <p:spPr/>
        <p:txBody>
          <a:bodyPr/>
          <a:lstStyle/>
          <a:p>
            <a:fld id="{262BAFDC-492D-CB4D-B02A-4A44B4604C8A}" type="slidenum">
              <a:rPr lang="en-US" smtClean="0"/>
              <a:t>34</a:t>
            </a:fld>
            <a:endParaRPr lang="en-US" dirty="0"/>
          </a:p>
        </p:txBody>
      </p:sp>
    </p:spTree>
    <p:extLst>
      <p:ext uri="{BB962C8B-B14F-4D97-AF65-F5344CB8AC3E}">
        <p14:creationId xmlns:p14="http://schemas.microsoft.com/office/powerpoint/2010/main" val="4086748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8290-B2C5-7F80-3AA0-C42056ABEC98}"/>
              </a:ext>
            </a:extLst>
          </p:cNvPr>
          <p:cNvSpPr>
            <a:spLocks noGrp="1"/>
          </p:cNvSpPr>
          <p:nvPr>
            <p:ph type="title"/>
          </p:nvPr>
        </p:nvSpPr>
        <p:spPr/>
        <p:txBody>
          <a:bodyPr/>
          <a:lstStyle/>
          <a:p>
            <a:pPr algn="ctr"/>
            <a:r>
              <a:rPr lang="en-US" dirty="0"/>
              <a:t>IT Initiative</a:t>
            </a:r>
          </a:p>
        </p:txBody>
      </p:sp>
      <p:sp>
        <p:nvSpPr>
          <p:cNvPr id="3" name="Content Placeholder 2">
            <a:extLst>
              <a:ext uri="{FF2B5EF4-FFF2-40B4-BE49-F238E27FC236}">
                <a16:creationId xmlns:a16="http://schemas.microsoft.com/office/drawing/2014/main" id="{23D3CD16-07E3-D113-500F-73BBA57EF58A}"/>
              </a:ext>
            </a:extLst>
          </p:cNvPr>
          <p:cNvSpPr>
            <a:spLocks noGrp="1"/>
          </p:cNvSpPr>
          <p:nvPr>
            <p:ph idx="1"/>
          </p:nvPr>
        </p:nvSpPr>
        <p:spPr>
          <a:xfrm>
            <a:off x="838200" y="1858297"/>
            <a:ext cx="10515600" cy="4999703"/>
          </a:xfrm>
        </p:spPr>
        <p:txBody>
          <a:bodyPr>
            <a:normAutofit fontScale="85000" lnSpcReduction="20000"/>
          </a:bodyPr>
          <a:lstStyle/>
          <a:p>
            <a:pPr marL="0" indent="0" algn="ctr">
              <a:buNone/>
            </a:pPr>
            <a:r>
              <a:rPr lang="en-US" sz="2000" b="1" dirty="0"/>
              <a:t>PLAS Replacement project</a:t>
            </a:r>
          </a:p>
          <a:p>
            <a:pPr marL="0" indent="0" algn="l">
              <a:buNone/>
            </a:pPr>
            <a:r>
              <a:rPr lang="en-US" sz="2000" b="1" i="0" u="none" strike="noStrike" baseline="0" dirty="0">
                <a:solidFill>
                  <a:srgbClr val="000000"/>
                </a:solidFill>
              </a:rPr>
              <a:t>Scope:</a:t>
            </a:r>
          </a:p>
          <a:p>
            <a:r>
              <a:rPr lang="en-US" sz="2000" b="0" i="0" u="none" strike="noStrike" baseline="0" dirty="0"/>
              <a:t>The Scope of this initiative is to replace the Loan Servicing portion of the Legacy PLAS system. Replace</a:t>
            </a:r>
          </a:p>
          <a:p>
            <a:pPr marL="0" indent="0">
              <a:buNone/>
            </a:pPr>
            <a:r>
              <a:rPr lang="en-US" sz="2000" b="0" i="0" u="none" strike="noStrike" baseline="0" dirty="0"/>
              <a:t>PLAS with a state-of-the-art technical solution that will provide loan servicing, financial reporting, and</a:t>
            </a:r>
          </a:p>
          <a:p>
            <a:pPr marL="0" indent="0">
              <a:buNone/>
            </a:pPr>
            <a:r>
              <a:rPr lang="en-US" sz="2000" b="0" i="0" u="none" strike="noStrike" baseline="0" dirty="0"/>
              <a:t>adequate internal controls to ensure the FSA and RD loans are accurately reflected, easy to maintain and</a:t>
            </a:r>
          </a:p>
          <a:p>
            <a:pPr marL="0" indent="0">
              <a:buNone/>
            </a:pPr>
            <a:r>
              <a:rPr lang="en-US" sz="2000" b="0" i="0" u="none" strike="noStrike" baseline="0" dirty="0"/>
              <a:t>serviced, and allow the servicing office to meet customer demands. </a:t>
            </a:r>
            <a:r>
              <a:rPr lang="en-US" sz="2000" b="0" i="0" u="none" strike="noStrike" baseline="0" dirty="0">
                <a:solidFill>
                  <a:srgbClr val="000000"/>
                </a:solidFill>
              </a:rPr>
              <a:t>	</a:t>
            </a:r>
          </a:p>
          <a:p>
            <a:endParaRPr lang="en-US" sz="2000" dirty="0"/>
          </a:p>
          <a:p>
            <a:pPr marL="0" indent="0">
              <a:buNone/>
            </a:pPr>
            <a:r>
              <a:rPr lang="en-US" sz="2000" b="1" dirty="0"/>
              <a:t>Status:</a:t>
            </a:r>
          </a:p>
          <a:p>
            <a:r>
              <a:rPr lang="en-US" sz="2000" dirty="0"/>
              <a:t>Working with Rural Development Technology Office (TO) on Statement of Objectives (SOO).</a:t>
            </a:r>
            <a:endParaRPr lang="en-US" sz="2000" b="0" i="0" dirty="0">
              <a:solidFill>
                <a:srgbClr val="111111"/>
              </a:solidFill>
              <a:effectLst/>
            </a:endParaRPr>
          </a:p>
          <a:p>
            <a:r>
              <a:rPr lang="en-US" sz="2000" dirty="0">
                <a:solidFill>
                  <a:srgbClr val="111111"/>
                </a:solidFill>
              </a:rPr>
              <a:t>Working with TO on project plan to complete SOO and contract strategy/timeline. </a:t>
            </a:r>
            <a:endParaRPr lang="en-US" sz="2000" dirty="0"/>
          </a:p>
          <a:p>
            <a:endParaRPr lang="en-US" sz="2000" dirty="0"/>
          </a:p>
          <a:p>
            <a:pPr marL="0" indent="0">
              <a:buNone/>
            </a:pPr>
            <a:r>
              <a:rPr lang="en-US" sz="2000" b="1" dirty="0"/>
              <a:t>Contract Award Estimated Date:</a:t>
            </a:r>
          </a:p>
          <a:p>
            <a:pPr marL="285750" indent="-285750">
              <a:buFontTx/>
              <a:buChar char="-"/>
            </a:pPr>
            <a:r>
              <a:rPr lang="en-US" sz="2000" dirty="0"/>
              <a:t>Dependent on completion of the above and completion of contract acquisition documents.</a:t>
            </a:r>
          </a:p>
          <a:p>
            <a:pPr marL="285750" indent="-285750">
              <a:buFontTx/>
              <a:buChar char="-"/>
            </a:pPr>
            <a:r>
              <a:rPr lang="en-US" sz="2000" dirty="0"/>
              <a:t>Dependent on funding and available resources.</a:t>
            </a:r>
          </a:p>
          <a:p>
            <a:pPr marL="285750" indent="-285750">
              <a:buFontTx/>
              <a:buChar char="-"/>
            </a:pPr>
            <a:r>
              <a:rPr lang="en-US" sz="2000" dirty="0"/>
              <a:t>Estimated Contract Award Date FY 2025.</a:t>
            </a:r>
          </a:p>
          <a:p>
            <a:pPr marL="457200" lvl="1" indent="0">
              <a:buNone/>
            </a:pPr>
            <a:r>
              <a:rPr lang="en-US" sz="1800" b="0" i="0" u="none" strike="noStrike" baseline="0" dirty="0">
                <a:solidFill>
                  <a:srgbClr val="000000"/>
                </a:solidFill>
                <a:latin typeface="Arial" panose="020B0604020202020204" pitchFamily="34" charset="0"/>
              </a:rPr>
              <a:t>	</a:t>
            </a:r>
          </a:p>
          <a:p>
            <a:pPr marL="0" indent="0">
              <a:buNone/>
            </a:pPr>
            <a:endParaRPr lang="en-US" b="1" dirty="0"/>
          </a:p>
          <a:p>
            <a:endParaRPr lang="en-US" dirty="0"/>
          </a:p>
          <a:p>
            <a:pPr lvl="1"/>
            <a:endParaRPr lang="en-US" dirty="0"/>
          </a:p>
        </p:txBody>
      </p:sp>
      <p:sp>
        <p:nvSpPr>
          <p:cNvPr id="4" name="Slide Number Placeholder 3">
            <a:extLst>
              <a:ext uri="{FF2B5EF4-FFF2-40B4-BE49-F238E27FC236}">
                <a16:creationId xmlns:a16="http://schemas.microsoft.com/office/drawing/2014/main" id="{A31FCCDF-C772-63CC-A166-A6F354AB7ED5}"/>
              </a:ext>
            </a:extLst>
          </p:cNvPr>
          <p:cNvSpPr>
            <a:spLocks noGrp="1"/>
          </p:cNvSpPr>
          <p:nvPr>
            <p:ph type="sldNum" sz="quarter" idx="12"/>
          </p:nvPr>
        </p:nvSpPr>
        <p:spPr/>
        <p:txBody>
          <a:bodyPr/>
          <a:lstStyle/>
          <a:p>
            <a:fld id="{262BAFDC-492D-CB4D-B02A-4A44B4604C8A}" type="slidenum">
              <a:rPr lang="en-US" smtClean="0"/>
              <a:t>35</a:t>
            </a:fld>
            <a:endParaRPr lang="en-US" dirty="0"/>
          </a:p>
        </p:txBody>
      </p:sp>
    </p:spTree>
    <p:extLst>
      <p:ext uri="{BB962C8B-B14F-4D97-AF65-F5344CB8AC3E}">
        <p14:creationId xmlns:p14="http://schemas.microsoft.com/office/powerpoint/2010/main" val="3473300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42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333376" y="252287"/>
            <a:ext cx="11498408" cy="1325563"/>
          </a:xfrm>
        </p:spPr>
        <p:txBody>
          <a:bodyPr/>
          <a:lstStyle/>
          <a:p>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Quick Reference Guides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 (GCB)</a:t>
            </a:r>
            <a:endParaRPr lang="en-US" sz="2400" dirty="0"/>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235527" y="1794076"/>
            <a:ext cx="11596256" cy="5063924"/>
          </a:xfrm>
        </p:spPr>
        <p:txBody>
          <a:bodyPr>
            <a:noAutofit/>
          </a:bodyPr>
          <a:lstStyle/>
          <a:p>
            <a:pPr marL="0" marR="0" indent="0">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GLS Quick Reference Guides are available at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Training (usda.gov)</a:t>
            </a:r>
            <a:r>
              <a:rPr lang="en-US" dirty="0">
                <a:effectLst/>
                <a:latin typeface="Times New Roman" panose="02020603050405020304" pitchFamily="18" charset="0"/>
                <a:ea typeface="Calibri" panose="020F0502020204030204" pitchFamily="34" charset="0"/>
                <a:cs typeface="Times New Roman" panose="02020603050405020304" pitchFamily="18" charset="0"/>
              </a:rPr>
              <a:t> under Training Guides and Software User Guides. </a:t>
            </a:r>
          </a:p>
          <a:p>
            <a:pPr marL="0" marR="0" indent="0">
              <a:spcBef>
                <a:spcPts val="0"/>
              </a:spcBef>
              <a:spcAft>
                <a:spcPts val="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4A-Change in Case Number &amp; Loan Number</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4D-Change in Case Number, Name &amp; Address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9G-Change in Borrower Mail Code GLS transactions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Application Authorization Security Management (AASM)</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De-o</a:t>
            </a:r>
            <a:r>
              <a:rPr lang="en-US" dirty="0">
                <a:latin typeface="Times New Roman" panose="02020603050405020304" pitchFamily="18" charset="0"/>
                <a:ea typeface="Times New Roman" panose="02020603050405020304" pitchFamily="18" charset="0"/>
                <a:cs typeface="Times New Roman" panose="02020603050405020304" pitchFamily="18" charset="0"/>
              </a:rPr>
              <a:t>bligations</a:t>
            </a: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Farm Loan Systems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Loan Debt Offsets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Consolidations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Loan Closings in GLS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Guaranteed Lender PAD in GLS</a:t>
            </a:r>
            <a:endParaRPr lang="en-US"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Loan Restructures in GLS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Loan Borrower Adjustments FSA-2247</a:t>
            </a:r>
          </a:p>
          <a:p>
            <a:pPr marL="342900" marR="0" lvl="0" indent="-342900">
              <a:spcBef>
                <a:spcPts val="0"/>
              </a:spcBef>
              <a:spcAft>
                <a:spcPts val="0"/>
              </a:spcAft>
              <a:buFont typeface="Wingdings" panose="05000000000000000000" pitchFamily="2" charset="2"/>
              <a:buChar char=""/>
            </a:pPr>
            <a:r>
              <a:rPr lang="en-US"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Guaranteed Obligations</a:t>
            </a:r>
          </a:p>
          <a:p>
            <a:pPr marL="342900" indent="-342900">
              <a:spcBef>
                <a:spcPts val="0"/>
              </a:spcBef>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Guaranteed Transfers &amp; Assumptions in GLS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EFT for Guaranteed Loans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LINC for Lenders</a:t>
            </a:r>
            <a:endParaRPr lang="en-US"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Level 2 eAuth Accounts</a:t>
            </a:r>
            <a:endParaRPr lang="en-US"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Semi-Annual Status Reports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051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E2D41-F0DA-E4C8-1499-97CE9A39014D}"/>
              </a:ext>
            </a:extLst>
          </p:cNvPr>
          <p:cNvSpPr>
            <a:spLocks noGrp="1"/>
          </p:cNvSpPr>
          <p:nvPr>
            <p:ph idx="1"/>
          </p:nvPr>
        </p:nvSpPr>
        <p:spPr>
          <a:xfrm>
            <a:off x="504825" y="1979543"/>
            <a:ext cx="11153775" cy="4741931"/>
          </a:xfrm>
        </p:spPr>
        <p:txBody>
          <a:bodyPr>
            <a:normAutofit fontScale="70000" lnSpcReduction="20000"/>
          </a:bodyPr>
          <a:lstStyle/>
          <a:p>
            <a:pPr marL="0" indent="0">
              <a:buNone/>
            </a:pPr>
            <a:r>
              <a:rPr lang="en-US" sz="3700" b="1" u="sng" dirty="0">
                <a:latin typeface="Times New Roman" panose="02020603050405020304" pitchFamily="18" charset="0"/>
                <a:ea typeface="Calibri" panose="020F0502020204030204" pitchFamily="34" charset="0"/>
                <a:cs typeface="Times New Roman" panose="02020603050405020304" pitchFamily="18" charset="0"/>
              </a:rPr>
              <a:t>Handbook requirement</a:t>
            </a:r>
          </a:p>
          <a:p>
            <a:pPr marL="0" indent="0">
              <a:buNone/>
            </a:pPr>
            <a:r>
              <a:rPr lang="en-US" sz="3700" dirty="0">
                <a:effectLst/>
                <a:latin typeface="Times New Roman" panose="02020603050405020304" pitchFamily="18" charset="0"/>
                <a:ea typeface="Calibri" panose="020F0502020204030204" pitchFamily="34" charset="0"/>
                <a:cs typeface="Times New Roman" panose="02020603050405020304" pitchFamily="18" charset="0"/>
              </a:rPr>
              <a:t>As per Handbook 2-FLP subparagraph 266C</a:t>
            </a:r>
            <a:r>
              <a:rPr lang="en-US" sz="3700" dirty="0">
                <a:latin typeface="Times New Roman" panose="02020603050405020304" pitchFamily="18" charset="0"/>
                <a:ea typeface="Calibri" panose="020F0502020204030204" pitchFamily="34" charset="0"/>
                <a:cs typeface="Times New Roman" panose="02020603050405020304" pitchFamily="18" charset="0"/>
              </a:rPr>
              <a:t>: “</a:t>
            </a:r>
            <a:r>
              <a:rPr lang="en-US" sz="3700" dirty="0">
                <a:latin typeface="Times New Roman" panose="02020603050405020304" pitchFamily="18" charset="0"/>
                <a:cs typeface="Times New Roman" panose="02020603050405020304" pitchFamily="18" charset="0"/>
              </a:rPr>
              <a:t>Upon receiving FSA-2248, the authorized agency official will review the information to determine whether follow-up action is necessary. The findings of the review along with any planned follow-up action will be entered into the Comments Section of the Default Status Report Screen in GLS. The initials of the reviewer and the date of the review will also be entered into the Comments Section to document the review.”</a:t>
            </a:r>
            <a:endParaRPr lang="en-US" sz="37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3700" b="1" u="sng" dirty="0">
                <a:latin typeface="Times New Roman" panose="02020603050405020304" pitchFamily="18" charset="0"/>
                <a:cs typeface="Times New Roman" panose="02020603050405020304" pitchFamily="18" charset="0"/>
              </a:rPr>
              <a:t>GLS Enhancement (Implemented Sept 2022)</a:t>
            </a:r>
          </a:p>
          <a:p>
            <a:pPr marL="0" indent="0">
              <a:buNone/>
            </a:pPr>
            <a:r>
              <a:rPr lang="en-US" sz="3700" dirty="0">
                <a:effectLst/>
                <a:latin typeface="Times New Roman" panose="02020603050405020304" pitchFamily="18" charset="0"/>
                <a:ea typeface="Calibri" panose="020F0502020204030204" pitchFamily="34" charset="0"/>
                <a:cs typeface="Times New Roman" panose="02020603050405020304" pitchFamily="18" charset="0"/>
              </a:rPr>
              <a:t>The GLS Status/Default Report screens have been updated to include an entry section for Reviewer Name and Review Date.</a:t>
            </a:r>
            <a:r>
              <a:rPr lang="en-US" sz="3700" dirty="0">
                <a:latin typeface="Times New Roman" panose="02020603050405020304" pitchFamily="18" charset="0"/>
                <a:ea typeface="Calibri" panose="020F0502020204030204" pitchFamily="34" charset="0"/>
                <a:cs typeface="Times New Roman" panose="02020603050405020304" pitchFamily="18" charset="0"/>
              </a:rPr>
              <a:t> </a:t>
            </a:r>
            <a:r>
              <a:rPr lang="en-US" sz="3700" dirty="0">
                <a:effectLst/>
                <a:latin typeface="Times New Roman" panose="02020603050405020304" pitchFamily="18" charset="0"/>
                <a:ea typeface="Calibri" panose="020F0502020204030204" pitchFamily="34" charset="0"/>
                <a:cs typeface="Times New Roman" panose="02020603050405020304" pitchFamily="18" charset="0"/>
              </a:rPr>
              <a:t>Due to prior limitations in GLS the entire comments section would not print which limits the ability for FLP staff to monitor the account as per Handbook 2-FLP. The comments section has been enlarged. This allows the user to print the entire comments section up to 2000 characters.</a:t>
            </a:r>
          </a:p>
          <a:p>
            <a:pPr marL="0" indent="0">
              <a:buNone/>
            </a:pPr>
            <a:endParaRPr lang="en-US" dirty="0"/>
          </a:p>
        </p:txBody>
      </p:sp>
      <p:sp>
        <p:nvSpPr>
          <p:cNvPr id="3" name="Slide Number Placeholder 2">
            <a:extLst>
              <a:ext uri="{FF2B5EF4-FFF2-40B4-BE49-F238E27FC236}">
                <a16:creationId xmlns:a16="http://schemas.microsoft.com/office/drawing/2014/main" id="{E6E7A4D3-7AB8-69F9-B277-DED5853D5C68}"/>
              </a:ext>
            </a:extLst>
          </p:cNvPr>
          <p:cNvSpPr>
            <a:spLocks noGrp="1"/>
          </p:cNvSpPr>
          <p:nvPr>
            <p:ph type="sldNum" sz="quarter" idx="12"/>
          </p:nvPr>
        </p:nvSpPr>
        <p:spPr/>
        <p:txBody>
          <a:bodyPr/>
          <a:lstStyle/>
          <a:p>
            <a:fld id="{262BAFDC-492D-CB4D-B02A-4A44B4604C8A}" type="slidenum">
              <a:rPr lang="en-US" smtClean="0"/>
              <a:t>5</a:t>
            </a:fld>
            <a:endParaRPr lang="en-US" dirty="0"/>
          </a:p>
        </p:txBody>
      </p:sp>
      <p:sp>
        <p:nvSpPr>
          <p:cNvPr id="4" name="Title 3">
            <a:extLst>
              <a:ext uri="{FF2B5EF4-FFF2-40B4-BE49-F238E27FC236}">
                <a16:creationId xmlns:a16="http://schemas.microsoft.com/office/drawing/2014/main" id="{579FD2E5-EB60-A9D1-63FA-3AE32177636E}"/>
              </a:ext>
            </a:extLst>
          </p:cNvPr>
          <p:cNvSpPr>
            <a:spLocks noGrp="1"/>
          </p:cNvSpPr>
          <p:nvPr>
            <p:ph type="title"/>
          </p:nvPr>
        </p:nvSpPr>
        <p:spPr>
          <a:xfrm>
            <a:off x="342900" y="215145"/>
            <a:ext cx="11496675" cy="1325563"/>
          </a:xfrm>
        </p:spPr>
        <p:txBody>
          <a:bodyPr/>
          <a:lstStyle/>
          <a:p>
            <a:r>
              <a:rPr lang="en-US" sz="4000" dirty="0"/>
              <a:t>Automation updates: NASE Resolution </a:t>
            </a:r>
            <a:r>
              <a:rPr lang="en-US" dirty="0"/>
              <a:t>– </a:t>
            </a:r>
            <a:r>
              <a:rPr lang="en-US" sz="2400" dirty="0"/>
              <a:t>Guaranteed Commercial Branch (GCB)</a:t>
            </a:r>
          </a:p>
        </p:txBody>
      </p:sp>
    </p:spTree>
    <p:extLst>
      <p:ext uri="{BB962C8B-B14F-4D97-AF65-F5344CB8AC3E}">
        <p14:creationId xmlns:p14="http://schemas.microsoft.com/office/powerpoint/2010/main" val="258026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E2D41-F0DA-E4C8-1499-97CE9A39014D}"/>
              </a:ext>
            </a:extLst>
          </p:cNvPr>
          <p:cNvSpPr>
            <a:spLocks noGrp="1"/>
          </p:cNvSpPr>
          <p:nvPr>
            <p:ph idx="1"/>
          </p:nvPr>
        </p:nvSpPr>
        <p:spPr>
          <a:xfrm>
            <a:off x="504825" y="1979543"/>
            <a:ext cx="11289778" cy="4741931"/>
          </a:xfrm>
        </p:spPr>
        <p:txBody>
          <a:bodyPr>
            <a:normAutofit/>
          </a:bodyPr>
          <a:lstStyle/>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October 2022, we changed the Credit Bureau reporting for IRA so negative information is not reported.  Instead of showing that a loss was paid, or debt was written off, the code only indicates “Other – IRA”.</a:t>
            </a:r>
          </a:p>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November 2022, we removed all changes that had been made in preparation for ARPA. </a:t>
            </a:r>
          </a:p>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January 2023, we added an edit to prevent the ‘Received Date’ on the Application from being changed to a date after the ‘Completed Date’.</a:t>
            </a:r>
          </a:p>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January 2023, we updated GLS to systematically change the Final Advance Date to the Restructure Date if the Restructure Date is before the current Final Advance Date when we process a restructure.</a:t>
            </a:r>
            <a:endParaRPr lang="en-US" sz="2800" dirty="0"/>
          </a:p>
        </p:txBody>
      </p:sp>
      <p:sp>
        <p:nvSpPr>
          <p:cNvPr id="3" name="Slide Number Placeholder 2">
            <a:extLst>
              <a:ext uri="{FF2B5EF4-FFF2-40B4-BE49-F238E27FC236}">
                <a16:creationId xmlns:a16="http://schemas.microsoft.com/office/drawing/2014/main" id="{E6E7A4D3-7AB8-69F9-B277-DED5853D5C68}"/>
              </a:ext>
            </a:extLst>
          </p:cNvPr>
          <p:cNvSpPr>
            <a:spLocks noGrp="1"/>
          </p:cNvSpPr>
          <p:nvPr>
            <p:ph type="sldNum" sz="quarter" idx="12"/>
          </p:nvPr>
        </p:nvSpPr>
        <p:spPr/>
        <p:txBody>
          <a:bodyPr/>
          <a:lstStyle/>
          <a:p>
            <a:fld id="{262BAFDC-492D-CB4D-B02A-4A44B4604C8A}" type="slidenum">
              <a:rPr lang="en-US" smtClean="0"/>
              <a:t>6</a:t>
            </a:fld>
            <a:endParaRPr lang="en-US" dirty="0"/>
          </a:p>
        </p:txBody>
      </p:sp>
      <p:sp>
        <p:nvSpPr>
          <p:cNvPr id="4" name="Title 3">
            <a:extLst>
              <a:ext uri="{FF2B5EF4-FFF2-40B4-BE49-F238E27FC236}">
                <a16:creationId xmlns:a16="http://schemas.microsoft.com/office/drawing/2014/main" id="{579FD2E5-EB60-A9D1-63FA-3AE32177636E}"/>
              </a:ext>
            </a:extLst>
          </p:cNvPr>
          <p:cNvSpPr>
            <a:spLocks noGrp="1"/>
          </p:cNvSpPr>
          <p:nvPr>
            <p:ph type="title"/>
          </p:nvPr>
        </p:nvSpPr>
        <p:spPr>
          <a:xfrm>
            <a:off x="352425" y="253245"/>
            <a:ext cx="11534775" cy="1325563"/>
          </a:xfrm>
        </p:spPr>
        <p:txBody>
          <a:bodyPr/>
          <a:lstStyle/>
          <a:p>
            <a:r>
              <a:rPr lang="en-US" sz="4000" dirty="0"/>
              <a:t>Other Automation Updates </a:t>
            </a:r>
            <a:r>
              <a:rPr lang="en-US" dirty="0"/>
              <a:t>– </a:t>
            </a:r>
            <a:r>
              <a:rPr lang="en-US" sz="2400" dirty="0"/>
              <a:t>Guaranteed Commercial Branch (GCB)</a:t>
            </a:r>
          </a:p>
        </p:txBody>
      </p:sp>
    </p:spTree>
    <p:extLst>
      <p:ext uri="{BB962C8B-B14F-4D97-AF65-F5344CB8AC3E}">
        <p14:creationId xmlns:p14="http://schemas.microsoft.com/office/powerpoint/2010/main" val="390338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E2D41-F0DA-E4C8-1499-97CE9A39014D}"/>
              </a:ext>
            </a:extLst>
          </p:cNvPr>
          <p:cNvSpPr>
            <a:spLocks noGrp="1"/>
          </p:cNvSpPr>
          <p:nvPr>
            <p:ph idx="1"/>
          </p:nvPr>
        </p:nvSpPr>
        <p:spPr>
          <a:xfrm>
            <a:off x="504825" y="1979543"/>
            <a:ext cx="11289778" cy="4741931"/>
          </a:xfrm>
        </p:spPr>
        <p:txBody>
          <a:bodyPr>
            <a:normAutofit/>
          </a:bodyPr>
          <a:lstStyle/>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February 2023, we updated the Interest Rate links in the Lender section of the Loan Closing transaction.  The 3-month LIBOR link was changed to the Secured Overnight Financing Rate (SOFR).  The link for the 5-Year Treasury Rate was also update to go to a different website.</a:t>
            </a:r>
            <a:endParaRPr lang="en-US" sz="2800" dirty="0"/>
          </a:p>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March 2023, The Digital Infrastructure Services Center (DISC) migrated the Mainframe Security from ACF2 to RACF. Changes were not visible to the users.</a:t>
            </a:r>
          </a:p>
          <a:p>
            <a:pPr marL="742950" lvl="1" indent="-285750">
              <a:spcBef>
                <a:spcPts val="300"/>
              </a:spcBef>
              <a:spcAft>
                <a:spcPts val="300"/>
              </a:spcAft>
            </a:pPr>
            <a:r>
              <a:rPr lang="en-US" sz="2800" dirty="0">
                <a:latin typeface="Times New Roman" panose="02020603050405020304" pitchFamily="18" charset="0"/>
                <a:cs typeface="Times New Roman" panose="02020603050405020304" pitchFamily="18" charset="0"/>
              </a:rPr>
              <a:t>In April 2023, we implemented a correction to data-filled Form 2235 where the Guaranteed Amount would round down instead of rounding up. This was only occurring when the Guarantee Percent was anything other than 90% and there was a 5 in the hundredths place ($00,000.005).</a:t>
            </a:r>
          </a:p>
        </p:txBody>
      </p:sp>
      <p:sp>
        <p:nvSpPr>
          <p:cNvPr id="3" name="Slide Number Placeholder 2">
            <a:extLst>
              <a:ext uri="{FF2B5EF4-FFF2-40B4-BE49-F238E27FC236}">
                <a16:creationId xmlns:a16="http://schemas.microsoft.com/office/drawing/2014/main" id="{E6E7A4D3-7AB8-69F9-B277-DED5853D5C68}"/>
              </a:ext>
            </a:extLst>
          </p:cNvPr>
          <p:cNvSpPr>
            <a:spLocks noGrp="1"/>
          </p:cNvSpPr>
          <p:nvPr>
            <p:ph type="sldNum" sz="quarter" idx="12"/>
          </p:nvPr>
        </p:nvSpPr>
        <p:spPr/>
        <p:txBody>
          <a:bodyPr/>
          <a:lstStyle/>
          <a:p>
            <a:fld id="{262BAFDC-492D-CB4D-B02A-4A44B4604C8A}" type="slidenum">
              <a:rPr lang="en-US" smtClean="0"/>
              <a:t>7</a:t>
            </a:fld>
            <a:endParaRPr lang="en-US" dirty="0"/>
          </a:p>
        </p:txBody>
      </p:sp>
      <p:sp>
        <p:nvSpPr>
          <p:cNvPr id="4" name="Title 3">
            <a:extLst>
              <a:ext uri="{FF2B5EF4-FFF2-40B4-BE49-F238E27FC236}">
                <a16:creationId xmlns:a16="http://schemas.microsoft.com/office/drawing/2014/main" id="{579FD2E5-EB60-A9D1-63FA-3AE32177636E}"/>
              </a:ext>
            </a:extLst>
          </p:cNvPr>
          <p:cNvSpPr>
            <a:spLocks noGrp="1"/>
          </p:cNvSpPr>
          <p:nvPr>
            <p:ph type="title"/>
          </p:nvPr>
        </p:nvSpPr>
        <p:spPr>
          <a:xfrm>
            <a:off x="352425" y="243720"/>
            <a:ext cx="11515725" cy="1325563"/>
          </a:xfrm>
        </p:spPr>
        <p:txBody>
          <a:bodyPr/>
          <a:lstStyle/>
          <a:p>
            <a:r>
              <a:rPr lang="en-US" sz="4000" dirty="0"/>
              <a:t>Other Automation Updates </a:t>
            </a:r>
            <a:r>
              <a:rPr lang="en-US" dirty="0"/>
              <a:t>– </a:t>
            </a:r>
            <a:r>
              <a:rPr lang="en-US" sz="2400" dirty="0"/>
              <a:t>Guaranteed Commercial Branch (GCB)</a:t>
            </a:r>
          </a:p>
        </p:txBody>
      </p:sp>
    </p:spTree>
    <p:extLst>
      <p:ext uri="{BB962C8B-B14F-4D97-AF65-F5344CB8AC3E}">
        <p14:creationId xmlns:p14="http://schemas.microsoft.com/office/powerpoint/2010/main" val="889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0E2D41-F0DA-E4C8-1499-97CE9A39014D}"/>
              </a:ext>
            </a:extLst>
          </p:cNvPr>
          <p:cNvSpPr>
            <a:spLocks noGrp="1"/>
          </p:cNvSpPr>
          <p:nvPr>
            <p:ph idx="1"/>
          </p:nvPr>
        </p:nvSpPr>
        <p:spPr>
          <a:xfrm>
            <a:off x="393539" y="1851949"/>
            <a:ext cx="11470512" cy="5006051"/>
          </a:xfrm>
        </p:spPr>
        <p:txBody>
          <a:bodyPr>
            <a:normAutofit fontScale="92500" lnSpcReduction="20000"/>
          </a:bodyPr>
          <a:lstStyle/>
          <a:p>
            <a:pPr marL="0" marR="0" indent="0">
              <a:spcBef>
                <a:spcPts val="0"/>
              </a:spcBef>
              <a:spcAft>
                <a:spcPts val="0"/>
              </a:spcAft>
              <a:buNone/>
            </a:pPr>
            <a:r>
              <a:rPr lang="en-US" sz="2600" dirty="0">
                <a:latin typeface="Times New Roman" panose="02020603050405020304" pitchFamily="18" charset="0"/>
                <a:ea typeface="Calibri" panose="020F0502020204030204" pitchFamily="34" charset="0"/>
                <a:cs typeface="Times New Roman" panose="02020603050405020304" pitchFamily="18" charset="0"/>
              </a:rPr>
              <a:t>In April, an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upgrade was done in GLS to satisfy a security requirement to keep the code base up to date. Due to the upgrade, the following screens </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will no longer work in Edge-IE mode</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a:p>
            <a:pPr lvl="1">
              <a:spcBef>
                <a:spcPts val="0"/>
              </a:spcBef>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GLS Borrower List</a:t>
            </a:r>
          </a:p>
          <a:p>
            <a:pPr marL="800100" lvl="1" indent="-342900">
              <a:spcBef>
                <a:spcPts val="0"/>
              </a:spcBef>
              <a:buFont typeface="Symbol" panose="05050102010706020507" pitchFamily="18" charset="2"/>
              <a:buChar char=""/>
            </a:pPr>
            <a:endParaRPr lang="en-US" sz="2600" b="1"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View Borrower Information</a:t>
            </a:r>
          </a:p>
          <a:p>
            <a:pPr marL="800100" lvl="1" indent="-342900">
              <a:spcBef>
                <a:spcPts val="0"/>
              </a:spcBef>
              <a:buFont typeface="Symbol" panose="05050102010706020507" pitchFamily="18" charset="2"/>
              <a:buChar char=""/>
            </a:pP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spcBef>
                <a:spcPts val="0"/>
              </a:spcBef>
              <a:spcAft>
                <a:spcPts val="600"/>
              </a:spcAft>
              <a:buFont typeface="Symbol" panose="05050102010706020507" pitchFamily="18" charset="2"/>
              <a:buChar char=""/>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Borrower Maintenance pages </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p>
          <a:p>
            <a:pPr lvl="2">
              <a:spcBef>
                <a:spcPts val="0"/>
              </a:spcBef>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Add Individual or Organization Borrowers</a:t>
            </a:r>
          </a:p>
          <a:p>
            <a:pPr lvl="2">
              <a:spcBef>
                <a:spcPts val="0"/>
              </a:spcBef>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Update both Individual and Organization borrowers</a:t>
            </a:r>
            <a:endPar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2">
              <a:spcBef>
                <a:spcPts val="0"/>
              </a:spcBef>
            </a:pPr>
            <a:r>
              <a:rPr lang="en-US" sz="2600" b="1" dirty="0">
                <a:latin typeface="Times New Roman" panose="02020603050405020304" pitchFamily="18" charset="0"/>
                <a:ea typeface="Calibri" panose="020F0502020204030204" pitchFamily="34" charset="0"/>
                <a:cs typeface="Times New Roman" panose="02020603050405020304" pitchFamily="18" charset="0"/>
              </a:rPr>
              <a:t> Add Co-borrower function</a:t>
            </a:r>
          </a:p>
          <a:p>
            <a:pPr marL="914400" lvl="2" indent="0">
              <a:spcBef>
                <a:spcPts val="0"/>
              </a:spcBef>
              <a:buNone/>
            </a:pP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there was an additional upgrade to replace an unsupported census address service to a supported address verification service on this screen)</a:t>
            </a:r>
          </a:p>
          <a:p>
            <a:pPr marL="914400" lvl="2" indent="0">
              <a:spcBef>
                <a:spcPts val="0"/>
              </a:spcBef>
              <a:buNone/>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GLS reports and data-filled forms still require use of Microsoft Edge ran in IE mode to function properly. On the next slide, you will find information on how to configure your browser settings for optimal use of GLS.</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indent="0">
              <a:buNone/>
            </a:pPr>
            <a:endParaRPr lang="en-US" dirty="0"/>
          </a:p>
        </p:txBody>
      </p:sp>
      <p:sp>
        <p:nvSpPr>
          <p:cNvPr id="3" name="Slide Number Placeholder 2">
            <a:extLst>
              <a:ext uri="{FF2B5EF4-FFF2-40B4-BE49-F238E27FC236}">
                <a16:creationId xmlns:a16="http://schemas.microsoft.com/office/drawing/2014/main" id="{E6E7A4D3-7AB8-69F9-B277-DED5853D5C68}"/>
              </a:ext>
            </a:extLst>
          </p:cNvPr>
          <p:cNvSpPr>
            <a:spLocks noGrp="1"/>
          </p:cNvSpPr>
          <p:nvPr>
            <p:ph type="sldNum" sz="quarter" idx="12"/>
          </p:nvPr>
        </p:nvSpPr>
        <p:spPr/>
        <p:txBody>
          <a:bodyPr/>
          <a:lstStyle/>
          <a:p>
            <a:fld id="{262BAFDC-492D-CB4D-B02A-4A44B4604C8A}" type="slidenum">
              <a:rPr lang="en-US" smtClean="0"/>
              <a:t>8</a:t>
            </a:fld>
            <a:endParaRPr lang="en-US" dirty="0"/>
          </a:p>
        </p:txBody>
      </p:sp>
      <p:sp>
        <p:nvSpPr>
          <p:cNvPr id="4" name="Title 3">
            <a:extLst>
              <a:ext uri="{FF2B5EF4-FFF2-40B4-BE49-F238E27FC236}">
                <a16:creationId xmlns:a16="http://schemas.microsoft.com/office/drawing/2014/main" id="{579FD2E5-EB60-A9D1-63FA-3AE32177636E}"/>
              </a:ext>
            </a:extLst>
          </p:cNvPr>
          <p:cNvSpPr>
            <a:spLocks noGrp="1"/>
          </p:cNvSpPr>
          <p:nvPr>
            <p:ph type="title"/>
          </p:nvPr>
        </p:nvSpPr>
        <p:spPr>
          <a:xfrm>
            <a:off x="393539" y="232024"/>
            <a:ext cx="11470512" cy="1325563"/>
          </a:xfrm>
        </p:spPr>
        <p:txBody>
          <a:bodyPr/>
          <a:lstStyle/>
          <a:p>
            <a:r>
              <a:rPr lang="en-US" sz="4000" dirty="0"/>
              <a:t>Automation updates: GLS web page upgrade </a:t>
            </a:r>
            <a:r>
              <a:rPr lang="en-US" sz="2400" dirty="0"/>
              <a:t>– Guaranteed Commercial Branch (GCB)</a:t>
            </a:r>
          </a:p>
        </p:txBody>
      </p:sp>
    </p:spTree>
    <p:extLst>
      <p:ext uri="{BB962C8B-B14F-4D97-AF65-F5344CB8AC3E}">
        <p14:creationId xmlns:p14="http://schemas.microsoft.com/office/powerpoint/2010/main" val="370160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389283" y="241926"/>
            <a:ext cx="11450292" cy="1325563"/>
          </a:xfrm>
        </p:spPr>
        <p:txBody>
          <a:bodyPr/>
          <a:lstStyle/>
          <a:p>
            <a:r>
              <a:rPr lang="en-US" sz="4000" dirty="0"/>
              <a:t>Automation Updates: GLS Reports &amp; Forms </a:t>
            </a:r>
            <a:r>
              <a:rPr lang="en-US" dirty="0"/>
              <a:t>– </a:t>
            </a:r>
            <a:r>
              <a:rPr lang="en-US" sz="2400" dirty="0"/>
              <a:t>Guaranteed Commercial Branch (GCB)</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503583" y="1979543"/>
            <a:ext cx="11184834" cy="4741931"/>
          </a:xfrm>
        </p:spPr>
        <p:txBody>
          <a:bodyPr>
            <a:normAutofit fontScale="92500" lnSpcReduction="20000"/>
          </a:bodyPr>
          <a:lstStyle/>
          <a:p>
            <a:pPr marL="0" indent="0">
              <a:buNone/>
            </a:pPr>
            <a:r>
              <a:rPr lang="en-US" sz="2000" b="1" u="sng" dirty="0">
                <a:latin typeface="Times New Roman" panose="02020603050405020304" pitchFamily="18" charset="0"/>
                <a:cs typeface="Times New Roman" panose="02020603050405020304" pitchFamily="18" charset="0"/>
              </a:rPr>
              <a:t>GLS Reports</a:t>
            </a:r>
          </a:p>
          <a:p>
            <a:pPr marL="0" indent="0">
              <a:buNone/>
            </a:pPr>
            <a:r>
              <a:rPr lang="en-US" sz="2000" dirty="0">
                <a:latin typeface="Times New Roman" panose="02020603050405020304" pitchFamily="18" charset="0"/>
                <a:cs typeface="Times New Roman" panose="02020603050405020304" pitchFamily="18" charset="0"/>
              </a:rPr>
              <a:t>Reports are still available in GLS under FSA Reports. These reports must be opened in Microsoft Edge-Internet Explorer mode. See IE Mode instructions below.</a:t>
            </a:r>
          </a:p>
          <a:p>
            <a:pPr marL="0" indent="0">
              <a:buNone/>
            </a:pPr>
            <a:endParaRPr lang="en-US" sz="2000" b="1" u="sng" dirty="0">
              <a:latin typeface="Times New Roman" panose="02020603050405020304" pitchFamily="18" charset="0"/>
              <a:cs typeface="Times New Roman" panose="02020603050405020304" pitchFamily="18" charset="0"/>
            </a:endParaRPr>
          </a:p>
          <a:p>
            <a:pPr marL="0" indent="0">
              <a:buNone/>
            </a:pPr>
            <a:r>
              <a:rPr lang="en-US" sz="2000" b="1" u="sng" dirty="0">
                <a:latin typeface="Times New Roman" panose="02020603050405020304" pitchFamily="18" charset="0"/>
                <a:cs typeface="Times New Roman" panose="02020603050405020304" pitchFamily="18" charset="0"/>
              </a:rPr>
              <a:t>GLS Data-Filled Forms</a:t>
            </a:r>
          </a:p>
          <a:p>
            <a:pPr marL="0" indent="0">
              <a:buNone/>
            </a:pPr>
            <a:r>
              <a:rPr lang="en-US" sz="2000" dirty="0">
                <a:latin typeface="Times New Roman" panose="02020603050405020304" pitchFamily="18" charset="0"/>
                <a:cs typeface="Times New Roman" panose="02020603050405020304" pitchFamily="18" charset="0"/>
              </a:rPr>
              <a:t>The following Data-Filled Forms open in Microsoft Edge-Internet Explorer mode only. See IE Mode instructions below.</a:t>
            </a:r>
          </a:p>
          <a:p>
            <a:pPr lvl="1"/>
            <a:r>
              <a:rPr lang="en-US" sz="1800" dirty="0">
                <a:latin typeface="Times New Roman" panose="02020603050405020304" pitchFamily="18" charset="0"/>
                <a:cs typeface="Times New Roman" panose="02020603050405020304" pitchFamily="18" charset="0"/>
              </a:rPr>
              <a:t>FSA 2231</a:t>
            </a:r>
          </a:p>
          <a:p>
            <a:pPr lvl="1"/>
            <a:r>
              <a:rPr lang="en-US" sz="1800" dirty="0">
                <a:latin typeface="Times New Roman" panose="02020603050405020304" pitchFamily="18" charset="0"/>
                <a:cs typeface="Times New Roman" panose="02020603050405020304" pitchFamily="18" charset="0"/>
              </a:rPr>
              <a:t>FSA 2232</a:t>
            </a:r>
          </a:p>
          <a:p>
            <a:pPr lvl="1"/>
            <a:r>
              <a:rPr lang="en-US" sz="1800" dirty="0">
                <a:latin typeface="Times New Roman" panose="02020603050405020304" pitchFamily="18" charset="0"/>
                <a:cs typeface="Times New Roman" panose="02020603050405020304" pitchFamily="18" charset="0"/>
              </a:rPr>
              <a:t>FSA 2235</a:t>
            </a:r>
          </a:p>
          <a:p>
            <a:pPr lvl="1"/>
            <a:r>
              <a:rPr lang="en-US" sz="1800" dirty="0">
                <a:latin typeface="Times New Roman" panose="02020603050405020304" pitchFamily="18" charset="0"/>
                <a:cs typeface="Times New Roman" panose="02020603050405020304" pitchFamily="18" charset="0"/>
              </a:rPr>
              <a:t>FSA 2254</a:t>
            </a:r>
          </a:p>
          <a:p>
            <a:pPr marL="0" indent="0">
              <a:buNone/>
            </a:pPr>
            <a:endParaRPr lang="en-US" sz="2000" b="1" dirty="0">
              <a:latin typeface="Times New Roman" panose="02020603050405020304" pitchFamily="18" charset="0"/>
              <a:cs typeface="Times New Roman" panose="02020603050405020304" pitchFamily="18" charset="0"/>
            </a:endParaRPr>
          </a:p>
          <a:p>
            <a:pPr marL="0" indent="0">
              <a:buNone/>
            </a:pPr>
            <a:r>
              <a:rPr lang="en-US" sz="2000" b="1" dirty="0">
                <a:latin typeface="Times New Roman" panose="02020603050405020304" pitchFamily="18" charset="0"/>
                <a:cs typeface="Times New Roman" panose="02020603050405020304" pitchFamily="18" charset="0"/>
              </a:rPr>
              <a:t>Run Microsoft Edge in IE Mode: </a:t>
            </a:r>
            <a:r>
              <a:rPr lang="en-US" sz="2000" dirty="0">
                <a:latin typeface="Times New Roman" panose="02020603050405020304" pitchFamily="18" charset="0"/>
                <a:cs typeface="Times New Roman" panose="02020603050405020304" pitchFamily="18" charset="0"/>
              </a:rPr>
              <a:t>In Microsoft Edge: Use the option to “Load in Internet Explorer Mode”.  This is done by clicking on the ellipse (3 dots) in the upper righthand corner of the Edge browser.  Select ‘Settings” and then “Default Browser”. Then click on the ‘Add’ button and enter </a:t>
            </a:r>
            <a:r>
              <a:rPr lang="en-US" sz="2000" dirty="0">
                <a:latin typeface="Times New Roman" panose="02020603050405020304" pitchFamily="18" charset="0"/>
                <a:cs typeface="Times New Roman" panose="02020603050405020304" pitchFamily="18" charset="0"/>
                <a:hlinkClick r:id="rId3"/>
              </a:rPr>
              <a:t>https://gls.sc.egov.usda.gov/fsa_reports.asp</a:t>
            </a:r>
            <a:r>
              <a:rPr lang="en-US" sz="2000" dirty="0">
                <a:latin typeface="Times New Roman" panose="02020603050405020304" pitchFamily="18" charset="0"/>
                <a:cs typeface="Times New Roman" panose="02020603050405020304" pitchFamily="18" charset="0"/>
              </a:rPr>
              <a:t> to add FSA Reports to the list of pages that will automatically open in Internet Explorer mode.  Also add </a:t>
            </a:r>
            <a:r>
              <a:rPr lang="en-US" sz="2000" dirty="0">
                <a:latin typeface="Times New Roman" panose="02020603050405020304" pitchFamily="18" charset="0"/>
                <a:cs typeface="Times New Roman" panose="02020603050405020304" pitchFamily="18" charset="0"/>
                <a:hlinkClick r:id="rId4"/>
              </a:rPr>
              <a:t>https://gls.sc.egov.usda.gov/forms_fsa_data.asp</a:t>
            </a:r>
            <a:r>
              <a:rPr lang="en-US" sz="2000" dirty="0">
                <a:latin typeface="Times New Roman" panose="02020603050405020304" pitchFamily="18" charset="0"/>
                <a:cs typeface="Times New Roman" panose="02020603050405020304" pitchFamily="18" charset="0"/>
              </a:rPr>
              <a:t> to add Data-Filled Forms to the list. Users will need to update the list of sites every 30 days.</a:t>
            </a:r>
          </a:p>
        </p:txBody>
      </p:sp>
    </p:spTree>
    <p:extLst>
      <p:ext uri="{BB962C8B-B14F-4D97-AF65-F5344CB8AC3E}">
        <p14:creationId xmlns:p14="http://schemas.microsoft.com/office/powerpoint/2010/main" val="39102684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25704</TotalTime>
  <Words>4442</Words>
  <Application>Microsoft Office PowerPoint</Application>
  <PresentationFormat>Widescreen</PresentationFormat>
  <Paragraphs>421</Paragraphs>
  <Slides>36</Slides>
  <Notes>28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Calibri</vt:lpstr>
      <vt:lpstr>Calibri Light</vt:lpstr>
      <vt:lpstr>Helvetica</vt:lpstr>
      <vt:lpstr>Helvetica Neue</vt:lpstr>
      <vt:lpstr>Segoe UI</vt:lpstr>
      <vt:lpstr>Symbol</vt:lpstr>
      <vt:lpstr>Times New Roman</vt:lpstr>
      <vt:lpstr>Wingdings</vt:lpstr>
      <vt:lpstr>1_Office Theme</vt:lpstr>
      <vt:lpstr>Office Theme</vt:lpstr>
      <vt:lpstr>Rural Development Business Center – Servicing &amp; Asset Management Office </vt:lpstr>
      <vt:lpstr>Contact Information – Guaranteed Commercial Branch (GCB)</vt:lpstr>
      <vt:lpstr>Other Contact Information – Guaranteed Commercial Branch (GCB)</vt:lpstr>
      <vt:lpstr>Quick Reference Guides – Guaranteed Commercial Branch (GCB)</vt:lpstr>
      <vt:lpstr>Automation updates: NASE Resolution – Guaranteed Commercial Branch (GCB)</vt:lpstr>
      <vt:lpstr>Other Automation Updates – Guaranteed Commercial Branch (GCB)</vt:lpstr>
      <vt:lpstr>Other Automation Updates – Guaranteed Commercial Branch (GCB)</vt:lpstr>
      <vt:lpstr>Automation updates: GLS web page upgrade – Guaranteed Commercial Branch (GCB)</vt:lpstr>
      <vt:lpstr>Automation Updates: GLS Reports &amp; Forms – Guaranteed Commercial Branch (GCB)</vt:lpstr>
      <vt:lpstr>Automation Updates: Internet Explorer Mode Demo – Guaranteed Commercial Branch (GCB)</vt:lpstr>
      <vt:lpstr>Automation updates: IE Mode Settings – Guaranteed Commercial Branch (GCB)</vt:lpstr>
      <vt:lpstr>GLS Reports Conversion: Updates – Guaranteed Commercial Branch (GCB)</vt:lpstr>
      <vt:lpstr>Guaranteed Loan Reminders: GLS Interest Rates – Guaranteed Commercial Branch (GCB)</vt:lpstr>
      <vt:lpstr>Guaranteed Loan Reminders: GLS Agency Comments – Guaranteed Commercial Branch (GCB)</vt:lpstr>
      <vt:lpstr>PowerPoint Presentation</vt:lpstr>
      <vt:lpstr>Guaranteed Loan Reminders: Debt Collections &amp; Loss Recoveries – Guaranteed Commercial Branch (GCB)</vt:lpstr>
      <vt:lpstr>Guaranteed Loan Reminders: Loan Closings – Guaranteed Commercial Branch (GCB)</vt:lpstr>
      <vt:lpstr>Guaranteed Loan Reminders: Other Loan Processing – Guaranteed Commercial Branch (GCB)</vt:lpstr>
      <vt:lpstr>Questions</vt:lpstr>
      <vt:lpstr>Servicing Office</vt:lpstr>
      <vt:lpstr>Servicing Office Org Chart</vt:lpstr>
      <vt:lpstr>Overview of the Farm Loan Branch (FLB) </vt:lpstr>
      <vt:lpstr>Overview of the Farm Loan Branch (FLB) – Cont.</vt:lpstr>
      <vt:lpstr>FLB Organization Chart – Staffing    Feb 2023                                               June 2023 </vt:lpstr>
      <vt:lpstr>Contact Information – Farm Loan Branch</vt:lpstr>
      <vt:lpstr>Farm Loan Portfolio Stats as of  December 31, 2022</vt:lpstr>
      <vt:lpstr>Outreach Initiatives</vt:lpstr>
      <vt:lpstr>Outreach Initiatives Cont.</vt:lpstr>
      <vt:lpstr>Direct FLP Processing Times – Farm Loan Branch </vt:lpstr>
      <vt:lpstr>Direct FLP Processing Times Cont. – Farm Loan Branch</vt:lpstr>
      <vt:lpstr>Reminders – Farm Loan Branch</vt:lpstr>
      <vt:lpstr>Reminders Cont. – Farm Loan Branch</vt:lpstr>
      <vt:lpstr>Reminders Cont. – Farm Loan Branch</vt:lpstr>
      <vt:lpstr>Known System Issues</vt:lpstr>
      <vt:lpstr>IT Initiative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Development Business Center – Servicing &amp; Asset Management Office</dc:title>
  <dc:creator>Sachs, Sharon - RD, National Office</dc:creator>
  <cp:lastModifiedBy>Herink, Ben - FPAC-FSA, NE</cp:lastModifiedBy>
  <cp:revision>76</cp:revision>
  <dcterms:created xsi:type="dcterms:W3CDTF">2022-05-18T19:47:48Z</dcterms:created>
  <dcterms:modified xsi:type="dcterms:W3CDTF">2023-06-22T18:13:47Z</dcterms:modified>
</cp:coreProperties>
</file>