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96" r:id="rId3"/>
    <p:sldId id="275" r:id="rId4"/>
    <p:sldId id="256" r:id="rId5"/>
    <p:sldId id="269" r:id="rId6"/>
    <p:sldId id="270" r:id="rId7"/>
    <p:sldId id="266" r:id="rId8"/>
    <p:sldId id="291" r:id="rId9"/>
    <p:sldId id="292" r:id="rId10"/>
    <p:sldId id="339" r:id="rId11"/>
    <p:sldId id="258" r:id="rId12"/>
    <p:sldId id="293" r:id="rId13"/>
    <p:sldId id="276" r:id="rId14"/>
    <p:sldId id="294" r:id="rId15"/>
    <p:sldId id="284" r:id="rId16"/>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8" userDrawn="1">
          <p15:clr>
            <a:srgbClr val="A4A3A4"/>
          </p15:clr>
        </p15:guide>
        <p15:guide id="2" pos="370" userDrawn="1">
          <p15:clr>
            <a:srgbClr val="A4A3A4"/>
          </p15:clr>
        </p15:guide>
        <p15:guide id="3" orient="horz" pos="4042" userDrawn="1">
          <p15:clr>
            <a:srgbClr val="A4A3A4"/>
          </p15:clr>
        </p15:guide>
        <p15:guide id="4" pos="731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62F"/>
    <a:srgbClr val="EA3D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4" autoAdjust="0"/>
    <p:restoredTop sz="83314" autoAdjust="0"/>
  </p:normalViewPr>
  <p:slideViewPr>
    <p:cSldViewPr snapToGrid="0" showGuides="1">
      <p:cViewPr varScale="1">
        <p:scale>
          <a:sx n="55" d="100"/>
          <a:sy n="55" d="100"/>
        </p:scale>
        <p:origin x="1060" y="48"/>
      </p:cViewPr>
      <p:guideLst>
        <p:guide orient="horz" pos="278"/>
        <p:guide pos="370"/>
        <p:guide orient="horz" pos="4042"/>
        <p:guide pos="7310"/>
      </p:guideLst>
    </p:cSldViewPr>
  </p:slideViewPr>
  <p:notesTextViewPr>
    <p:cViewPr>
      <p:scale>
        <a:sx n="3" d="2"/>
        <a:sy n="3" d="2"/>
      </p:scale>
      <p:origin x="0" y="0"/>
    </p:cViewPr>
  </p:notesTextViewPr>
  <p:sorterViewPr>
    <p:cViewPr>
      <p:scale>
        <a:sx n="100" d="100"/>
        <a:sy n="100" d="100"/>
      </p:scale>
      <p:origin x="0" y="-186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2C090FBB-0BCA-4545-8572-3DDD8A1DDA27}" type="datetimeFigureOut">
              <a:rPr lang="en-US" smtClean="0"/>
              <a:t>6/27/2023</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DDEB7547-ECCF-2340-BD0B-EDE825DE179A}" type="slidenum">
              <a:rPr lang="en-US" smtClean="0"/>
              <a:t>‹#›</a:t>
            </a:fld>
            <a:endParaRPr lang="en-US"/>
          </a:p>
        </p:txBody>
      </p:sp>
    </p:spTree>
    <p:extLst>
      <p:ext uri="{BB962C8B-B14F-4D97-AF65-F5344CB8AC3E}">
        <p14:creationId xmlns:p14="http://schemas.microsoft.com/office/powerpoint/2010/main" val="2655437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ecure.fedsprotection.com/presidents-letter"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secure.fedsprotection.com/resource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Hi, I’m Eric Impraim, the Marketing Program Director for FEDS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FEDS was founded by Anthony Vergnetti, the President &amp; Founder &amp; former Federal attorney over 16 years ago on a platform of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 have been in the insurance industry for nearly 20 years and managed the Federal Program for second largest insurance company in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 appreciate opportunities to talk about the benefits of PLI with NACS who has been with FEDS since the beginning.</a:t>
            </a:r>
          </a:p>
          <a:p>
            <a:endParaRPr lang="en-US" dirty="0"/>
          </a:p>
        </p:txBody>
      </p:sp>
      <p:sp>
        <p:nvSpPr>
          <p:cNvPr id="4" name="Slide Number Placeholder 3"/>
          <p:cNvSpPr>
            <a:spLocks noGrp="1"/>
          </p:cNvSpPr>
          <p:nvPr>
            <p:ph type="sldNum" sz="quarter" idx="5"/>
          </p:nvPr>
        </p:nvSpPr>
        <p:spPr/>
        <p:txBody>
          <a:bodyPr/>
          <a:lstStyle/>
          <a:p>
            <a:fld id="{DDEB7547-ECCF-2340-BD0B-EDE825DE179A}" type="slidenum">
              <a:rPr lang="en-US" smtClean="0"/>
              <a:t>1</a:t>
            </a:fld>
            <a:endParaRPr lang="en-US"/>
          </a:p>
        </p:txBody>
      </p:sp>
    </p:spTree>
    <p:extLst>
      <p:ext uri="{BB962C8B-B14F-4D97-AF65-F5344CB8AC3E}">
        <p14:creationId xmlns:p14="http://schemas.microsoft.com/office/powerpoint/2010/main" val="1694775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639763" y="325438"/>
            <a:ext cx="5578475" cy="3138487"/>
          </a:xfrm>
          <a:ln/>
        </p:spPr>
      </p:sp>
      <p:sp>
        <p:nvSpPr>
          <p:cNvPr id="3789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Two kinds of</a:t>
            </a:r>
            <a:r>
              <a:rPr lang="en-US" baseline="0" dirty="0"/>
              <a:t> investigations I want to quickly mention are EEO and OSC investigations or whistleblower retaliation investigations.  </a:t>
            </a:r>
            <a:endParaRPr lang="en-US" b="1" baseline="0" dirty="0"/>
          </a:p>
          <a:p>
            <a:endParaRPr lang="en-US" baseline="0" dirty="0"/>
          </a:p>
          <a:p>
            <a:r>
              <a:rPr lang="en-US" b="1" dirty="0"/>
              <a:t>Managers and Supervisors </a:t>
            </a:r>
            <a:r>
              <a:rPr lang="en-US" dirty="0"/>
              <a:t>are especially vulnerable to these kind of complaints,</a:t>
            </a:r>
            <a:r>
              <a:rPr lang="en-US" baseline="0" dirty="0"/>
              <a:t> strictly due to the </a:t>
            </a:r>
            <a:r>
              <a:rPr lang="en-US" b="1" baseline="0" dirty="0"/>
              <a:t>nature of their job. This is why Employee Practice Liability Insurance is provided complimentary</a:t>
            </a:r>
            <a:endParaRPr lang="en-US" baseline="0" dirty="0"/>
          </a:p>
          <a:p>
            <a:pPr marL="0" indent="0">
              <a:buNone/>
            </a:pPr>
            <a:endParaRPr lang="en-US" dirty="0"/>
          </a:p>
          <a:p>
            <a:pPr marL="171450" marR="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r>
              <a:rPr lang="en-US" dirty="0"/>
              <a:t>Sometimes </a:t>
            </a:r>
            <a:r>
              <a:rPr lang="en-US" baseline="0" dirty="0"/>
              <a:t>the agency’s interests and yours are not completely aligned, and in the end, the </a:t>
            </a:r>
            <a:r>
              <a:rPr lang="en-US" b="1" dirty="0"/>
              <a:t>agency's attorney represent the agency</a:t>
            </a:r>
            <a:r>
              <a:rPr lang="ja-JP" altLang="en-US" b="1" dirty="0"/>
              <a:t>’</a:t>
            </a:r>
            <a:r>
              <a:rPr lang="en-US" b="1" dirty="0"/>
              <a:t>s interests -- not yours</a:t>
            </a:r>
            <a:r>
              <a:rPr lang="en-US" dirty="0"/>
              <a:t>. </a:t>
            </a:r>
            <a:endParaRPr lang="en-US" baseline="0" dirty="0"/>
          </a:p>
          <a:p>
            <a:pPr marL="171450" marR="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r>
              <a:rPr lang="en-US" baseline="0" dirty="0"/>
              <a:t>And for OSC investigations, agency lawyers will not represent you.  </a:t>
            </a:r>
          </a:p>
          <a:p>
            <a:endParaRPr lang="en-US" baseline="0" dirty="0"/>
          </a:p>
          <a:p>
            <a:endParaRPr lang="en-US" b="1" dirty="0"/>
          </a:p>
          <a:p>
            <a:endParaRPr lang="en-US" dirty="0"/>
          </a:p>
          <a:p>
            <a:endParaRPr lang="en-US" altLang="en-US" dirty="0">
              <a:latin typeface="Arial" pitchFamily="34" charset="0"/>
            </a:endParaRPr>
          </a:p>
        </p:txBody>
      </p:sp>
      <p:sp>
        <p:nvSpPr>
          <p:cNvPr id="3789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02756" indent="-270291">
              <a:defRPr>
                <a:solidFill>
                  <a:schemeClr val="tx1"/>
                </a:solidFill>
                <a:latin typeface="Tahoma" pitchFamily="34" charset="0"/>
              </a:defRPr>
            </a:lvl2pPr>
            <a:lvl3pPr marL="1081164" indent="-216233">
              <a:defRPr>
                <a:solidFill>
                  <a:schemeClr val="tx1"/>
                </a:solidFill>
                <a:latin typeface="Tahoma" pitchFamily="34" charset="0"/>
              </a:defRPr>
            </a:lvl3pPr>
            <a:lvl4pPr marL="1513629" indent="-216233">
              <a:defRPr>
                <a:solidFill>
                  <a:schemeClr val="tx1"/>
                </a:solidFill>
                <a:latin typeface="Tahoma" pitchFamily="34" charset="0"/>
              </a:defRPr>
            </a:lvl4pPr>
            <a:lvl5pPr marL="1946095" indent="-216233">
              <a:defRPr>
                <a:solidFill>
                  <a:schemeClr val="tx1"/>
                </a:solidFill>
                <a:latin typeface="Tahoma" pitchFamily="34" charset="0"/>
              </a:defRPr>
            </a:lvl5pPr>
            <a:lvl6pPr marL="2378560" indent="-216233" eaLnBrk="0" fontAlgn="base" hangingPunct="0">
              <a:spcBef>
                <a:spcPct val="0"/>
              </a:spcBef>
              <a:spcAft>
                <a:spcPct val="0"/>
              </a:spcAft>
              <a:defRPr>
                <a:solidFill>
                  <a:schemeClr val="tx1"/>
                </a:solidFill>
                <a:latin typeface="Tahoma" pitchFamily="34" charset="0"/>
              </a:defRPr>
            </a:lvl6pPr>
            <a:lvl7pPr marL="2811026" indent="-216233" eaLnBrk="0" fontAlgn="base" hangingPunct="0">
              <a:spcBef>
                <a:spcPct val="0"/>
              </a:spcBef>
              <a:spcAft>
                <a:spcPct val="0"/>
              </a:spcAft>
              <a:defRPr>
                <a:solidFill>
                  <a:schemeClr val="tx1"/>
                </a:solidFill>
                <a:latin typeface="Tahoma" pitchFamily="34" charset="0"/>
              </a:defRPr>
            </a:lvl7pPr>
            <a:lvl8pPr marL="3243491" indent="-216233" eaLnBrk="0" fontAlgn="base" hangingPunct="0">
              <a:spcBef>
                <a:spcPct val="0"/>
              </a:spcBef>
              <a:spcAft>
                <a:spcPct val="0"/>
              </a:spcAft>
              <a:defRPr>
                <a:solidFill>
                  <a:schemeClr val="tx1"/>
                </a:solidFill>
                <a:latin typeface="Tahoma" pitchFamily="34" charset="0"/>
              </a:defRPr>
            </a:lvl8pPr>
            <a:lvl9pPr marL="3675957" indent="-216233" eaLnBrk="0" fontAlgn="base" hangingPunct="0">
              <a:spcBef>
                <a:spcPct val="0"/>
              </a:spcBef>
              <a:spcAft>
                <a:spcPct val="0"/>
              </a:spcAft>
              <a:defRPr>
                <a:solidFill>
                  <a:schemeClr val="tx1"/>
                </a:solidFill>
                <a:latin typeface="Tahoma" pitchFamily="34" charset="0"/>
              </a:defRPr>
            </a:lvl9pPr>
          </a:lstStyle>
          <a:p>
            <a:fld id="{A2584B39-685C-4B6D-A559-12DB7CD09369}" type="slidenum">
              <a:rPr lang="en-US" altLang="en-US" smtClean="0">
                <a:latin typeface="Arial" pitchFamily="34" charset="0"/>
              </a:rPr>
              <a:pPr/>
              <a:t>10</a:t>
            </a:fld>
            <a:endParaRPr lang="en-US" altLang="en-US">
              <a:latin typeface="Arial" pitchFamily="34" charset="0"/>
            </a:endParaRPr>
          </a:p>
        </p:txBody>
      </p:sp>
    </p:spTree>
    <p:extLst>
      <p:ext uri="{BB962C8B-B14F-4D97-AF65-F5344CB8AC3E}">
        <p14:creationId xmlns:p14="http://schemas.microsoft.com/office/powerpoint/2010/main" val="1418490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t>
            </a:r>
            <a:r>
              <a:rPr lang="en-US" dirty="0"/>
              <a:t>know most of you didn't</a:t>
            </a:r>
            <a:r>
              <a:rPr lang="ja-JP" altLang="en-US" dirty="0"/>
              <a:t>’</a:t>
            </a:r>
            <a:r>
              <a:rPr lang="en-US" dirty="0"/>
              <a:t>t come to work today intending to commit a federal crime, but as federal officials, you need to appreciate that there is very little you can do wrong in the federal government and not have it also be a violation of the criminal code. IG investigators are criminal investigators first! </a:t>
            </a:r>
          </a:p>
          <a:p>
            <a:endParaRPr lang="en-US" dirty="0"/>
          </a:p>
          <a:p>
            <a:r>
              <a:rPr lang="en-US" dirty="0"/>
              <a:t>Most common criminal investigations involving a federal manager usually involve :  </a:t>
            </a:r>
            <a:r>
              <a:rPr lang="en-US" b="1" dirty="0"/>
              <a:t>Conflict of interest </a:t>
            </a:r>
            <a:r>
              <a:rPr lang="en-US" dirty="0"/>
              <a:t>statutes </a:t>
            </a:r>
            <a:r>
              <a:rPr lang="en-US" b="1" dirty="0"/>
              <a:t>Misappropriation</a:t>
            </a:r>
            <a:r>
              <a:rPr lang="en-US" dirty="0"/>
              <a:t> of federal funds; </a:t>
            </a:r>
            <a:r>
              <a:rPr lang="en-US" b="1" dirty="0"/>
              <a:t>Release of privacy act </a:t>
            </a:r>
            <a:r>
              <a:rPr lang="en-US" dirty="0"/>
              <a:t>or other statutorily protected information and/or; any situation arising out of an allegation of misuse of position or authority. </a:t>
            </a:r>
          </a:p>
          <a:p>
            <a:endParaRPr lang="en-US" dirty="0"/>
          </a:p>
          <a:p>
            <a:r>
              <a:rPr lang="en-US" dirty="0"/>
              <a:t>If you are notified you are the subject of a criminal investigation, it is </a:t>
            </a:r>
            <a:r>
              <a:rPr lang="en-US" b="1" dirty="0"/>
              <a:t>absolutely important for to talk to or retain a criminal defense att</a:t>
            </a:r>
            <a:r>
              <a:rPr lang="en-US" dirty="0"/>
              <a:t>orney before you talk to anyone—you also can</a:t>
            </a:r>
            <a:r>
              <a:rPr lang="ja-JP" altLang="en-US" dirty="0"/>
              <a:t>’</a:t>
            </a:r>
            <a:r>
              <a:rPr lang="en-US" dirty="0"/>
              <a:t>t sit around and wait for an indictment.  </a:t>
            </a:r>
          </a:p>
          <a:p>
            <a:endParaRPr lang="en-US" dirty="0"/>
          </a:p>
          <a:p>
            <a:r>
              <a:rPr lang="en-US" dirty="0"/>
              <a:t>And when a criminal investigation runs parallel to an administrative investigation,  the matter invokes some very complicated constitutional issues.  </a:t>
            </a:r>
          </a:p>
          <a:p>
            <a:r>
              <a:rPr lang="en-US" dirty="0"/>
              <a:t>Waiving your constitutional right against self incrimination is just something you cannot do without consulting an attorney first. </a:t>
            </a: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DEB7547-ECCF-2340-BD0B-EDE825DE179A}" type="slidenum">
              <a:rPr lang="en-US" smtClean="0"/>
              <a:t>11</a:t>
            </a:fld>
            <a:endParaRPr lang="en-US"/>
          </a:p>
        </p:txBody>
      </p:sp>
    </p:spTree>
    <p:extLst>
      <p:ext uri="{BB962C8B-B14F-4D97-AF65-F5344CB8AC3E}">
        <p14:creationId xmlns:p14="http://schemas.microsoft.com/office/powerpoint/2010/main" val="197802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solidFill>
                <a:schemeClr val="tx1"/>
              </a:solidFill>
              <a:latin typeface="Arial" pitchFamily="34" charset="0"/>
            </a:endParaRPr>
          </a:p>
        </p:txBody>
      </p:sp>
      <p:sp>
        <p:nvSpPr>
          <p:cNvPr id="4" name="Slide Number Placeholder 3"/>
          <p:cNvSpPr>
            <a:spLocks noGrp="1"/>
          </p:cNvSpPr>
          <p:nvPr>
            <p:ph type="sldNum" sz="quarter" idx="5"/>
          </p:nvPr>
        </p:nvSpPr>
        <p:spPr/>
        <p:txBody>
          <a:bodyPr/>
          <a:lstStyle/>
          <a:p>
            <a:fld id="{DDEB7547-ECCF-2340-BD0B-EDE825DE179A}" type="slidenum">
              <a:rPr lang="en-US" smtClean="0"/>
              <a:t>12</a:t>
            </a:fld>
            <a:endParaRPr lang="en-US"/>
          </a:p>
        </p:txBody>
      </p:sp>
    </p:spTree>
    <p:extLst>
      <p:ext uri="{BB962C8B-B14F-4D97-AF65-F5344CB8AC3E}">
        <p14:creationId xmlns:p14="http://schemas.microsoft.com/office/powerpoint/2010/main" val="2386372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r>
              <a:rPr lang="en-US" sz="1200" b="1" i="0" kern="1200" dirty="0">
                <a:solidFill>
                  <a:schemeClr val="tx1"/>
                </a:solidFill>
                <a:effectLst/>
                <a:latin typeface="+mn-lt"/>
                <a:ea typeface="+mn-ea"/>
                <a:cs typeface="+mn-cs"/>
              </a:rPr>
              <a:t>Commitment and Know-How. </a:t>
            </a:r>
            <a:r>
              <a:rPr lang="en-US" sz="1200" b="0" i="0" kern="1200" dirty="0">
                <a:solidFill>
                  <a:schemeClr val="tx1"/>
                </a:solidFill>
                <a:effectLst/>
                <a:latin typeface="+mn-lt"/>
                <a:ea typeface="+mn-ea"/>
                <a:cs typeface="+mn-cs"/>
              </a:rPr>
              <a:t>FEDS </a:t>
            </a:r>
            <a:r>
              <a:rPr lang="en-US" sz="1200" b="1" i="0" u="sng" kern="1200" dirty="0">
                <a:solidFill>
                  <a:schemeClr val="tx1"/>
                </a:solidFill>
                <a:effectLst/>
                <a:latin typeface="+mn-lt"/>
                <a:ea typeface="+mn-ea"/>
                <a:cs typeface="+mn-cs"/>
                <a:hlinkClick r:id="rId3" tooltip="President's Message"/>
              </a:rPr>
              <a:t>President</a:t>
            </a:r>
            <a:r>
              <a:rPr lang="en-US" sz="1200" b="0" i="0" kern="1200" dirty="0">
                <a:solidFill>
                  <a:schemeClr val="tx1"/>
                </a:solidFill>
                <a:effectLst/>
                <a:latin typeface="+mn-lt"/>
                <a:ea typeface="+mn-ea"/>
                <a:cs typeface="+mn-cs"/>
              </a:rPr>
              <a:t> and Founder is a former federal attorney who has continually demonstrated his understanding of and commitment to the entire federal community.</a:t>
            </a:r>
          </a:p>
          <a:p>
            <a:pPr marL="171450" marR="0" lvl="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r>
              <a:rPr lang="en-US" sz="1200" b="1" i="0" kern="1200" dirty="0">
                <a:solidFill>
                  <a:schemeClr val="tx1"/>
                </a:solidFill>
                <a:effectLst/>
                <a:latin typeface="+mn-lt"/>
                <a:ea typeface="+mn-ea"/>
                <a:cs typeface="+mn-cs"/>
              </a:rPr>
              <a:t>Superior Legal Defense. </a:t>
            </a:r>
            <a:r>
              <a:rPr lang="en-US" sz="1200" b="0" i="0" kern="1200" dirty="0">
                <a:solidFill>
                  <a:schemeClr val="tx1"/>
                </a:solidFill>
                <a:effectLst/>
                <a:latin typeface="+mn-lt"/>
                <a:ea typeface="+mn-ea"/>
                <a:cs typeface="+mn-cs"/>
              </a:rPr>
              <a:t>This is one of the most important differences between the FEDS program and others. The quality of </a:t>
            </a:r>
            <a:r>
              <a:rPr lang="en-US" sz="1200" b="1" i="0" u="sng" kern="1200" dirty="0">
                <a:solidFill>
                  <a:schemeClr val="tx1"/>
                </a:solidFill>
                <a:effectLst/>
                <a:latin typeface="+mn-lt"/>
                <a:ea typeface="+mn-ea"/>
                <a:cs typeface="+mn-cs"/>
                <a:hlinkClick r:id="rId4" tooltip="Legal Representation"/>
              </a:rPr>
              <a:t>legal representation</a:t>
            </a:r>
            <a:r>
              <a:rPr lang="en-US" sz="1200" b="0" i="0" kern="1200" dirty="0">
                <a:solidFill>
                  <a:schemeClr val="tx1"/>
                </a:solidFill>
                <a:effectLst/>
                <a:latin typeface="+mn-lt"/>
                <a:ea typeface="+mn-ea"/>
                <a:cs typeface="+mn-cs"/>
              </a:rPr>
              <a:t> and counsel that you can expect as a FEDS member is one of the main reasons the leading federal employee associations endorse us. </a:t>
            </a:r>
          </a:p>
          <a:p>
            <a:pPr marL="171450" marR="0" lvl="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r>
              <a:rPr lang="en-US" sz="1200" b="1" i="0" kern="1200" dirty="0">
                <a:solidFill>
                  <a:schemeClr val="tx1"/>
                </a:solidFill>
                <a:effectLst/>
                <a:latin typeface="+mn-lt"/>
                <a:ea typeface="+mn-ea"/>
                <a:cs typeface="+mn-cs"/>
              </a:rPr>
              <a:t>Legal Representation for Civil Matters is Not Capped by </a:t>
            </a:r>
            <a:r>
              <a:rPr lang="en-US" sz="1200" b="1" i="0" kern="1200" dirty="0" err="1">
                <a:solidFill>
                  <a:schemeClr val="tx1"/>
                </a:solidFill>
                <a:effectLst/>
                <a:latin typeface="+mn-lt"/>
                <a:ea typeface="+mn-ea"/>
                <a:cs typeface="+mn-cs"/>
              </a:rPr>
              <a:t>Sublimits</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Unlike some carriers, the full $1,000,000, $2,000,000, or $3,000,000 liability limits for civil protection are separate and distinct and not subject to the defense limits of the administrative and criminal provisions.</a:t>
            </a:r>
          </a:p>
          <a:p>
            <a:pPr marL="171450" marR="0" lvl="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r>
              <a:rPr lang="en-US" sz="1200" b="1" i="0" kern="1200" dirty="0">
                <a:solidFill>
                  <a:schemeClr val="tx1"/>
                </a:solidFill>
                <a:effectLst/>
                <a:latin typeface="+mn-lt"/>
                <a:ea typeface="+mn-ea"/>
                <a:cs typeface="+mn-cs"/>
              </a:rPr>
              <a:t>Coverage is included for managers facing harassment, discrimination, retaliation &amp; wrongful termination allegations.</a:t>
            </a:r>
            <a:r>
              <a:rPr lang="en-US" sz="1200" b="0" i="0" kern="1200" dirty="0">
                <a:solidFill>
                  <a:schemeClr val="tx1"/>
                </a:solidFill>
                <a:effectLst/>
                <a:latin typeface="+mn-lt"/>
                <a:ea typeface="+mn-ea"/>
                <a:cs typeface="+mn-cs"/>
              </a:rPr>
              <a:t> Unlike similar policies, the FEDS policy does not charge additional premium or require you to purchase additional endorsements for Employment Practices Liability claims in order to defend you in the event you are accused of these allegations.</a:t>
            </a:r>
          </a:p>
          <a:p>
            <a:endParaRPr lang="en-US" dirty="0"/>
          </a:p>
        </p:txBody>
      </p:sp>
      <p:sp>
        <p:nvSpPr>
          <p:cNvPr id="4" name="Slide Number Placeholder 3"/>
          <p:cNvSpPr>
            <a:spLocks noGrp="1"/>
          </p:cNvSpPr>
          <p:nvPr>
            <p:ph type="sldNum" sz="quarter" idx="5"/>
          </p:nvPr>
        </p:nvSpPr>
        <p:spPr/>
        <p:txBody>
          <a:bodyPr/>
          <a:lstStyle/>
          <a:p>
            <a:fld id="{DDEB7547-ECCF-2340-BD0B-EDE825DE179A}" type="slidenum">
              <a:rPr lang="en-US" smtClean="0"/>
              <a:t>13</a:t>
            </a:fld>
            <a:endParaRPr lang="en-US"/>
          </a:p>
        </p:txBody>
      </p:sp>
    </p:spTree>
    <p:extLst>
      <p:ext uri="{BB962C8B-B14F-4D97-AF65-F5344CB8AC3E}">
        <p14:creationId xmlns:p14="http://schemas.microsoft.com/office/powerpoint/2010/main" val="133624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chemeClr val="tx1"/>
                </a:solidFill>
                <a:latin typeface="Arial" pitchFamily="34" charset="0"/>
              </a:rPr>
              <a:t>Another benefit is that a PLI policy is very affordable. We have a payroll deduction option</a:t>
            </a:r>
            <a:r>
              <a:rPr lang="en-US" altLang="en-US" baseline="0" dirty="0">
                <a:solidFill>
                  <a:schemeClr val="tx1"/>
                </a:solidFill>
                <a:latin typeface="Arial" pitchFamily="34" charset="0"/>
              </a:rPr>
              <a:t> which is 12-16 a pay period. </a:t>
            </a:r>
            <a:r>
              <a:rPr lang="en-US" altLang="en-US" dirty="0">
                <a:solidFill>
                  <a:schemeClr val="tx1"/>
                </a:solidFill>
                <a:latin typeface="Arial" pitchFamily="34" charset="0"/>
              </a:rPr>
              <a:t>After reimbursement, if you are eligible,</a:t>
            </a:r>
            <a:r>
              <a:rPr lang="en-US" altLang="en-US" baseline="0" dirty="0">
                <a:solidFill>
                  <a:schemeClr val="tx1"/>
                </a:solidFill>
                <a:latin typeface="Arial" pitchFamily="34" charset="0"/>
              </a:rPr>
              <a:t> you’re only paying $145-195 annually. </a:t>
            </a:r>
          </a:p>
          <a:p>
            <a:endParaRPr lang="en-US" altLang="en-US" baseline="0" dirty="0">
              <a:solidFill>
                <a:schemeClr val="tx1"/>
              </a:solidFill>
              <a:latin typeface="Arial" pitchFamily="34" charset="0"/>
            </a:endParaRPr>
          </a:p>
          <a:p>
            <a:r>
              <a:rPr lang="en-US" altLang="en-US" baseline="0" dirty="0">
                <a:solidFill>
                  <a:schemeClr val="tx1"/>
                </a:solidFill>
                <a:latin typeface="Arial" pitchFamily="34" charset="0"/>
              </a:rPr>
              <a:t>Hiring an attorney who has federal experience will run you $300-$500 per hour.  You will spend twice as much for one hour with an attorney than a policy cost for an entire year.  </a:t>
            </a:r>
          </a:p>
          <a:p>
            <a:endParaRPr lang="en-US" altLang="en-US" baseline="0" dirty="0">
              <a:solidFill>
                <a:schemeClr val="tx1"/>
              </a:solidFill>
              <a:latin typeface="Arial" pitchFamily="34" charset="0"/>
            </a:endParaRPr>
          </a:p>
          <a:p>
            <a:r>
              <a:rPr lang="en-US" altLang="en-US" baseline="0" dirty="0">
                <a:solidFill>
                  <a:schemeClr val="tx1"/>
                </a:solidFill>
                <a:latin typeface="Arial" pitchFamily="34" charset="0"/>
              </a:rPr>
              <a:t>Our policy is less than a dollar a day, for a million dollars of coverage </a:t>
            </a:r>
          </a:p>
          <a:p>
            <a:endParaRPr lang="en-US" altLang="en-US" baseline="0" dirty="0">
              <a:solidFill>
                <a:schemeClr val="tx1"/>
              </a:solidFill>
              <a:latin typeface="Arial" pitchFamily="34" charset="0"/>
            </a:endParaRPr>
          </a:p>
          <a:p>
            <a:pPr marL="171450" marR="0" lvl="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r>
              <a:rPr lang="en-US" dirty="0"/>
              <a:t>If you bought</a:t>
            </a:r>
            <a:r>
              <a:rPr lang="en-US" baseline="0" dirty="0"/>
              <a:t> the insurance for your entire career and never used it, 5/6k, that is not going to change your standard of living when you retire.  Won’t dictate what kind of car you drive; however, if you get caught having to hire your own counsel for what would have been a covered matter, it will impact your standard of living when you retire.  Spending thousands on attorneys will have an impact.</a:t>
            </a:r>
            <a:endParaRPr lang="en-US" dirty="0"/>
          </a:p>
          <a:p>
            <a:endParaRPr lang="en-US" dirty="0"/>
          </a:p>
        </p:txBody>
      </p:sp>
      <p:sp>
        <p:nvSpPr>
          <p:cNvPr id="4" name="Slide Number Placeholder 3"/>
          <p:cNvSpPr>
            <a:spLocks noGrp="1"/>
          </p:cNvSpPr>
          <p:nvPr>
            <p:ph type="sldNum" sz="quarter" idx="5"/>
          </p:nvPr>
        </p:nvSpPr>
        <p:spPr/>
        <p:txBody>
          <a:bodyPr/>
          <a:lstStyle/>
          <a:p>
            <a:fld id="{DDEB7547-ECCF-2340-BD0B-EDE825DE179A}" type="slidenum">
              <a:rPr lang="en-US" smtClean="0"/>
              <a:t>14</a:t>
            </a:fld>
            <a:endParaRPr lang="en-US"/>
          </a:p>
        </p:txBody>
      </p:sp>
    </p:spTree>
    <p:extLst>
      <p:ext uri="{BB962C8B-B14F-4D97-AF65-F5344CB8AC3E}">
        <p14:creationId xmlns:p14="http://schemas.microsoft.com/office/powerpoint/2010/main" val="3363837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r>
              <a:rPr lang="en-US" baseline="0" dirty="0"/>
              <a:t>The hardest phone calls we receive are those from employees who don’t have FEDS Protection in place because they never, ever thought they would need an insurance policy to pay for an attorney to defend a job-related action or decision.  </a:t>
            </a:r>
          </a:p>
          <a:p>
            <a:pPr marL="171450" indent="-171450" eaLnBrk="1" hangingPunct="1"/>
            <a:endParaRPr lang="en-US" baseline="0" dirty="0"/>
          </a:p>
          <a:p>
            <a:r>
              <a:rPr lang="en-US" dirty="0"/>
              <a:t>Attorneys</a:t>
            </a:r>
            <a:r>
              <a:rPr lang="en-US" baseline="0" dirty="0"/>
              <a:t> are expensive, FEDS Protection isn’t.  As a matter of fact, FEDS coverage for a year is less than the $300 or $400 per hour you are going to pay for an attorney if you need one. </a:t>
            </a:r>
            <a:endParaRPr lang="en-US" dirty="0"/>
          </a:p>
          <a:p>
            <a:endParaRPr lang="en-US" dirty="0"/>
          </a:p>
          <a:p>
            <a:r>
              <a:rPr lang="en-US" baseline="0" dirty="0"/>
              <a:t>It</a:t>
            </a:r>
            <a:r>
              <a:rPr lang="en-US" dirty="0"/>
              <a:t> takes less than 5 minutes to get enrolled, go to </a:t>
            </a:r>
            <a:r>
              <a:rPr lang="en-US" dirty="0" err="1"/>
              <a:t>www.fedsprotection.com</a:t>
            </a:r>
            <a:r>
              <a:rPr lang="en-US" dirty="0"/>
              <a:t> or call us at 866.955.FEDS.  </a:t>
            </a:r>
            <a:endParaRPr lang="en-US" baseline="0" dirty="0"/>
          </a:p>
          <a:p>
            <a:endParaRPr lang="en-US" altLang="en-US" baseline="0" dirty="0">
              <a:latin typeface="Arial" pitchFamily="34" charset="0"/>
            </a:endParaRPr>
          </a:p>
          <a:p>
            <a:endParaRPr lang="en-US" altLang="en-US" baseline="0"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DEB7547-ECCF-2340-BD0B-EDE825DE179A}" type="slidenum">
              <a:rPr lang="en-US" smtClean="0"/>
              <a:t>15</a:t>
            </a:fld>
            <a:endParaRPr lang="en-US"/>
          </a:p>
        </p:txBody>
      </p:sp>
    </p:spTree>
    <p:extLst>
      <p:ext uri="{BB962C8B-B14F-4D97-AF65-F5344CB8AC3E}">
        <p14:creationId xmlns:p14="http://schemas.microsoft.com/office/powerpoint/2010/main" val="1675615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those who love a little order, this slide is today’s agenda, so you all know what to expect from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 like to use today’s webinar to focus on the day-to-day challenges that are faced as Credit Specialists, and how FEDS PLI can help.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DDEB7547-ECCF-2340-BD0B-EDE825DE179A}" type="slidenum">
              <a:rPr lang="en-US" smtClean="0"/>
              <a:t>2</a:t>
            </a:fld>
            <a:endParaRPr lang="en-US"/>
          </a:p>
        </p:txBody>
      </p:sp>
    </p:spTree>
    <p:extLst>
      <p:ext uri="{BB962C8B-B14F-4D97-AF65-F5344CB8AC3E}">
        <p14:creationId xmlns:p14="http://schemas.microsoft.com/office/powerpoint/2010/main" val="1674385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r>
              <a:rPr lang="en-US" dirty="0"/>
              <a:t>As Credit Specialists</a:t>
            </a:r>
            <a:r>
              <a:rPr lang="en-US" baseline="0" dirty="0"/>
              <a:t>, </a:t>
            </a:r>
            <a:r>
              <a:rPr lang="en-US" dirty="0"/>
              <a:t>there is a spotlight on everything you do. Your </a:t>
            </a:r>
            <a:r>
              <a:rPr lang="en-US" b="1" dirty="0"/>
              <a:t>responsibilities run the gambit from day-to-day </a:t>
            </a:r>
            <a:r>
              <a:rPr lang="en-US" dirty="0"/>
              <a:t>matters related </a:t>
            </a:r>
            <a:r>
              <a:rPr lang="en-US" b="1" dirty="0"/>
              <a:t>to management responsibilities </a:t>
            </a:r>
            <a:r>
              <a:rPr lang="en-US" dirty="0"/>
              <a:t>– as you all are doing the best you can, with what you have. Each of these distinct areas has its own unique exposures.  </a:t>
            </a:r>
            <a:endParaRPr lang="en-US" b="1" dirty="0"/>
          </a:p>
          <a:p>
            <a:pPr marL="171450" marR="0" lvl="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r>
              <a:rPr lang="en-US" dirty="0"/>
              <a:t>What can you do to protect yourselves—well one thing you can do is get PLI because contrary to popular belief </a:t>
            </a:r>
            <a:r>
              <a:rPr lang="en-US" baseline="0" dirty="0"/>
              <a:t>credit specialists are not fully protected from either personal (financial) and professional liability just because you’re a federal employee</a:t>
            </a:r>
          </a:p>
          <a:p>
            <a:pPr marL="171450" marR="0" lvl="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FEDS Protection has been at the center of almost every major event impacting federal employees; from WACO, to 9/11, the wars, &amp; congressional investigations involving the IRS, GSA, ATF, the VA and most recently, the impeachment proceedings—the insurance has been there every step of the way to help protect every day federal employees.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171450" marR="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DEB7547-ECCF-2340-BD0B-EDE825DE179A}" type="slidenum">
              <a:rPr lang="en-US" smtClean="0"/>
              <a:t>3</a:t>
            </a:fld>
            <a:endParaRPr lang="en-US"/>
          </a:p>
        </p:txBody>
      </p:sp>
    </p:spTree>
    <p:extLst>
      <p:ext uri="{BB962C8B-B14F-4D97-AF65-F5344CB8AC3E}">
        <p14:creationId xmlns:p14="http://schemas.microsoft.com/office/powerpoint/2010/main" val="2521982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r>
              <a:rPr lang="en-US" sz="1200" kern="1200" dirty="0">
                <a:solidFill>
                  <a:schemeClr val="tx1"/>
                </a:solidFill>
                <a:effectLst/>
                <a:latin typeface="+mn-lt"/>
                <a:ea typeface="+mn-ea"/>
                <a:cs typeface="+mn-cs"/>
              </a:rPr>
              <a:t>Many credit specialists </a:t>
            </a:r>
            <a:r>
              <a:rPr lang="en-US" sz="1200" kern="1200" baseline="0" dirty="0">
                <a:solidFill>
                  <a:schemeClr val="tx1"/>
                </a:solidFill>
                <a:effectLst/>
                <a:latin typeface="+mn-lt"/>
                <a:ea typeface="+mn-ea"/>
                <a:cs typeface="+mn-cs"/>
              </a:rPr>
              <a:t>know that agencies are required to </a:t>
            </a:r>
            <a:r>
              <a:rPr lang="en-US" sz="1200" b="1" kern="1200" baseline="0" dirty="0">
                <a:solidFill>
                  <a:schemeClr val="tx1"/>
                </a:solidFill>
                <a:effectLst/>
                <a:latin typeface="+mn-lt"/>
                <a:ea typeface="+mn-ea"/>
                <a:cs typeface="+mn-cs"/>
              </a:rPr>
              <a:t>reimburse up to half the cost </a:t>
            </a:r>
            <a:r>
              <a:rPr lang="en-US" sz="1200" kern="1200" baseline="0" dirty="0">
                <a:solidFill>
                  <a:schemeClr val="tx1"/>
                </a:solidFill>
                <a:effectLst/>
                <a:latin typeface="+mn-lt"/>
                <a:ea typeface="+mn-ea"/>
                <a:cs typeface="+mn-cs"/>
              </a:rPr>
              <a:t>of Professional Liability Insurance</a:t>
            </a:r>
          </a:p>
          <a:p>
            <a:pPr marL="171450" marR="0" lvl="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r>
              <a:rPr lang="en-US" sz="1200" kern="1200" baseline="0" dirty="0">
                <a:solidFill>
                  <a:schemeClr val="tx1"/>
                </a:solidFill>
                <a:effectLst/>
                <a:latin typeface="+mn-lt"/>
                <a:ea typeface="+mn-ea"/>
                <a:cs typeface="+mn-cs"/>
              </a:rPr>
              <a:t>And one of the reason this law is here is because g</a:t>
            </a:r>
            <a:r>
              <a:rPr lang="en-US" sz="1200" kern="1200" dirty="0">
                <a:solidFill>
                  <a:schemeClr val="tx1"/>
                </a:solidFill>
                <a:effectLst/>
                <a:latin typeface="+mn-lt"/>
                <a:ea typeface="+mn-ea"/>
                <a:cs typeface="+mn-cs"/>
              </a:rPr>
              <a:t>ood Federal employees does not </a:t>
            </a:r>
            <a:r>
              <a:rPr lang="en-US" sz="1200" b="1" kern="1200" dirty="0">
                <a:solidFill>
                  <a:schemeClr val="tx1"/>
                </a:solidFill>
                <a:effectLst/>
                <a:latin typeface="+mn-lt"/>
                <a:ea typeface="+mn-ea"/>
                <a:cs typeface="+mn-cs"/>
              </a:rPr>
              <a:t>prevent federal employees from being accused of wrongdoing or sued</a:t>
            </a:r>
            <a:r>
              <a:rPr lang="en-US" sz="1200" kern="1200" baseline="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r>
              <a:rPr lang="en-US" sz="1200" kern="1200" baseline="0" dirty="0">
                <a:solidFill>
                  <a:schemeClr val="tx1"/>
                </a:solidFill>
                <a:effectLst/>
                <a:latin typeface="+mn-lt"/>
                <a:ea typeface="+mn-ea"/>
                <a:cs typeface="+mn-cs"/>
              </a:rPr>
              <a:t>And </a:t>
            </a:r>
            <a:r>
              <a:rPr lang="en-US" sz="1200" kern="1200" dirty="0">
                <a:solidFill>
                  <a:schemeClr val="tx1"/>
                </a:solidFill>
                <a:effectLst/>
                <a:latin typeface="+mn-lt"/>
                <a:ea typeface="+mn-ea"/>
                <a:cs typeface="+mn-cs"/>
              </a:rPr>
              <a:t>while you may be ultimately vindicated, the process along the way can </a:t>
            </a:r>
            <a:r>
              <a:rPr lang="en-US" sz="1200" b="1" kern="1200" dirty="0">
                <a:solidFill>
                  <a:schemeClr val="tx1"/>
                </a:solidFill>
                <a:effectLst/>
                <a:latin typeface="+mn-lt"/>
                <a:ea typeface="+mn-ea"/>
                <a:cs typeface="+mn-cs"/>
              </a:rPr>
              <a:t>easily cost you hundreds of thousands of your own dollars if you do not have a PLI policy in place </a:t>
            </a:r>
          </a:p>
          <a:p>
            <a:pPr marL="171450" marR="0" lvl="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r>
              <a:rPr lang="en-US" sz="1200" kern="1200" dirty="0">
                <a:solidFill>
                  <a:schemeClr val="tx1"/>
                </a:solidFill>
                <a:effectLst/>
                <a:latin typeface="+mn-lt"/>
                <a:ea typeface="+mn-ea"/>
                <a:cs typeface="+mn-cs"/>
              </a:rPr>
              <a:t>This is an employee </a:t>
            </a:r>
            <a:r>
              <a:rPr lang="en-US" sz="1200" b="1" kern="1200" dirty="0">
                <a:solidFill>
                  <a:schemeClr val="tx1"/>
                </a:solidFill>
                <a:effectLst/>
                <a:latin typeface="+mn-lt"/>
                <a:ea typeface="+mn-ea"/>
                <a:cs typeface="+mn-cs"/>
              </a:rPr>
              <a:t>benefit</a:t>
            </a:r>
            <a:r>
              <a:rPr lang="en-US" sz="1200" kern="1200" dirty="0">
                <a:solidFill>
                  <a:schemeClr val="tx1"/>
                </a:solidFill>
                <a:effectLst/>
                <a:latin typeface="+mn-lt"/>
                <a:ea typeface="+mn-ea"/>
                <a:cs typeface="+mn-cs"/>
              </a:rPr>
              <a:t> you should be taking </a:t>
            </a:r>
            <a:r>
              <a:rPr lang="en-US" sz="1200" b="1" kern="1200" dirty="0">
                <a:solidFill>
                  <a:schemeClr val="tx1"/>
                </a:solidFill>
                <a:effectLst/>
                <a:latin typeface="+mn-lt"/>
                <a:ea typeface="+mn-ea"/>
                <a:cs typeface="+mn-cs"/>
              </a:rPr>
              <a:t>advantage of.  </a:t>
            </a:r>
            <a:r>
              <a:rPr lang="en-US" sz="1200" kern="1200" dirty="0">
                <a:solidFill>
                  <a:schemeClr val="tx1"/>
                </a:solidFill>
                <a:effectLst/>
                <a:latin typeface="+mn-lt"/>
                <a:ea typeface="+mn-ea"/>
                <a:cs typeface="+mn-cs"/>
              </a:rPr>
              <a:t>You</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wouldn’t leave your </a:t>
            </a:r>
            <a:r>
              <a:rPr lang="en-US" sz="1200" b="1" kern="1200" dirty="0">
                <a:solidFill>
                  <a:schemeClr val="tx1"/>
                </a:solidFill>
                <a:effectLst/>
                <a:latin typeface="+mn-lt"/>
                <a:ea typeface="+mn-ea"/>
                <a:cs typeface="+mn-cs"/>
              </a:rPr>
              <a:t>3% TSP match </a:t>
            </a:r>
            <a:r>
              <a:rPr lang="en-US" sz="1200" kern="1200" dirty="0">
                <a:solidFill>
                  <a:schemeClr val="tx1"/>
                </a:solidFill>
                <a:effectLst/>
                <a:latin typeface="+mn-lt"/>
                <a:ea typeface="+mn-ea"/>
                <a:cs typeface="+mn-cs"/>
              </a:rPr>
              <a:t>on the table, you shouldn't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leave this benefit on the table either</a:t>
            </a:r>
          </a:p>
          <a:p>
            <a:pPr marL="171450" marR="0" lvl="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
                <a:schemeClr val="accent2"/>
              </a:buClr>
              <a:buSzPct val="85000"/>
              <a:buFont typeface="Arial" pitchFamily="34" charset="0"/>
              <a:buNone/>
              <a:tabLst/>
              <a:defRPr/>
            </a:pPr>
            <a:endParaRPr lang="en-US" dirty="0"/>
          </a:p>
          <a:p>
            <a:endParaRPr lang="en-US" dirty="0"/>
          </a:p>
          <a:p>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DEB7547-ECCF-2340-BD0B-EDE825DE179A}" type="slidenum">
              <a:rPr lang="en-US" smtClean="0"/>
              <a:t>4</a:t>
            </a:fld>
            <a:endParaRPr lang="en-US"/>
          </a:p>
        </p:txBody>
      </p:sp>
    </p:spTree>
    <p:extLst>
      <p:ext uri="{BB962C8B-B14F-4D97-AF65-F5344CB8AC3E}">
        <p14:creationId xmlns:p14="http://schemas.microsoft.com/office/powerpoint/2010/main" val="2258019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r>
              <a:rPr lang="en-US" altLang="en-US" dirty="0">
                <a:latin typeface="Arial" pitchFamily="34" charset="0"/>
              </a:rPr>
              <a:t>So, in the face of all this exposure in the workplace, how can credit specialists best protect themselves?  The answer is Professional Liability Insurance through FEDS Protection.</a:t>
            </a:r>
          </a:p>
          <a:p>
            <a:pPr marL="171450" marR="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endParaRPr lang="en-US" altLang="en-US" dirty="0">
              <a:latin typeface="Arial" pitchFamily="34" charset="0"/>
            </a:endParaRPr>
          </a:p>
          <a:p>
            <a:pPr marL="171450" marR="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r>
              <a:rPr lang="en-US" altLang="en-US" b="1" dirty="0">
                <a:latin typeface="Arial" pitchFamily="34" charset="0"/>
              </a:rPr>
              <a:t>PLI has three basic coverage areas: civil, administrative and criminal. </a:t>
            </a:r>
            <a:r>
              <a:rPr lang="en-US" altLang="en-US" b="1" baseline="0" dirty="0">
                <a:latin typeface="Arial" pitchFamily="34" charset="0"/>
              </a:rPr>
              <a:t>Most federal employees are aware of the civil liability protection and indemnification offered by the PLI for federal employees and we will touch on this in a moment.  </a:t>
            </a:r>
          </a:p>
          <a:p>
            <a:pPr marL="171450" marR="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endParaRPr lang="en-US" altLang="en-US" baseline="0" dirty="0">
              <a:latin typeface="Arial" pitchFamily="34" charset="0"/>
            </a:endParaRPr>
          </a:p>
          <a:p>
            <a:pPr marL="171450" marR="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endParaRPr lang="en-US" altLang="en-US" baseline="0" dirty="0">
              <a:latin typeface="Arial" pitchFamily="34" charset="0"/>
            </a:endParaRPr>
          </a:p>
          <a:p>
            <a:pPr marL="171450" marR="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endParaRPr lang="en-US" altLang="en-US" baseline="0" dirty="0">
              <a:latin typeface="Arial" pitchFamily="34" charset="0"/>
            </a:endParaRPr>
          </a:p>
          <a:p>
            <a:pPr marL="171450" marR="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endParaRPr lang="en-US" altLang="en-US" baseline="0" dirty="0">
              <a:latin typeface="Arial" pitchFamily="34" charset="0"/>
            </a:endParaRPr>
          </a:p>
          <a:p>
            <a:pPr marL="171450" marR="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endParaRPr lang="en-US" altLang="en-US" baseline="0" dirty="0">
              <a:latin typeface="Arial" pitchFamily="34" charset="0"/>
            </a:endParaRPr>
          </a:p>
          <a:p>
            <a:pPr marL="0" indent="0">
              <a:buNone/>
            </a:pPr>
            <a:endParaRPr lang="en-US" altLang="en-US" dirty="0">
              <a:latin typeface="Arial" pitchFamily="34" charset="0"/>
            </a:endParaRPr>
          </a:p>
        </p:txBody>
      </p:sp>
      <p:sp>
        <p:nvSpPr>
          <p:cNvPr id="4" name="Slide Number Placeholder 3"/>
          <p:cNvSpPr>
            <a:spLocks noGrp="1"/>
          </p:cNvSpPr>
          <p:nvPr>
            <p:ph type="sldNum" sz="quarter" idx="5"/>
          </p:nvPr>
        </p:nvSpPr>
        <p:spPr/>
        <p:txBody>
          <a:bodyPr/>
          <a:lstStyle/>
          <a:p>
            <a:fld id="{DDEB7547-ECCF-2340-BD0B-EDE825DE179A}" type="slidenum">
              <a:rPr lang="en-US" smtClean="0"/>
              <a:t>5</a:t>
            </a:fld>
            <a:endParaRPr lang="en-US"/>
          </a:p>
        </p:txBody>
      </p:sp>
    </p:spTree>
    <p:extLst>
      <p:ext uri="{BB962C8B-B14F-4D97-AF65-F5344CB8AC3E}">
        <p14:creationId xmlns:p14="http://schemas.microsoft.com/office/powerpoint/2010/main" val="2905400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8638" indent="-528638">
              <a:buFont typeface="Calibri" charset="0"/>
              <a:buAutoNum type="arabicPeriod"/>
            </a:pPr>
            <a:r>
              <a:rPr lang="en-US" dirty="0">
                <a:solidFill>
                  <a:srgbClr val="999999"/>
                </a:solidFill>
              </a:rPr>
              <a:t>You can be sued personally; and held liable for a judgment; </a:t>
            </a:r>
          </a:p>
          <a:p>
            <a:pPr marL="528638" indent="-528638">
              <a:buFont typeface="Calibri" charset="0"/>
              <a:buAutoNum type="arabicPeriod"/>
            </a:pPr>
            <a:r>
              <a:rPr lang="en-US" dirty="0">
                <a:solidFill>
                  <a:srgbClr val="999999"/>
                </a:solidFill>
              </a:rPr>
              <a:t>You DO NOT have absolute immunity and be held liable for judgment. </a:t>
            </a:r>
          </a:p>
          <a:p>
            <a:pPr marL="528638" indent="-528638">
              <a:buFont typeface="Calibri" charset="0"/>
              <a:buAutoNum type="arabicPeriod"/>
            </a:pPr>
            <a:r>
              <a:rPr lang="en-US" dirty="0"/>
              <a:t>DOJ can deny representation. It’s their discretion – not yours if an attorney will defend you</a:t>
            </a:r>
          </a:p>
          <a:p>
            <a:pPr marL="528638" indent="-528638"/>
            <a:endParaRPr lang="en-US" b="1" dirty="0">
              <a:solidFill>
                <a:srgbClr val="999999"/>
              </a:solidFill>
            </a:endParaRPr>
          </a:p>
          <a:p>
            <a:pPr marL="528638" indent="-528638"/>
            <a:r>
              <a:rPr lang="en-US" b="1" dirty="0">
                <a:solidFill>
                  <a:srgbClr val="999999"/>
                </a:solidFill>
              </a:rPr>
              <a:t>A FEDS PLI policy protects you in these three major ways: Provide Legal Defense, Coverage Counsel to monitor the DOJ decision to represent you and Pays Damages. </a:t>
            </a:r>
          </a:p>
          <a:p>
            <a:pPr marL="528638" marR="0" lvl="0" indent="-528638"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sym typeface="Symbol" charset="0"/>
              </a:rPr>
              <a:t>DOJ representation is not mandatory, and it is not automatic—so the FEDS </a:t>
            </a:r>
            <a:r>
              <a:rPr lang="en-US" dirty="0"/>
              <a:t>policy will appoint an attorney to defend in these personal capacity lawsuits when DOJ exercises its discretion not to defend you in the lawsuit—and that most often happens </a:t>
            </a:r>
            <a:r>
              <a:rPr lang="en-US" b="1" dirty="0"/>
              <a:t>if you are being investigated for some sort of wrongdoing for the very same reason that you are being sued—DOJ will not want to be on both sides of that.  </a:t>
            </a:r>
          </a:p>
          <a:p>
            <a:pPr marL="528638" indent="-528638"/>
            <a:endParaRPr lang="en-US" dirty="0">
              <a:solidFill>
                <a:srgbClr val="FFFFFF"/>
              </a:solidFill>
            </a:endParaRPr>
          </a:p>
          <a:p>
            <a:pPr marL="528638" indent="-528638"/>
            <a:endParaRPr lang="en-US" dirty="0"/>
          </a:p>
          <a:p>
            <a:pPr>
              <a:defRPr/>
            </a:pPr>
            <a:endParaRPr lang="en-US" dirty="0"/>
          </a:p>
          <a:p>
            <a:endParaRPr lang="en-US" dirty="0"/>
          </a:p>
        </p:txBody>
      </p:sp>
      <p:sp>
        <p:nvSpPr>
          <p:cNvPr id="4" name="Slide Number Placeholder 3"/>
          <p:cNvSpPr>
            <a:spLocks noGrp="1"/>
          </p:cNvSpPr>
          <p:nvPr>
            <p:ph type="sldNum" sz="quarter" idx="5"/>
          </p:nvPr>
        </p:nvSpPr>
        <p:spPr/>
        <p:txBody>
          <a:bodyPr/>
          <a:lstStyle/>
          <a:p>
            <a:fld id="{DDEB7547-ECCF-2340-BD0B-EDE825DE179A}" type="slidenum">
              <a:rPr lang="en-US" smtClean="0"/>
              <a:t>6</a:t>
            </a:fld>
            <a:endParaRPr lang="en-US"/>
          </a:p>
        </p:txBody>
      </p:sp>
    </p:spTree>
    <p:extLst>
      <p:ext uri="{BB962C8B-B14F-4D97-AF65-F5344CB8AC3E}">
        <p14:creationId xmlns:p14="http://schemas.microsoft.com/office/powerpoint/2010/main" val="1406105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administrative provision of the policy covers the following types of instances &amp; investigations. </a:t>
            </a:r>
            <a:r>
              <a:rPr lang="en-US" b="1" dirty="0"/>
              <a:t>A FEDS Professional Liability</a:t>
            </a:r>
            <a:r>
              <a:rPr lang="en-US" dirty="0"/>
              <a:t> policy </a:t>
            </a:r>
            <a:r>
              <a:rPr lang="en-US" b="1" dirty="0"/>
              <a:t>pays for legal defense up to $200,000 for any administrative matter that could result in a personnel action against you.</a:t>
            </a:r>
          </a:p>
          <a:p>
            <a:endParaRPr lang="en-US" dirty="0"/>
          </a:p>
          <a:p>
            <a:r>
              <a:rPr lang="en-US" dirty="0"/>
              <a:t>This includes the OIG, OSC, HR, EEO—or any internal management investigation—the FEDS policy will provide an attorney throughout the investigation to defend you at the agency level and up to the MSPB if necessary.   </a:t>
            </a:r>
          </a:p>
          <a:p>
            <a:endParaRPr lang="en-US" dirty="0"/>
          </a:p>
          <a:p>
            <a:endParaRPr lang="en-US" dirty="0"/>
          </a:p>
        </p:txBody>
      </p:sp>
      <p:sp>
        <p:nvSpPr>
          <p:cNvPr id="4" name="Slide Number Placeholder 3"/>
          <p:cNvSpPr>
            <a:spLocks noGrp="1"/>
          </p:cNvSpPr>
          <p:nvPr>
            <p:ph type="sldNum" sz="quarter" idx="5"/>
          </p:nvPr>
        </p:nvSpPr>
        <p:spPr/>
        <p:txBody>
          <a:bodyPr/>
          <a:lstStyle/>
          <a:p>
            <a:fld id="{DDEB7547-ECCF-2340-BD0B-EDE825DE179A}" type="slidenum">
              <a:rPr lang="en-US" smtClean="0"/>
              <a:t>7</a:t>
            </a:fld>
            <a:endParaRPr lang="en-US"/>
          </a:p>
        </p:txBody>
      </p:sp>
    </p:spTree>
    <p:extLst>
      <p:ext uri="{BB962C8B-B14F-4D97-AF65-F5344CB8AC3E}">
        <p14:creationId xmlns:p14="http://schemas.microsoft.com/office/powerpoint/2010/main" val="2997276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r>
              <a:rPr lang="en-US" b="1" dirty="0"/>
              <a:t>Representation and advice </a:t>
            </a:r>
            <a:r>
              <a:rPr lang="en-US" dirty="0"/>
              <a:t>during the investigation phase is very key because you always want to have </a:t>
            </a:r>
            <a:r>
              <a:rPr lang="en-US" b="1" dirty="0"/>
              <a:t>your attorney close to the problem to prevent any missteps </a:t>
            </a:r>
          </a:p>
          <a:p>
            <a:pPr marL="171450" marR="0" lvl="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r>
              <a:rPr lang="en-US" dirty="0"/>
              <a:t>And you would be assigned an attorney to defend against the allegations from the very beginning, not just when you get issued discipline like some other policies out there.  </a:t>
            </a:r>
          </a:p>
          <a:p>
            <a:pPr marL="171450" marR="0" lvl="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endParaRPr lang="en-US" b="1" dirty="0"/>
          </a:p>
          <a:p>
            <a:pPr marL="171450" marR="0" lvl="0" indent="-171450" algn="l" defTabSz="914400" rtl="0" eaLnBrk="1" fontAlgn="auto" latinLnBrk="0" hangingPunct="1">
              <a:lnSpc>
                <a:spcPct val="100000"/>
              </a:lnSpc>
              <a:spcBef>
                <a:spcPts val="0"/>
              </a:spcBef>
              <a:spcAft>
                <a:spcPts val="0"/>
              </a:spcAft>
              <a:buClr>
                <a:schemeClr val="accent2"/>
              </a:buClr>
              <a:buSzPct val="85000"/>
              <a:buFont typeface="Arial" pitchFamily="34" charset="0"/>
              <a:buChar char="►"/>
              <a:tabLst/>
              <a:defRPr/>
            </a:pPr>
            <a:r>
              <a:rPr lang="en-US" b="1" dirty="0"/>
              <a:t>Whenever there is a significant event getting any type of media attention or it involves an issue that is super charged with public and human emotions or even something seemingly minor getting the attention of your leadership because it involves an investigation from one of those entities I just mentioned, I have found that agencies look to quickly assign blame in hopes that the whole matter quickly goes away.  </a:t>
            </a:r>
          </a:p>
        </p:txBody>
      </p:sp>
      <p:sp>
        <p:nvSpPr>
          <p:cNvPr id="4" name="Slide Number Placeholder 3"/>
          <p:cNvSpPr>
            <a:spLocks noGrp="1"/>
          </p:cNvSpPr>
          <p:nvPr>
            <p:ph type="sldNum" sz="quarter" idx="5"/>
          </p:nvPr>
        </p:nvSpPr>
        <p:spPr/>
        <p:txBody>
          <a:bodyPr/>
          <a:lstStyle/>
          <a:p>
            <a:fld id="{DDEB7547-ECCF-2340-BD0B-EDE825DE179A}" type="slidenum">
              <a:rPr lang="en-US" smtClean="0"/>
              <a:t>8</a:t>
            </a:fld>
            <a:endParaRPr lang="en-US"/>
          </a:p>
        </p:txBody>
      </p:sp>
    </p:spTree>
    <p:extLst>
      <p:ext uri="{BB962C8B-B14F-4D97-AF65-F5344CB8AC3E}">
        <p14:creationId xmlns:p14="http://schemas.microsoft.com/office/powerpoint/2010/main" val="3149561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chemeClr val="accent2"/>
              </a:buClr>
              <a:buSzPct val="85000"/>
              <a:buFont typeface="Arial" pitchFamily="34" charset="0"/>
              <a:buNone/>
              <a:tabLst/>
              <a:defRPr/>
            </a:pPr>
            <a:r>
              <a:rPr lang="en-US" dirty="0"/>
              <a:t>Examples of Covered Administrative Actions:  </a:t>
            </a:r>
            <a:r>
              <a:rPr lang="en-US" sz="1200" b="1" dirty="0"/>
              <a:t>A GSA Regional Commissioner, (Ret) was accused of wrongdoing during the GSA scandal. He had a FEDS Protection policy. After nearly 3 years and over $200,000 worth of legal fees, he was vindicated by MSPB – twice. </a:t>
            </a:r>
            <a:endParaRPr lang="en-US" sz="1200" dirty="0"/>
          </a:p>
          <a:p>
            <a:pPr lvl="0">
              <a:spcBef>
                <a:spcPts val="1000"/>
              </a:spcBef>
            </a:pPr>
            <a:r>
              <a:rPr lang="en-US" sz="1200" b="1" dirty="0"/>
              <a:t>A federal attorney faces a rigorous investigation by DOJ’s Office of Professional Responsibility for an alleged Brady violation</a:t>
            </a:r>
            <a:r>
              <a:rPr lang="en-US" sz="1200" dirty="0"/>
              <a:t>. The policy not only covers the job action, but also defends in the state bar investigation and proceeding arising out of the performance of her federal job duties.  </a:t>
            </a:r>
          </a:p>
          <a:p>
            <a:pPr lvl="0">
              <a:spcBef>
                <a:spcPts val="1000"/>
              </a:spcBef>
            </a:pPr>
            <a:r>
              <a:rPr lang="en-US" sz="1200" b="1" dirty="0"/>
              <a:t>SSA managers within the Office of Disability Adjudication and Review were the subjects of an OIG investigation</a:t>
            </a:r>
            <a:r>
              <a:rPr lang="en-US" sz="1200" dirty="0"/>
              <a:t> for allegedly reproducing evidence from one disability case to another in an effort to reduce backlog.  </a:t>
            </a:r>
          </a:p>
          <a:p>
            <a:pPr lvl="0">
              <a:spcBef>
                <a:spcPts val="1000"/>
              </a:spcBef>
            </a:pPr>
            <a:r>
              <a:rPr lang="en-US" sz="1200" b="1" dirty="0"/>
              <a:t>A manager accused of discrimination and whistleblower retaliation </a:t>
            </a:r>
            <a:r>
              <a:rPr lang="en-US" sz="1200" dirty="0"/>
              <a:t>is put on administrative leave while higher-level management does an investigation even though the manager has emails from the complainant that will clear the manager.  </a:t>
            </a:r>
          </a:p>
          <a:p>
            <a:pPr lvl="0">
              <a:spcBef>
                <a:spcPts val="1000"/>
              </a:spcBef>
            </a:pPr>
            <a:r>
              <a:rPr lang="en-US" sz="1200" b="1" dirty="0"/>
              <a:t>A Contracting Officer Technical Representative is accused of improperly obligating funds, which </a:t>
            </a:r>
            <a:r>
              <a:rPr lang="en-US" sz="1200" dirty="0"/>
              <a:t>resulted in a deficiency act allegation and investigation.</a:t>
            </a:r>
          </a:p>
        </p:txBody>
      </p:sp>
      <p:sp>
        <p:nvSpPr>
          <p:cNvPr id="4" name="Slide Number Placeholder 3"/>
          <p:cNvSpPr>
            <a:spLocks noGrp="1"/>
          </p:cNvSpPr>
          <p:nvPr>
            <p:ph type="sldNum" sz="quarter" idx="5"/>
          </p:nvPr>
        </p:nvSpPr>
        <p:spPr/>
        <p:txBody>
          <a:bodyPr/>
          <a:lstStyle/>
          <a:p>
            <a:fld id="{DDEB7547-ECCF-2340-BD0B-EDE825DE179A}" type="slidenum">
              <a:rPr lang="en-US" smtClean="0"/>
              <a:t>9</a:t>
            </a:fld>
            <a:endParaRPr lang="en-US"/>
          </a:p>
        </p:txBody>
      </p:sp>
    </p:spTree>
    <p:extLst>
      <p:ext uri="{BB962C8B-B14F-4D97-AF65-F5344CB8AC3E}">
        <p14:creationId xmlns:p14="http://schemas.microsoft.com/office/powerpoint/2010/main" val="2284644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aceholder 01">
    <p:spTree>
      <p:nvGrpSpPr>
        <p:cNvPr id="1" name=""/>
        <p:cNvGrpSpPr/>
        <p:nvPr/>
      </p:nvGrpSpPr>
      <p:grpSpPr>
        <a:xfrm>
          <a:off x="0" y="0"/>
          <a:ext cx="0" cy="0"/>
          <a:chOff x="0" y="0"/>
          <a:chExt cx="0" cy="0"/>
        </a:xfrm>
      </p:grpSpPr>
      <p:sp>
        <p:nvSpPr>
          <p:cNvPr id="8" name="Picture Placeholder 8"/>
          <p:cNvSpPr>
            <a:spLocks noGrp="1"/>
          </p:cNvSpPr>
          <p:nvPr>
            <p:ph type="pic" sz="quarter" idx="10"/>
          </p:nvPr>
        </p:nvSpPr>
        <p:spPr>
          <a:xfrm>
            <a:off x="-1" y="0"/>
            <a:ext cx="8943975" cy="4486275"/>
          </a:xfrm>
          <a:prstGeom prst="rect">
            <a:avLst/>
          </a:prstGeom>
          <a:solidFill>
            <a:srgbClr val="EA3D3C"/>
          </a:solidFill>
          <a:ln>
            <a:solidFill>
              <a:srgbClr val="EA3D3C"/>
            </a:solidFill>
          </a:ln>
        </p:spPr>
        <p:txBody>
          <a:bodyPr/>
          <a:lstStyle>
            <a:lvl1pPr>
              <a:defRPr sz="1200"/>
            </a:lvl1pPr>
          </a:lstStyle>
          <a:p>
            <a:endParaRPr lang="en-US" dirty="0"/>
          </a:p>
        </p:txBody>
      </p:sp>
    </p:spTree>
    <p:extLst>
      <p:ext uri="{BB962C8B-B14F-4D97-AF65-F5344CB8AC3E}">
        <p14:creationId xmlns:p14="http://schemas.microsoft.com/office/powerpoint/2010/main" val="631846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laceholder 10">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7991475" y="0"/>
            <a:ext cx="4200526" cy="3448050"/>
          </a:xfrm>
          <a:prstGeom prst="rect">
            <a:avLst/>
          </a:prstGeom>
          <a:pattFill prst="trellis">
            <a:fgClr>
              <a:schemeClr val="accent1"/>
            </a:fgClr>
            <a:bgClr>
              <a:schemeClr val="bg1"/>
            </a:bgClr>
          </a:pattFill>
        </p:spPr>
        <p:txBody>
          <a:bodyPr/>
          <a:lstStyle>
            <a:lvl1pPr>
              <a:defRPr sz="1200"/>
            </a:lvl1pPr>
          </a:lstStyle>
          <a:p>
            <a:endParaRPr lang="en-US" dirty="0"/>
          </a:p>
        </p:txBody>
      </p:sp>
      <p:sp>
        <p:nvSpPr>
          <p:cNvPr id="6" name="Picture Placeholder 8"/>
          <p:cNvSpPr>
            <a:spLocks noGrp="1"/>
          </p:cNvSpPr>
          <p:nvPr>
            <p:ph type="pic" sz="quarter" idx="13"/>
          </p:nvPr>
        </p:nvSpPr>
        <p:spPr>
          <a:xfrm>
            <a:off x="0" y="3448050"/>
            <a:ext cx="7991474" cy="3409950"/>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3498432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ceholder 11">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a:xfrm>
            <a:off x="587374" y="3571874"/>
            <a:ext cx="5876925" cy="2844801"/>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3620479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laceholder 12">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a:xfrm>
            <a:off x="14287" y="3800475"/>
            <a:ext cx="5891213" cy="3057525"/>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2368300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laceholder 13">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a:xfrm>
            <a:off x="587375" y="902834"/>
            <a:ext cx="4579711" cy="5052332"/>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980572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laceholder 14">
    <p:spTree>
      <p:nvGrpSpPr>
        <p:cNvPr id="1" name=""/>
        <p:cNvGrpSpPr/>
        <p:nvPr/>
      </p:nvGrpSpPr>
      <p:grpSpPr>
        <a:xfrm>
          <a:off x="0" y="0"/>
          <a:ext cx="0" cy="0"/>
          <a:chOff x="0" y="0"/>
          <a:chExt cx="0" cy="0"/>
        </a:xfrm>
      </p:grpSpPr>
      <p:sp>
        <p:nvSpPr>
          <p:cNvPr id="6" name="Picture Placeholder 8"/>
          <p:cNvSpPr>
            <a:spLocks noGrp="1"/>
          </p:cNvSpPr>
          <p:nvPr>
            <p:ph type="pic" sz="quarter" idx="13"/>
          </p:nvPr>
        </p:nvSpPr>
        <p:spPr>
          <a:xfrm>
            <a:off x="587375" y="3667125"/>
            <a:ext cx="3241674" cy="2749550"/>
          </a:xfrm>
          <a:prstGeom prst="rect">
            <a:avLst/>
          </a:prstGeom>
          <a:pattFill prst="trellis">
            <a:fgClr>
              <a:schemeClr val="accent1"/>
            </a:fgClr>
            <a:bgClr>
              <a:schemeClr val="bg1"/>
            </a:bgClr>
          </a:pattFill>
        </p:spPr>
        <p:txBody>
          <a:bodyPr/>
          <a:lstStyle>
            <a:lvl1pPr>
              <a:defRPr sz="1200"/>
            </a:lvl1pPr>
          </a:lstStyle>
          <a:p>
            <a:endParaRPr lang="en-US" dirty="0"/>
          </a:p>
        </p:txBody>
      </p:sp>
      <p:sp>
        <p:nvSpPr>
          <p:cNvPr id="7" name="Picture Placeholder 8"/>
          <p:cNvSpPr>
            <a:spLocks noGrp="1"/>
          </p:cNvSpPr>
          <p:nvPr>
            <p:ph type="pic" sz="quarter" idx="14"/>
          </p:nvPr>
        </p:nvSpPr>
        <p:spPr>
          <a:xfrm>
            <a:off x="4475163" y="3667125"/>
            <a:ext cx="3241674" cy="2749550"/>
          </a:xfrm>
          <a:prstGeom prst="rect">
            <a:avLst/>
          </a:prstGeom>
          <a:pattFill prst="trellis">
            <a:fgClr>
              <a:schemeClr val="accent1"/>
            </a:fgClr>
            <a:bgClr>
              <a:schemeClr val="bg1"/>
            </a:bgClr>
          </a:pattFill>
        </p:spPr>
        <p:txBody>
          <a:bodyPr/>
          <a:lstStyle>
            <a:lvl1pPr>
              <a:defRPr sz="1200"/>
            </a:lvl1pPr>
          </a:lstStyle>
          <a:p>
            <a:endParaRPr lang="en-US" dirty="0"/>
          </a:p>
        </p:txBody>
      </p:sp>
      <p:sp>
        <p:nvSpPr>
          <p:cNvPr id="8" name="Picture Placeholder 8"/>
          <p:cNvSpPr>
            <a:spLocks noGrp="1"/>
          </p:cNvSpPr>
          <p:nvPr>
            <p:ph type="pic" sz="quarter" idx="15"/>
          </p:nvPr>
        </p:nvSpPr>
        <p:spPr>
          <a:xfrm>
            <a:off x="8362951" y="3667125"/>
            <a:ext cx="3241674" cy="2749550"/>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90926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laceholder 15">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587375" y="1536700"/>
            <a:ext cx="1889124" cy="1797050"/>
          </a:xfrm>
          <a:prstGeom prst="rect">
            <a:avLst/>
          </a:prstGeom>
          <a:pattFill prst="trellis">
            <a:fgClr>
              <a:schemeClr val="accent1"/>
            </a:fgClr>
            <a:bgClr>
              <a:schemeClr val="bg1"/>
            </a:bgClr>
          </a:pattFill>
        </p:spPr>
        <p:txBody>
          <a:bodyPr/>
          <a:lstStyle>
            <a:lvl1pPr>
              <a:defRPr sz="1200"/>
            </a:lvl1pPr>
          </a:lstStyle>
          <a:p>
            <a:endParaRPr lang="en-US" dirty="0"/>
          </a:p>
        </p:txBody>
      </p:sp>
      <p:sp>
        <p:nvSpPr>
          <p:cNvPr id="10" name="Picture Placeholder 8"/>
          <p:cNvSpPr>
            <a:spLocks noGrp="1"/>
          </p:cNvSpPr>
          <p:nvPr>
            <p:ph type="pic" sz="quarter" idx="14"/>
          </p:nvPr>
        </p:nvSpPr>
        <p:spPr>
          <a:xfrm>
            <a:off x="2671763" y="1536700"/>
            <a:ext cx="1889124" cy="1797050"/>
          </a:xfrm>
          <a:prstGeom prst="rect">
            <a:avLst/>
          </a:prstGeom>
          <a:pattFill prst="trellis">
            <a:fgClr>
              <a:schemeClr val="accent1"/>
            </a:fgClr>
            <a:bgClr>
              <a:schemeClr val="bg1"/>
            </a:bgClr>
          </a:pattFill>
        </p:spPr>
        <p:txBody>
          <a:bodyPr/>
          <a:lstStyle>
            <a:lvl1pPr>
              <a:defRPr sz="1200"/>
            </a:lvl1pPr>
          </a:lstStyle>
          <a:p>
            <a:endParaRPr lang="en-US" dirty="0"/>
          </a:p>
        </p:txBody>
      </p:sp>
      <p:sp>
        <p:nvSpPr>
          <p:cNvPr id="11" name="Picture Placeholder 8"/>
          <p:cNvSpPr>
            <a:spLocks noGrp="1"/>
          </p:cNvSpPr>
          <p:nvPr>
            <p:ph type="pic" sz="quarter" idx="15"/>
          </p:nvPr>
        </p:nvSpPr>
        <p:spPr>
          <a:xfrm>
            <a:off x="4756151" y="1536700"/>
            <a:ext cx="1889124" cy="1797050"/>
          </a:xfrm>
          <a:prstGeom prst="rect">
            <a:avLst/>
          </a:prstGeom>
          <a:pattFill prst="trellis">
            <a:fgClr>
              <a:schemeClr val="accent1"/>
            </a:fgClr>
            <a:bgClr>
              <a:schemeClr val="bg1"/>
            </a:bgClr>
          </a:pattFill>
        </p:spPr>
        <p:txBody>
          <a:bodyPr/>
          <a:lstStyle>
            <a:lvl1pPr>
              <a:defRPr sz="1200"/>
            </a:lvl1pPr>
          </a:lstStyle>
          <a:p>
            <a:endParaRPr lang="en-US" dirty="0"/>
          </a:p>
        </p:txBody>
      </p:sp>
      <p:sp>
        <p:nvSpPr>
          <p:cNvPr id="12" name="Picture Placeholder 8"/>
          <p:cNvSpPr>
            <a:spLocks noGrp="1"/>
          </p:cNvSpPr>
          <p:nvPr>
            <p:ph type="pic" sz="quarter" idx="16"/>
          </p:nvPr>
        </p:nvSpPr>
        <p:spPr>
          <a:xfrm>
            <a:off x="587375" y="3524250"/>
            <a:ext cx="1889124" cy="1797050"/>
          </a:xfrm>
          <a:prstGeom prst="rect">
            <a:avLst/>
          </a:prstGeom>
          <a:pattFill prst="trellis">
            <a:fgClr>
              <a:schemeClr val="accent1"/>
            </a:fgClr>
            <a:bgClr>
              <a:schemeClr val="bg1"/>
            </a:bgClr>
          </a:pattFill>
        </p:spPr>
        <p:txBody>
          <a:bodyPr/>
          <a:lstStyle>
            <a:lvl1pPr>
              <a:defRPr sz="1200"/>
            </a:lvl1pPr>
          </a:lstStyle>
          <a:p>
            <a:endParaRPr lang="en-US" dirty="0"/>
          </a:p>
        </p:txBody>
      </p:sp>
      <p:sp>
        <p:nvSpPr>
          <p:cNvPr id="13" name="Picture Placeholder 8"/>
          <p:cNvSpPr>
            <a:spLocks noGrp="1"/>
          </p:cNvSpPr>
          <p:nvPr>
            <p:ph type="pic" sz="quarter" idx="17"/>
          </p:nvPr>
        </p:nvSpPr>
        <p:spPr>
          <a:xfrm>
            <a:off x="2671763" y="3524250"/>
            <a:ext cx="1889124" cy="1797050"/>
          </a:xfrm>
          <a:prstGeom prst="rect">
            <a:avLst/>
          </a:prstGeom>
          <a:pattFill prst="trellis">
            <a:fgClr>
              <a:schemeClr val="accent1"/>
            </a:fgClr>
            <a:bgClr>
              <a:schemeClr val="bg1"/>
            </a:bgClr>
          </a:pattFill>
        </p:spPr>
        <p:txBody>
          <a:bodyPr/>
          <a:lstStyle>
            <a:lvl1pPr>
              <a:defRPr sz="1200"/>
            </a:lvl1pPr>
          </a:lstStyle>
          <a:p>
            <a:endParaRPr lang="en-US" dirty="0"/>
          </a:p>
        </p:txBody>
      </p:sp>
      <p:sp>
        <p:nvSpPr>
          <p:cNvPr id="14" name="Picture Placeholder 8"/>
          <p:cNvSpPr>
            <a:spLocks noGrp="1"/>
          </p:cNvSpPr>
          <p:nvPr>
            <p:ph type="pic" sz="quarter" idx="18"/>
          </p:nvPr>
        </p:nvSpPr>
        <p:spPr>
          <a:xfrm>
            <a:off x="4756151" y="3524250"/>
            <a:ext cx="1889124" cy="1797050"/>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1661174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laceholder 16">
    <p:spTree>
      <p:nvGrpSpPr>
        <p:cNvPr id="1" name=""/>
        <p:cNvGrpSpPr/>
        <p:nvPr/>
      </p:nvGrpSpPr>
      <p:grpSpPr>
        <a:xfrm>
          <a:off x="0" y="0"/>
          <a:ext cx="0" cy="0"/>
          <a:chOff x="0" y="0"/>
          <a:chExt cx="0" cy="0"/>
        </a:xfrm>
      </p:grpSpPr>
      <p:sp>
        <p:nvSpPr>
          <p:cNvPr id="5" name="Picture Placeholder 8"/>
          <p:cNvSpPr>
            <a:spLocks noGrp="1"/>
          </p:cNvSpPr>
          <p:nvPr>
            <p:ph type="pic" sz="quarter" idx="13"/>
          </p:nvPr>
        </p:nvSpPr>
        <p:spPr>
          <a:xfrm>
            <a:off x="587373" y="719047"/>
            <a:ext cx="2714625" cy="2695575"/>
          </a:xfrm>
          <a:prstGeom prst="rect">
            <a:avLst/>
          </a:prstGeom>
          <a:pattFill prst="trellis">
            <a:fgClr>
              <a:schemeClr val="accent1"/>
            </a:fgClr>
            <a:bgClr>
              <a:schemeClr val="bg1"/>
            </a:bgClr>
          </a:pattFill>
        </p:spPr>
        <p:txBody>
          <a:bodyPr/>
          <a:lstStyle>
            <a:lvl1pPr>
              <a:defRPr sz="1200"/>
            </a:lvl1pPr>
          </a:lstStyle>
          <a:p>
            <a:endParaRPr lang="en-US" dirty="0"/>
          </a:p>
        </p:txBody>
      </p:sp>
      <p:sp>
        <p:nvSpPr>
          <p:cNvPr id="6" name="Picture Placeholder 8"/>
          <p:cNvSpPr>
            <a:spLocks noGrp="1"/>
          </p:cNvSpPr>
          <p:nvPr>
            <p:ph type="pic" sz="quarter" idx="14"/>
          </p:nvPr>
        </p:nvSpPr>
        <p:spPr>
          <a:xfrm>
            <a:off x="6095999" y="719047"/>
            <a:ext cx="2794001" cy="2695575"/>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2897602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laceholder 17">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6477000" y="0"/>
            <a:ext cx="5715000" cy="3600451"/>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696381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laceholder 18">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587375" y="441325"/>
            <a:ext cx="11017250" cy="3006725"/>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1039982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laceholder 19">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a:xfrm>
            <a:off x="14288" y="1"/>
            <a:ext cx="4510088" cy="6858000"/>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258605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laceholder 02">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686550" y="981075"/>
            <a:ext cx="4914900" cy="4371975"/>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486011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laceholder 20">
    <p:spTree>
      <p:nvGrpSpPr>
        <p:cNvPr id="1" name=""/>
        <p:cNvGrpSpPr/>
        <p:nvPr/>
      </p:nvGrpSpPr>
      <p:grpSpPr>
        <a:xfrm>
          <a:off x="0" y="0"/>
          <a:ext cx="0" cy="0"/>
          <a:chOff x="0" y="0"/>
          <a:chExt cx="0" cy="0"/>
        </a:xfrm>
      </p:grpSpPr>
      <p:sp>
        <p:nvSpPr>
          <p:cNvPr id="6" name="Picture Placeholder 8"/>
          <p:cNvSpPr>
            <a:spLocks noGrp="1"/>
          </p:cNvSpPr>
          <p:nvPr>
            <p:ph type="pic" sz="quarter" idx="13"/>
          </p:nvPr>
        </p:nvSpPr>
        <p:spPr>
          <a:xfrm>
            <a:off x="8753474" y="441325"/>
            <a:ext cx="3438525" cy="6416676"/>
          </a:xfrm>
          <a:prstGeom prst="rect">
            <a:avLst/>
          </a:prstGeom>
          <a:pattFill prst="trellis">
            <a:fgClr>
              <a:schemeClr val="accent1"/>
            </a:fgClr>
            <a:bgClr>
              <a:schemeClr val="bg1"/>
            </a:bgClr>
          </a:pattFill>
        </p:spPr>
        <p:txBody>
          <a:bodyPr/>
          <a:lstStyle>
            <a:lvl1pPr>
              <a:defRPr sz="1200"/>
            </a:lvl1pPr>
          </a:lstStyle>
          <a:p>
            <a:endParaRPr lang="en-US" dirty="0"/>
          </a:p>
        </p:txBody>
      </p:sp>
      <p:sp>
        <p:nvSpPr>
          <p:cNvPr id="7" name="Picture Placeholder 8"/>
          <p:cNvSpPr>
            <a:spLocks noGrp="1"/>
          </p:cNvSpPr>
          <p:nvPr>
            <p:ph type="pic" sz="quarter" idx="14"/>
          </p:nvPr>
        </p:nvSpPr>
        <p:spPr>
          <a:xfrm>
            <a:off x="6038849" y="0"/>
            <a:ext cx="2514601" cy="3581400"/>
          </a:xfrm>
          <a:prstGeom prst="rect">
            <a:avLst/>
          </a:prstGeom>
          <a:pattFill prst="trellis">
            <a:fgClr>
              <a:schemeClr val="accent1"/>
            </a:fgClr>
            <a:bgClr>
              <a:schemeClr val="bg1"/>
            </a:bgClr>
          </a:pattFill>
        </p:spPr>
        <p:txBody>
          <a:bodyPr/>
          <a:lstStyle>
            <a:lvl1pPr>
              <a:defRPr sz="1200"/>
            </a:lvl1pPr>
          </a:lstStyle>
          <a:p>
            <a:endParaRPr lang="en-US" dirty="0"/>
          </a:p>
        </p:txBody>
      </p:sp>
      <p:sp>
        <p:nvSpPr>
          <p:cNvPr id="8" name="Picture Placeholder 8"/>
          <p:cNvSpPr>
            <a:spLocks noGrp="1"/>
          </p:cNvSpPr>
          <p:nvPr>
            <p:ph type="pic" sz="quarter" idx="15"/>
          </p:nvPr>
        </p:nvSpPr>
        <p:spPr>
          <a:xfrm>
            <a:off x="6038848" y="3771898"/>
            <a:ext cx="2514601" cy="2644775"/>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1312041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laceholder 21">
    <p:spTree>
      <p:nvGrpSpPr>
        <p:cNvPr id="1" name=""/>
        <p:cNvGrpSpPr/>
        <p:nvPr/>
      </p:nvGrpSpPr>
      <p:grpSpPr>
        <a:xfrm>
          <a:off x="0" y="0"/>
          <a:ext cx="0" cy="0"/>
          <a:chOff x="0" y="0"/>
          <a:chExt cx="0" cy="0"/>
        </a:xfrm>
      </p:grpSpPr>
      <p:sp>
        <p:nvSpPr>
          <p:cNvPr id="7" name="Picture Placeholder 8"/>
          <p:cNvSpPr>
            <a:spLocks noGrp="1"/>
          </p:cNvSpPr>
          <p:nvPr>
            <p:ph type="pic" sz="quarter" idx="13"/>
          </p:nvPr>
        </p:nvSpPr>
        <p:spPr>
          <a:xfrm>
            <a:off x="5682791" y="4442731"/>
            <a:ext cx="1973944" cy="1973943"/>
          </a:xfrm>
          <a:prstGeom prst="rect">
            <a:avLst/>
          </a:prstGeom>
          <a:pattFill prst="trellis">
            <a:fgClr>
              <a:schemeClr val="accent1"/>
            </a:fgClr>
            <a:bgClr>
              <a:schemeClr val="bg1"/>
            </a:bgClr>
          </a:pattFill>
        </p:spPr>
        <p:txBody>
          <a:bodyPr/>
          <a:lstStyle>
            <a:lvl1pPr>
              <a:defRPr sz="1200"/>
            </a:lvl1pPr>
          </a:lstStyle>
          <a:p>
            <a:endParaRPr lang="en-US" dirty="0"/>
          </a:p>
        </p:txBody>
      </p:sp>
      <p:sp>
        <p:nvSpPr>
          <p:cNvPr id="8" name="Picture Placeholder 8"/>
          <p:cNvSpPr>
            <a:spLocks noGrp="1"/>
          </p:cNvSpPr>
          <p:nvPr>
            <p:ph type="pic" sz="quarter" idx="14"/>
          </p:nvPr>
        </p:nvSpPr>
        <p:spPr>
          <a:xfrm>
            <a:off x="9630681" y="4442731"/>
            <a:ext cx="1973944" cy="1973943"/>
          </a:xfrm>
          <a:prstGeom prst="rect">
            <a:avLst/>
          </a:prstGeom>
          <a:pattFill prst="trellis">
            <a:fgClr>
              <a:schemeClr val="accent1"/>
            </a:fgClr>
            <a:bgClr>
              <a:schemeClr val="bg1"/>
            </a:bgClr>
          </a:pattFill>
        </p:spPr>
        <p:txBody>
          <a:bodyPr/>
          <a:lstStyle>
            <a:lvl1pPr>
              <a:defRPr sz="1200"/>
            </a:lvl1pPr>
          </a:lstStyle>
          <a:p>
            <a:endParaRPr lang="en-US" dirty="0"/>
          </a:p>
        </p:txBody>
      </p:sp>
      <p:sp>
        <p:nvSpPr>
          <p:cNvPr id="9" name="Picture Placeholder 8"/>
          <p:cNvSpPr>
            <a:spLocks noGrp="1"/>
          </p:cNvSpPr>
          <p:nvPr>
            <p:ph type="pic" sz="quarter" idx="15"/>
          </p:nvPr>
        </p:nvSpPr>
        <p:spPr>
          <a:xfrm>
            <a:off x="7656736" y="2468789"/>
            <a:ext cx="1973944" cy="1973943"/>
          </a:xfrm>
          <a:prstGeom prst="rect">
            <a:avLst/>
          </a:prstGeom>
          <a:pattFill prst="trellis">
            <a:fgClr>
              <a:schemeClr val="accent1"/>
            </a:fgClr>
            <a:bgClr>
              <a:schemeClr val="bg1"/>
            </a:bgClr>
          </a:pattFill>
        </p:spPr>
        <p:txBody>
          <a:bodyPr/>
          <a:lstStyle>
            <a:lvl1pPr>
              <a:defRPr sz="1200"/>
            </a:lvl1pPr>
          </a:lstStyle>
          <a:p>
            <a:endParaRPr lang="en-US" dirty="0"/>
          </a:p>
        </p:txBody>
      </p:sp>
      <p:sp>
        <p:nvSpPr>
          <p:cNvPr id="10" name="Picture Placeholder 8"/>
          <p:cNvSpPr>
            <a:spLocks noGrp="1"/>
          </p:cNvSpPr>
          <p:nvPr>
            <p:ph type="pic" sz="quarter" idx="16"/>
          </p:nvPr>
        </p:nvSpPr>
        <p:spPr>
          <a:xfrm>
            <a:off x="9630681" y="494845"/>
            <a:ext cx="1973944" cy="1973943"/>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1615351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laceholder 22">
    <p:spTree>
      <p:nvGrpSpPr>
        <p:cNvPr id="1" name=""/>
        <p:cNvGrpSpPr/>
        <p:nvPr/>
      </p:nvGrpSpPr>
      <p:grpSpPr>
        <a:xfrm>
          <a:off x="0" y="0"/>
          <a:ext cx="0" cy="0"/>
          <a:chOff x="0" y="0"/>
          <a:chExt cx="0" cy="0"/>
        </a:xfrm>
      </p:grpSpPr>
      <p:sp>
        <p:nvSpPr>
          <p:cNvPr id="5" name="Picture Placeholder 8"/>
          <p:cNvSpPr>
            <a:spLocks noGrp="1"/>
          </p:cNvSpPr>
          <p:nvPr>
            <p:ph type="pic" sz="quarter" idx="13"/>
          </p:nvPr>
        </p:nvSpPr>
        <p:spPr>
          <a:xfrm>
            <a:off x="7019636" y="988291"/>
            <a:ext cx="5172363" cy="5428384"/>
          </a:xfrm>
          <a:prstGeom prst="rect">
            <a:avLst/>
          </a:prstGeom>
          <a:pattFill prst="trellis">
            <a:fgClr>
              <a:schemeClr val="accent1"/>
            </a:fgClr>
            <a:bgClr>
              <a:schemeClr val="bg1"/>
            </a:bgClr>
          </a:pattFill>
        </p:spPr>
        <p:txBody>
          <a:bodyPr/>
          <a:lstStyle>
            <a:lvl1pPr>
              <a:defRPr sz="1200"/>
            </a:lvl1pPr>
          </a:lstStyle>
          <a:p>
            <a:endParaRPr lang="en-US" dirty="0"/>
          </a:p>
        </p:txBody>
      </p:sp>
      <p:sp>
        <p:nvSpPr>
          <p:cNvPr id="6" name="Picture Placeholder 8"/>
          <p:cNvSpPr>
            <a:spLocks noGrp="1"/>
          </p:cNvSpPr>
          <p:nvPr>
            <p:ph type="pic" sz="quarter" idx="14"/>
          </p:nvPr>
        </p:nvSpPr>
        <p:spPr>
          <a:xfrm>
            <a:off x="0" y="3990109"/>
            <a:ext cx="6456218" cy="2426566"/>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2663194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laceholder 23">
    <p:spTree>
      <p:nvGrpSpPr>
        <p:cNvPr id="1" name=""/>
        <p:cNvGrpSpPr/>
        <p:nvPr/>
      </p:nvGrpSpPr>
      <p:grpSpPr>
        <a:xfrm>
          <a:off x="0" y="0"/>
          <a:ext cx="0" cy="0"/>
          <a:chOff x="0" y="0"/>
          <a:chExt cx="0" cy="0"/>
        </a:xfrm>
      </p:grpSpPr>
      <p:sp>
        <p:nvSpPr>
          <p:cNvPr id="6" name="Picture Placeholder 8"/>
          <p:cNvSpPr>
            <a:spLocks noGrp="1"/>
          </p:cNvSpPr>
          <p:nvPr>
            <p:ph type="pic" sz="quarter" idx="13"/>
          </p:nvPr>
        </p:nvSpPr>
        <p:spPr>
          <a:xfrm>
            <a:off x="601105" y="4091193"/>
            <a:ext cx="2808325" cy="1882227"/>
          </a:xfrm>
          <a:prstGeom prst="rect">
            <a:avLst/>
          </a:prstGeom>
          <a:pattFill prst="trellis">
            <a:fgClr>
              <a:schemeClr val="accent1"/>
            </a:fgClr>
            <a:bgClr>
              <a:schemeClr val="bg1"/>
            </a:bgClr>
          </a:pattFill>
        </p:spPr>
        <p:txBody>
          <a:bodyPr/>
          <a:lstStyle>
            <a:lvl1pPr>
              <a:defRPr sz="1200"/>
            </a:lvl1pPr>
          </a:lstStyle>
          <a:p>
            <a:endParaRPr lang="en-US" dirty="0"/>
          </a:p>
        </p:txBody>
      </p:sp>
      <p:sp>
        <p:nvSpPr>
          <p:cNvPr id="7" name="Picture Placeholder 8"/>
          <p:cNvSpPr>
            <a:spLocks noGrp="1"/>
          </p:cNvSpPr>
          <p:nvPr>
            <p:ph type="pic" sz="quarter" idx="14"/>
          </p:nvPr>
        </p:nvSpPr>
        <p:spPr>
          <a:xfrm>
            <a:off x="6256676" y="3703782"/>
            <a:ext cx="1877803" cy="2748766"/>
          </a:xfrm>
          <a:prstGeom prst="rect">
            <a:avLst/>
          </a:prstGeom>
          <a:pattFill prst="trellis">
            <a:fgClr>
              <a:schemeClr val="accent1"/>
            </a:fgClr>
            <a:bgClr>
              <a:schemeClr val="bg1"/>
            </a:bgClr>
          </a:pattFill>
        </p:spPr>
        <p:txBody>
          <a:bodyPr/>
          <a:lstStyle>
            <a:lvl1pPr>
              <a:defRPr sz="1200"/>
            </a:lvl1pPr>
          </a:lstStyle>
          <a:p>
            <a:endParaRPr lang="en-US" dirty="0"/>
          </a:p>
        </p:txBody>
      </p:sp>
      <p:sp>
        <p:nvSpPr>
          <p:cNvPr id="8" name="Picture Placeholder 8"/>
          <p:cNvSpPr>
            <a:spLocks noGrp="1"/>
          </p:cNvSpPr>
          <p:nvPr>
            <p:ph type="pic" sz="quarter" idx="15"/>
          </p:nvPr>
        </p:nvSpPr>
        <p:spPr>
          <a:xfrm>
            <a:off x="3594345" y="3251200"/>
            <a:ext cx="2477416" cy="3606800"/>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943544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laceholder 24">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a:xfrm>
            <a:off x="649287" y="949037"/>
            <a:ext cx="5092989" cy="4959927"/>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8995360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laceholder 25">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a:xfrm>
            <a:off x="1" y="1099127"/>
            <a:ext cx="4257964" cy="5758873"/>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2084950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laceholder 26">
    <p:spTree>
      <p:nvGrpSpPr>
        <p:cNvPr id="1" name=""/>
        <p:cNvGrpSpPr/>
        <p:nvPr/>
      </p:nvGrpSpPr>
      <p:grpSpPr>
        <a:xfrm>
          <a:off x="0" y="0"/>
          <a:ext cx="0" cy="0"/>
          <a:chOff x="0" y="0"/>
          <a:chExt cx="0" cy="0"/>
        </a:xfrm>
      </p:grpSpPr>
      <p:sp>
        <p:nvSpPr>
          <p:cNvPr id="20" name="Picture Placeholder 8"/>
          <p:cNvSpPr>
            <a:spLocks noGrp="1"/>
          </p:cNvSpPr>
          <p:nvPr>
            <p:ph type="pic" sz="quarter" idx="13"/>
          </p:nvPr>
        </p:nvSpPr>
        <p:spPr>
          <a:xfrm>
            <a:off x="722212" y="1086379"/>
            <a:ext cx="2261703" cy="4505453"/>
          </a:xfrm>
          <a:prstGeom prst="roundRect">
            <a:avLst>
              <a:gd name="adj" fmla="val 3190"/>
            </a:avLst>
          </a:prstGeom>
          <a:pattFill prst="trellis">
            <a:fgClr>
              <a:schemeClr val="accent1"/>
            </a:fgClr>
            <a:bgClr>
              <a:schemeClr val="bg1"/>
            </a:bgClr>
          </a:pattFill>
        </p:spPr>
        <p:txBody>
          <a:bodyPr/>
          <a:lstStyle>
            <a:lvl1pPr>
              <a:defRPr sz="1200"/>
            </a:lvl1pPr>
          </a:lstStyle>
          <a:p>
            <a:endParaRPr lang="en-US" dirty="0"/>
          </a:p>
        </p:txBody>
      </p:sp>
      <p:sp>
        <p:nvSpPr>
          <p:cNvPr id="21" name="Picture Placeholder 8"/>
          <p:cNvSpPr>
            <a:spLocks noGrp="1"/>
          </p:cNvSpPr>
          <p:nvPr>
            <p:ph type="pic" sz="quarter" idx="14"/>
          </p:nvPr>
        </p:nvSpPr>
        <p:spPr>
          <a:xfrm>
            <a:off x="3617812" y="1073631"/>
            <a:ext cx="2261703" cy="4505453"/>
          </a:xfrm>
          <a:prstGeom prst="roundRect">
            <a:avLst>
              <a:gd name="adj" fmla="val 3190"/>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3145710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laceholder 27">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7364144" y="2123952"/>
            <a:ext cx="3725963" cy="2488719"/>
          </a:xfrm>
          <a:prstGeom prst="roundRect">
            <a:avLst>
              <a:gd name="adj" fmla="val 3190"/>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3466986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laceholder 28">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4442990" y="3290742"/>
            <a:ext cx="3629026" cy="2047875"/>
          </a:xfrm>
          <a:prstGeom prst="roundRect">
            <a:avLst>
              <a:gd name="adj" fmla="val 0"/>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30482995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laceholder 29">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0" y="0"/>
            <a:ext cx="12192000" cy="3181350"/>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2054173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laceholder 03">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3427556" y="441324"/>
            <a:ext cx="2654589" cy="5975351"/>
          </a:xfrm>
          <a:prstGeom prst="rect">
            <a:avLst/>
          </a:prstGeom>
          <a:pattFill prst="trellis">
            <a:fgClr>
              <a:schemeClr val="accent1"/>
            </a:fgClr>
            <a:bgClr>
              <a:schemeClr val="bg1"/>
            </a:bgClr>
          </a:pattFill>
        </p:spPr>
        <p:txBody>
          <a:bodyPr/>
          <a:lstStyle>
            <a:lvl1pPr>
              <a:defRPr sz="1200"/>
            </a:lvl1pPr>
          </a:lstStyle>
          <a:p>
            <a:endParaRPr lang="en-US" dirty="0"/>
          </a:p>
        </p:txBody>
      </p:sp>
      <p:sp>
        <p:nvSpPr>
          <p:cNvPr id="7" name="Picture Placeholder 8"/>
          <p:cNvSpPr>
            <a:spLocks noGrp="1"/>
          </p:cNvSpPr>
          <p:nvPr>
            <p:ph type="pic" sz="quarter" idx="11"/>
          </p:nvPr>
        </p:nvSpPr>
        <p:spPr>
          <a:xfrm>
            <a:off x="6197600" y="441324"/>
            <a:ext cx="2364509" cy="2013643"/>
          </a:xfrm>
          <a:prstGeom prst="rect">
            <a:avLst/>
          </a:prstGeom>
          <a:pattFill prst="trellis">
            <a:fgClr>
              <a:schemeClr val="accent1"/>
            </a:fgClr>
            <a:bgClr>
              <a:schemeClr val="bg1"/>
            </a:bgClr>
          </a:pattFill>
        </p:spPr>
        <p:txBody>
          <a:bodyPr/>
          <a:lstStyle>
            <a:lvl1pPr>
              <a:defRPr sz="1200"/>
            </a:lvl1pPr>
          </a:lstStyle>
          <a:p>
            <a:endParaRPr lang="en-US" dirty="0"/>
          </a:p>
        </p:txBody>
      </p:sp>
      <p:sp>
        <p:nvSpPr>
          <p:cNvPr id="8" name="Picture Placeholder 8"/>
          <p:cNvSpPr>
            <a:spLocks noGrp="1"/>
          </p:cNvSpPr>
          <p:nvPr>
            <p:ph type="pic" sz="quarter" idx="12"/>
          </p:nvPr>
        </p:nvSpPr>
        <p:spPr>
          <a:xfrm>
            <a:off x="8751454" y="441324"/>
            <a:ext cx="2853171" cy="2013643"/>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416799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laceholder 30">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0" y="1682750"/>
            <a:ext cx="12192000" cy="3492500"/>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29600986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9"/>
          <p:cNvSpPr>
            <a:spLocks noGrp="1"/>
          </p:cNvSpPr>
          <p:nvPr>
            <p:ph type="body" sz="quarter" idx="15" hasCustomPrompt="1"/>
          </p:nvPr>
        </p:nvSpPr>
        <p:spPr bwMode="gray">
          <a:xfrm>
            <a:off x="489666" y="1335782"/>
            <a:ext cx="11272012"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chemeClr val="tx1">
                    <a:lumMod val="50000"/>
                    <a:lumOff val="50000"/>
                  </a:schemeClr>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Text Placeholder 12"/>
          <p:cNvSpPr>
            <a:spLocks noGrp="1"/>
          </p:cNvSpPr>
          <p:nvPr>
            <p:ph type="body" sz="quarter" idx="16" hasCustomPrompt="1"/>
          </p:nvPr>
        </p:nvSpPr>
        <p:spPr>
          <a:xfrm>
            <a:off x="482601" y="6159313"/>
            <a:ext cx="9365343" cy="415018"/>
          </a:xfrm>
          <a:prstGeom prst="rect">
            <a:avLst/>
          </a:prstGeom>
        </p:spPr>
        <p:txBody>
          <a:bodyPr lIns="91440" tIns="0" rIns="0" bIns="0" anchor="b" anchorCtr="0">
            <a:noAutofit/>
          </a:bodyPr>
          <a:lstStyle>
            <a:lvl1pPr marL="0" indent="0">
              <a:spcBef>
                <a:spcPts val="600"/>
              </a:spcBef>
              <a:buNone/>
              <a:defRPr sz="1000">
                <a:solidFill>
                  <a:schemeClr val="tx1"/>
                </a:solidFill>
                <a:latin typeface="Arial" pitchFamily="34" charset="0"/>
                <a:cs typeface="Arial" pitchFamily="34" charset="0"/>
              </a:defRPr>
            </a:lvl1pPr>
          </a:lstStyle>
          <a:p>
            <a:pPr lvl="0"/>
            <a:r>
              <a:rPr lang="en-US" dirty="0"/>
              <a:t>Click to edit source</a:t>
            </a:r>
          </a:p>
        </p:txBody>
      </p:sp>
    </p:spTree>
    <p:extLst>
      <p:ext uri="{BB962C8B-B14F-4D97-AF65-F5344CB8AC3E}">
        <p14:creationId xmlns:p14="http://schemas.microsoft.com/office/powerpoint/2010/main" val="353334932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ceholder 04">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7324725" y="0"/>
            <a:ext cx="4867275" cy="6858000"/>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2387033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laceholder 05">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 y="3943350"/>
            <a:ext cx="12192000" cy="2914649"/>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1576561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laceholder 06">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0" y="0"/>
            <a:ext cx="5727700" cy="6858000"/>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2441477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laceholder 0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6076949" y="441325"/>
            <a:ext cx="5527675" cy="3082925"/>
          </a:xfrm>
          <a:prstGeom prst="rect">
            <a:avLst/>
          </a:prstGeom>
          <a:pattFill prst="trellis">
            <a:fgClr>
              <a:schemeClr val="accent1"/>
            </a:fgClr>
            <a:bgClr>
              <a:schemeClr val="bg1"/>
            </a:bgClr>
          </a:pattFill>
        </p:spPr>
        <p:txBody>
          <a:bodyPr/>
          <a:lstStyle>
            <a:lvl1pPr>
              <a:defRPr sz="1200"/>
            </a:lvl1pPr>
          </a:lstStyle>
          <a:p>
            <a:endParaRPr lang="en-US" dirty="0"/>
          </a:p>
        </p:txBody>
      </p:sp>
      <p:sp>
        <p:nvSpPr>
          <p:cNvPr id="6" name="Picture Placeholder 8"/>
          <p:cNvSpPr>
            <a:spLocks noGrp="1"/>
          </p:cNvSpPr>
          <p:nvPr>
            <p:ph type="pic" sz="quarter" idx="11"/>
          </p:nvPr>
        </p:nvSpPr>
        <p:spPr>
          <a:xfrm>
            <a:off x="8839200" y="3524250"/>
            <a:ext cx="2763837" cy="2892425"/>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1635930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laceholder 08">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6862619" y="0"/>
            <a:ext cx="5329382" cy="6858000"/>
          </a:xfrm>
          <a:prstGeom prst="rect">
            <a:avLst/>
          </a:prstGeom>
          <a:pattFill prst="trellis">
            <a:fgClr>
              <a:schemeClr val="accent1"/>
            </a:fgClr>
            <a:bgClr>
              <a:schemeClr val="bg1"/>
            </a:bgClr>
          </a:pattFill>
        </p:spPr>
        <p:txBody>
          <a:bodyPr/>
          <a:lstStyle>
            <a:lvl1pPr>
              <a:defRPr sz="1200"/>
            </a:lvl1pPr>
          </a:lstStyle>
          <a:p>
            <a:endParaRPr lang="en-US" dirty="0"/>
          </a:p>
        </p:txBody>
      </p:sp>
      <p:sp>
        <p:nvSpPr>
          <p:cNvPr id="6" name="Picture Placeholder 8"/>
          <p:cNvSpPr>
            <a:spLocks noGrp="1"/>
          </p:cNvSpPr>
          <p:nvPr>
            <p:ph type="pic" sz="quarter" idx="13"/>
          </p:nvPr>
        </p:nvSpPr>
        <p:spPr>
          <a:xfrm>
            <a:off x="4668115" y="441325"/>
            <a:ext cx="1917412" cy="1756930"/>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272328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laceholder 09">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 y="0"/>
            <a:ext cx="12192000" cy="2973496"/>
          </a:xfrm>
          <a:prstGeom prst="rect">
            <a:avLst/>
          </a:prstGeom>
          <a:pattFill prst="trellis">
            <a:fgClr>
              <a:schemeClr val="accent1"/>
            </a:fgClr>
            <a:bgClr>
              <a:schemeClr val="bg1"/>
            </a:bgClr>
          </a:pattFill>
        </p:spPr>
        <p:txBody>
          <a:bodyPr/>
          <a:lstStyle>
            <a:lvl1pPr>
              <a:defRPr sz="1200"/>
            </a:lvl1pPr>
          </a:lstStyle>
          <a:p>
            <a:endParaRPr lang="en-US" dirty="0"/>
          </a:p>
        </p:txBody>
      </p:sp>
    </p:spTree>
    <p:extLst>
      <p:ext uri="{BB962C8B-B14F-4D97-AF65-F5344CB8AC3E}">
        <p14:creationId xmlns:p14="http://schemas.microsoft.com/office/powerpoint/2010/main" val="15043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2233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80"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31.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 y="4486275"/>
            <a:ext cx="4926226" cy="2371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7"/>
          <p:cNvSpPr txBox="1"/>
          <p:nvPr/>
        </p:nvSpPr>
        <p:spPr>
          <a:xfrm>
            <a:off x="717450" y="4977238"/>
            <a:ext cx="7223324" cy="923330"/>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0" dirty="0">
                <a:latin typeface="Outfit" pitchFamily="2" charset="0"/>
                <a:ea typeface="Sawarabi Mincho" panose="02000600000000000000" pitchFamily="2" charset="-128"/>
                <a:cs typeface="Bayon" pitchFamily="2" charset="0"/>
              </a:rPr>
              <a:t>Caught in the </a:t>
            </a:r>
            <a:r>
              <a:rPr lang="en-US" sz="6000" b="1" dirty="0">
                <a:latin typeface="Outfit" pitchFamily="2" charset="0"/>
                <a:ea typeface="Sawarabi Mincho" panose="02000600000000000000" pitchFamily="2" charset="-128"/>
                <a:cs typeface="Bayon" pitchFamily="2" charset="0"/>
              </a:rPr>
              <a:t>Spotlight</a:t>
            </a:r>
          </a:p>
        </p:txBody>
      </p:sp>
      <p:sp>
        <p:nvSpPr>
          <p:cNvPr id="19" name="TextBox 7"/>
          <p:cNvSpPr txBox="1"/>
          <p:nvPr/>
        </p:nvSpPr>
        <p:spPr>
          <a:xfrm>
            <a:off x="9339851" y="927975"/>
            <a:ext cx="2407839" cy="1107996"/>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ea typeface="Sawarabi Mincho" panose="02000600000000000000" pitchFamily="2" charset="-128"/>
                <a:cs typeface="Bayon" pitchFamily="2" charset="0"/>
              </a:rPr>
              <a:t>Why Credit Specialists</a:t>
            </a:r>
            <a:br>
              <a:rPr lang="en-US" b="1" dirty="0">
                <a:ea typeface="Sawarabi Mincho" panose="02000600000000000000" pitchFamily="2" charset="-128"/>
                <a:cs typeface="Bayon" pitchFamily="2" charset="0"/>
              </a:rPr>
            </a:br>
            <a:r>
              <a:rPr lang="en-US" b="1" dirty="0">
                <a:ea typeface="Sawarabi Mincho" panose="02000600000000000000" pitchFamily="2" charset="-128"/>
                <a:cs typeface="Bayon" pitchFamily="2" charset="0"/>
              </a:rPr>
              <a:t>Become the Face of </a:t>
            </a:r>
            <a:br>
              <a:rPr lang="en-US" b="1" dirty="0">
                <a:ea typeface="Sawarabi Mincho" panose="02000600000000000000" pitchFamily="2" charset="-128"/>
                <a:cs typeface="Bayon" pitchFamily="2" charset="0"/>
              </a:rPr>
            </a:br>
            <a:r>
              <a:rPr lang="en-US" b="1" dirty="0">
                <a:ea typeface="Sawarabi Mincho" panose="02000600000000000000" pitchFamily="2" charset="-128"/>
                <a:cs typeface="Bayon" pitchFamily="2" charset="0"/>
              </a:rPr>
              <a:t>Government Scandals, &amp; </a:t>
            </a:r>
            <a:br>
              <a:rPr lang="en-US" b="1" dirty="0">
                <a:ea typeface="Sawarabi Mincho" panose="02000600000000000000" pitchFamily="2" charset="-128"/>
                <a:cs typeface="Bayon" pitchFamily="2" charset="0"/>
              </a:rPr>
            </a:br>
            <a:r>
              <a:rPr lang="en-US" b="1" dirty="0">
                <a:ea typeface="Sawarabi Mincho" panose="02000600000000000000" pitchFamily="2" charset="-128"/>
                <a:cs typeface="Bayon" pitchFamily="2" charset="0"/>
              </a:rPr>
              <a:t>How PLI Can Protect You</a:t>
            </a:r>
          </a:p>
        </p:txBody>
      </p:sp>
      <p:sp>
        <p:nvSpPr>
          <p:cNvPr id="21" name="Google Shape;90;p2"/>
          <p:cNvSpPr txBox="1"/>
          <p:nvPr/>
        </p:nvSpPr>
        <p:spPr>
          <a:xfrm>
            <a:off x="9339851" y="2599164"/>
            <a:ext cx="2619136" cy="461665"/>
          </a:xfrm>
          <a:prstGeom prst="rect">
            <a:avLst/>
          </a:prstGeom>
          <a:noFill/>
          <a:ln>
            <a:noFill/>
          </a:ln>
        </p:spPr>
        <p:txBody>
          <a:bodyPr spcFirstLastPara="1" wrap="square" lIns="0" tIns="0" rIns="0" bIns="0" anchor="t" anchorCtr="0">
            <a:spAutoFit/>
          </a:bodyPr>
          <a:lstStyle/>
          <a:p>
            <a:r>
              <a:rPr lang="en-GB" sz="1500" dirty="0">
                <a:latin typeface="+mj-lt"/>
                <a:ea typeface="Roboto"/>
                <a:cs typeface="Yantramanav" panose="02000000000000000000" pitchFamily="2" charset="0"/>
                <a:sym typeface="Roboto"/>
              </a:rPr>
              <a:t>Eric Impraim, MBA</a:t>
            </a:r>
          </a:p>
          <a:p>
            <a:r>
              <a:rPr lang="en-GB" sz="1500" b="1" dirty="0">
                <a:latin typeface="+mj-lt"/>
                <a:ea typeface="Roboto"/>
                <a:cs typeface="Yantramanav" panose="02000000000000000000" pitchFamily="2" charset="0"/>
                <a:sym typeface="Roboto"/>
              </a:rPr>
              <a:t>FEDS Program Director</a:t>
            </a:r>
          </a:p>
        </p:txBody>
      </p:sp>
      <p:pic>
        <p:nvPicPr>
          <p:cNvPr id="5" name="Picture Placeholder 4">
            <a:extLst>
              <a:ext uri="{FF2B5EF4-FFF2-40B4-BE49-F238E27FC236}">
                <a16:creationId xmlns:a16="http://schemas.microsoft.com/office/drawing/2014/main" id="{68F28F68-25D1-F7DB-5436-0B4ABDC625B6}"/>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1139" b="11139"/>
          <a:stretch>
            <a:fillRect/>
          </a:stretch>
        </p:blipFill>
        <p:spPr>
          <a:xfrm>
            <a:off x="0" y="0"/>
            <a:ext cx="8658225" cy="4486275"/>
          </a:xfrm>
          <a:noFill/>
          <a:ln>
            <a:noFill/>
          </a:ln>
        </p:spPr>
      </p:pic>
      <p:pic>
        <p:nvPicPr>
          <p:cNvPr id="7" name="Picture 6" descr="Logo, company name&#10;&#10;Description automatically generated">
            <a:extLst>
              <a:ext uri="{FF2B5EF4-FFF2-40B4-BE49-F238E27FC236}">
                <a16:creationId xmlns:a16="http://schemas.microsoft.com/office/drawing/2014/main" id="{60253F7F-0CFD-2F76-293C-92AFC2402A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850" y="1031747"/>
            <a:ext cx="6756400" cy="2501900"/>
          </a:xfrm>
          <a:prstGeom prst="rect">
            <a:avLst/>
          </a:prstGeom>
        </p:spPr>
      </p:pic>
      <p:sp>
        <p:nvSpPr>
          <p:cNvPr id="15" name="Rectangle 14"/>
          <p:cNvSpPr/>
          <p:nvPr/>
        </p:nvSpPr>
        <p:spPr>
          <a:xfrm>
            <a:off x="6791093" y="6273225"/>
            <a:ext cx="4996677" cy="584775"/>
          </a:xfrm>
          <a:prstGeom prst="rect">
            <a:avLst/>
          </a:prstGeom>
        </p:spPr>
        <p:txBody>
          <a:bodyPr wrap="square" lIns="0" tIns="0" rIns="0" bIns="0">
            <a:spAutoFit/>
          </a:bodyPr>
          <a:lstStyle/>
          <a:p>
            <a:pPr algn="r"/>
            <a:r>
              <a:rPr lang="en-US" altLang="en-US" sz="900" dirty="0">
                <a:solidFill>
                  <a:schemeClr val="tx1">
                    <a:lumMod val="75000"/>
                  </a:schemeClr>
                </a:solidFill>
              </a:rPr>
              <a:t>*This presentation and subsequent discussion is provided for educational purposes only. It does not constitute legal advice and is not intended to create an attorney-client relationship. </a:t>
            </a:r>
            <a:r>
              <a:rPr lang="en-US" sz="900" dirty="0">
                <a:solidFill>
                  <a:schemeClr val="tx1">
                    <a:lumMod val="75000"/>
                  </a:schemeClr>
                </a:solidFill>
                <a:effectLst/>
              </a:rPr>
              <a:t>©2023 FEDS Protection</a:t>
            </a:r>
          </a:p>
          <a:p>
            <a:pPr algn="r"/>
            <a:endParaRPr lang="en-US" sz="1000" dirty="0">
              <a:solidFill>
                <a:schemeClr val="tx1">
                  <a:lumMod val="75000"/>
                </a:schemeClr>
              </a:solidFill>
            </a:endParaRPr>
          </a:p>
          <a:p>
            <a:pPr algn="r"/>
            <a:endParaRPr lang="en-US" sz="1000" dirty="0">
              <a:solidFill>
                <a:schemeClr val="tx1">
                  <a:lumMod val="75000"/>
                </a:schemeClr>
              </a:solidFill>
            </a:endParaRPr>
          </a:p>
        </p:txBody>
      </p:sp>
    </p:spTree>
    <p:extLst>
      <p:ext uri="{BB962C8B-B14F-4D97-AF65-F5344CB8AC3E}">
        <p14:creationId xmlns:p14="http://schemas.microsoft.com/office/powerpoint/2010/main" val="3081661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19142" y="1961070"/>
            <a:ext cx="3063223" cy="2092881"/>
          </a:xfrm>
          <a:prstGeom prst="rect">
            <a:avLst/>
          </a:prstGeom>
          <a:noFill/>
        </p:spPr>
        <p:txBody>
          <a:bodyPr wrap="square" rtlCol="0">
            <a:spAutoFit/>
          </a:bodyPr>
          <a:lstStyle/>
          <a:p>
            <a:pPr algn="ctr"/>
            <a:endParaRPr lang="en-US" dirty="0"/>
          </a:p>
          <a:p>
            <a:pPr algn="ctr"/>
            <a:r>
              <a:rPr lang="en-US" sz="2800" dirty="0"/>
              <a:t>The agency’s interest </a:t>
            </a:r>
            <a:br>
              <a:rPr lang="en-US" sz="2800" dirty="0"/>
            </a:br>
            <a:r>
              <a:rPr lang="en-US" sz="2800" dirty="0"/>
              <a:t>will not always line up with your own.  </a:t>
            </a:r>
          </a:p>
        </p:txBody>
      </p:sp>
      <p:sp>
        <p:nvSpPr>
          <p:cNvPr id="17" name="TextBox 16"/>
          <p:cNvSpPr txBox="1"/>
          <p:nvPr/>
        </p:nvSpPr>
        <p:spPr>
          <a:xfrm>
            <a:off x="2410691" y="2207291"/>
            <a:ext cx="4030158" cy="1015663"/>
          </a:xfrm>
          <a:prstGeom prst="rect">
            <a:avLst/>
          </a:prstGeom>
          <a:noFill/>
        </p:spPr>
        <p:txBody>
          <a:bodyPr wrap="square" rtlCol="0">
            <a:spAutoFit/>
          </a:bodyPr>
          <a:lstStyle/>
          <a:p>
            <a:r>
              <a:rPr lang="en-US" sz="6000" dirty="0"/>
              <a:t>Complaints</a:t>
            </a:r>
          </a:p>
        </p:txBody>
      </p:sp>
      <p:pic>
        <p:nvPicPr>
          <p:cNvPr id="23" name="Picture 16"/>
          <p:cNvPicPr>
            <a:picLocks noChangeAspect="1" noChangeArrowheads="1"/>
          </p:cNvPicPr>
          <p:nvPr/>
        </p:nvPicPr>
        <p:blipFill rotWithShape="1">
          <a:blip r:embed="rId3">
            <a:extLst>
              <a:ext uri="{28A0092B-C50C-407E-A947-70E740481C1C}">
                <a14:useLocalDpi xmlns:a14="http://schemas.microsoft.com/office/drawing/2010/main" val="0"/>
              </a:ext>
            </a:extLst>
          </a:blip>
          <a:srcRect t="28714" b="2784"/>
          <a:stretch/>
        </p:blipFill>
        <p:spPr bwMode="auto">
          <a:xfrm>
            <a:off x="2410691" y="3636806"/>
            <a:ext cx="3810894" cy="2550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C93DFAC-0FD7-CC4A-ADA9-86DC7D6D60C8}"/>
              </a:ext>
            </a:extLst>
          </p:cNvPr>
          <p:cNvSpPr txBox="1"/>
          <p:nvPr/>
        </p:nvSpPr>
        <p:spPr>
          <a:xfrm>
            <a:off x="2271253" y="801131"/>
            <a:ext cx="5264727" cy="1569660"/>
          </a:xfrm>
          <a:prstGeom prst="rect">
            <a:avLst/>
          </a:prstGeom>
          <a:noFill/>
        </p:spPr>
        <p:txBody>
          <a:bodyPr wrap="square" rtlCol="0">
            <a:spAutoFit/>
          </a:bodyPr>
          <a:lstStyle/>
          <a:p>
            <a:r>
              <a:rPr lang="en-US" sz="9600" dirty="0">
                <a:solidFill>
                  <a:srgbClr val="195393"/>
                </a:solidFill>
                <a:latin typeface="Impact" panose="020B0806030902050204" pitchFamily="34" charset="0"/>
                <a:cs typeface="Lao MN" panose="02020600050405020304" pitchFamily="18" charset="0"/>
              </a:rPr>
              <a:t>EEO</a:t>
            </a:r>
            <a:r>
              <a:rPr lang="en-US" sz="9600" dirty="0">
                <a:latin typeface="Impact" panose="020B0806030902050204" pitchFamily="34" charset="0"/>
                <a:cs typeface="Lao MN" panose="02020600050405020304" pitchFamily="18" charset="0"/>
              </a:rPr>
              <a:t> </a:t>
            </a:r>
            <a:r>
              <a:rPr lang="en-US" sz="9600" dirty="0">
                <a:cs typeface="Lao MN" panose="02020600050405020304" pitchFamily="18" charset="0"/>
              </a:rPr>
              <a:t>&amp;</a:t>
            </a:r>
            <a:r>
              <a:rPr lang="en-US" sz="9600" dirty="0">
                <a:latin typeface="Impact" panose="020B0806030902050204" pitchFamily="34" charset="0"/>
                <a:cs typeface="Lao MN" panose="02020600050405020304" pitchFamily="18" charset="0"/>
              </a:rPr>
              <a:t> </a:t>
            </a:r>
            <a:r>
              <a:rPr lang="en-US" sz="9600" dirty="0">
                <a:solidFill>
                  <a:srgbClr val="C00000"/>
                </a:solidFill>
                <a:latin typeface="Impact" panose="020B0806030902050204" pitchFamily="34" charset="0"/>
                <a:cs typeface="Lao MN" panose="02020600050405020304" pitchFamily="18" charset="0"/>
              </a:rPr>
              <a:t>OSC</a:t>
            </a:r>
          </a:p>
        </p:txBody>
      </p:sp>
      <p:pic>
        <p:nvPicPr>
          <p:cNvPr id="1026" name="Picture 2" descr="New survey of nurses provides frontline proof of widespread employer,  government disregard for nurse and patient safety, mainly through lack of  optimal PPE | National Nurses Unit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0691" y="3636806"/>
            <a:ext cx="3811486" cy="25509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271252" y="3636807"/>
            <a:ext cx="4575028" cy="2697087"/>
          </a:xfrm>
          <a:prstGeom prst="rect">
            <a:avLst/>
          </a:prstGeom>
        </p:spPr>
      </p:pic>
    </p:spTree>
    <p:extLst>
      <p:ext uri="{BB962C8B-B14F-4D97-AF65-F5344CB8AC3E}">
        <p14:creationId xmlns:p14="http://schemas.microsoft.com/office/powerpoint/2010/main" val="71050321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699">
            <a:extLst>
              <a:ext uri="{FF2B5EF4-FFF2-40B4-BE49-F238E27FC236}">
                <a16:creationId xmlns:a16="http://schemas.microsoft.com/office/drawing/2014/main" id="{C89F1142-6958-E0E9-398A-1790F95E213E}"/>
              </a:ext>
            </a:extLst>
          </p:cNvPr>
          <p:cNvGrpSpPr/>
          <p:nvPr/>
        </p:nvGrpSpPr>
        <p:grpSpPr>
          <a:xfrm flipH="1">
            <a:off x="254070" y="696819"/>
            <a:ext cx="2563320" cy="2563320"/>
            <a:chOff x="10146957" y="4588160"/>
            <a:chExt cx="565283" cy="565283"/>
          </a:xfrm>
          <a:solidFill>
            <a:schemeClr val="bg2">
              <a:lumMod val="75000"/>
            </a:schemeClr>
          </a:solidFill>
        </p:grpSpPr>
        <p:sp>
          <p:nvSpPr>
            <p:cNvPr id="14" name="Freeform: Shape 936">
              <a:extLst>
                <a:ext uri="{FF2B5EF4-FFF2-40B4-BE49-F238E27FC236}">
                  <a16:creationId xmlns:a16="http://schemas.microsoft.com/office/drawing/2014/main" id="{B871B801-9734-7326-2985-FA5087CB8A1D}"/>
                </a:ext>
              </a:extLst>
            </p:cNvPr>
            <p:cNvSpPr/>
            <p:nvPr/>
          </p:nvSpPr>
          <p:spPr>
            <a:xfrm>
              <a:off x="10222324" y="4663490"/>
              <a:ext cx="301485" cy="301523"/>
            </a:xfrm>
            <a:custGeom>
              <a:avLst/>
              <a:gdLst>
                <a:gd name="connsiteX0" fmla="*/ 150743 w 301485"/>
                <a:gd name="connsiteY0" fmla="*/ 0 h 301523"/>
                <a:gd name="connsiteX1" fmla="*/ 0 w 301485"/>
                <a:gd name="connsiteY1" fmla="*/ 150755 h 301523"/>
                <a:gd name="connsiteX2" fmla="*/ 59252 w 301485"/>
                <a:gd name="connsiteY2" fmla="*/ 270586 h 301523"/>
                <a:gd name="connsiteX3" fmla="*/ 72460 w 301485"/>
                <a:gd name="connsiteY3" fmla="*/ 268840 h 301523"/>
                <a:gd name="connsiteX4" fmla="*/ 70701 w 301485"/>
                <a:gd name="connsiteY4" fmla="*/ 255625 h 301523"/>
                <a:gd name="connsiteX5" fmla="*/ 18841 w 301485"/>
                <a:gd name="connsiteY5" fmla="*/ 150755 h 301523"/>
                <a:gd name="connsiteX6" fmla="*/ 150743 w 301485"/>
                <a:gd name="connsiteY6" fmla="*/ 18840 h 301523"/>
                <a:gd name="connsiteX7" fmla="*/ 282639 w 301485"/>
                <a:gd name="connsiteY7" fmla="*/ 150755 h 301523"/>
                <a:gd name="connsiteX8" fmla="*/ 150743 w 301485"/>
                <a:gd name="connsiteY8" fmla="*/ 282677 h 301523"/>
                <a:gd name="connsiteX9" fmla="*/ 102292 w 301485"/>
                <a:gd name="connsiteY9" fmla="*/ 273514 h 301523"/>
                <a:gd name="connsiteX10" fmla="*/ 90075 w 301485"/>
                <a:gd name="connsiteY10" fmla="*/ 278816 h 301523"/>
                <a:gd name="connsiteX11" fmla="*/ 95377 w 301485"/>
                <a:gd name="connsiteY11" fmla="*/ 291027 h 301523"/>
                <a:gd name="connsiteX12" fmla="*/ 150743 w 301485"/>
                <a:gd name="connsiteY12" fmla="*/ 301523 h 301523"/>
                <a:gd name="connsiteX13" fmla="*/ 301485 w 301485"/>
                <a:gd name="connsiteY13" fmla="*/ 150755 h 301523"/>
                <a:gd name="connsiteX14" fmla="*/ 150743 w 301485"/>
                <a:gd name="connsiteY14" fmla="*/ 0 h 30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1485" h="301523">
                  <a:moveTo>
                    <a:pt x="150743" y="0"/>
                  </a:moveTo>
                  <a:cubicBezTo>
                    <a:pt x="67628" y="0"/>
                    <a:pt x="0" y="67640"/>
                    <a:pt x="0" y="150755"/>
                  </a:cubicBezTo>
                  <a:cubicBezTo>
                    <a:pt x="0" y="198101"/>
                    <a:pt x="21603" y="241789"/>
                    <a:pt x="59252" y="270586"/>
                  </a:cubicBezTo>
                  <a:cubicBezTo>
                    <a:pt x="63405" y="273736"/>
                    <a:pt x="69298" y="272961"/>
                    <a:pt x="72460" y="268840"/>
                  </a:cubicBezTo>
                  <a:cubicBezTo>
                    <a:pt x="75629" y="264700"/>
                    <a:pt x="74835" y="258788"/>
                    <a:pt x="70701" y="255625"/>
                  </a:cubicBezTo>
                  <a:cubicBezTo>
                    <a:pt x="37757" y="230416"/>
                    <a:pt x="18841" y="192202"/>
                    <a:pt x="18841" y="150755"/>
                  </a:cubicBezTo>
                  <a:cubicBezTo>
                    <a:pt x="18841" y="78022"/>
                    <a:pt x="78023" y="18840"/>
                    <a:pt x="150743" y="18840"/>
                  </a:cubicBezTo>
                  <a:cubicBezTo>
                    <a:pt x="223463" y="18840"/>
                    <a:pt x="282639" y="78022"/>
                    <a:pt x="282639" y="150755"/>
                  </a:cubicBezTo>
                  <a:cubicBezTo>
                    <a:pt x="282639" y="223501"/>
                    <a:pt x="223463" y="282677"/>
                    <a:pt x="150743" y="282677"/>
                  </a:cubicBezTo>
                  <a:cubicBezTo>
                    <a:pt x="134017" y="282677"/>
                    <a:pt x="117711" y="279584"/>
                    <a:pt x="102292" y="273514"/>
                  </a:cubicBezTo>
                  <a:cubicBezTo>
                    <a:pt x="97473" y="271564"/>
                    <a:pt x="91967" y="273958"/>
                    <a:pt x="90075" y="278816"/>
                  </a:cubicBezTo>
                  <a:cubicBezTo>
                    <a:pt x="88157" y="283629"/>
                    <a:pt x="90539" y="289115"/>
                    <a:pt x="95377" y="291027"/>
                  </a:cubicBezTo>
                  <a:cubicBezTo>
                    <a:pt x="112999" y="297993"/>
                    <a:pt x="131642" y="301523"/>
                    <a:pt x="150743" y="301523"/>
                  </a:cubicBezTo>
                  <a:cubicBezTo>
                    <a:pt x="233858" y="301523"/>
                    <a:pt x="301485" y="233877"/>
                    <a:pt x="301485" y="150755"/>
                  </a:cubicBezTo>
                  <a:cubicBezTo>
                    <a:pt x="301485" y="67640"/>
                    <a:pt x="233858" y="0"/>
                    <a:pt x="150743" y="0"/>
                  </a:cubicBezTo>
                  <a:close/>
                </a:path>
              </a:pathLst>
            </a:custGeom>
            <a:grpFill/>
            <a:ln w="6350" cap="flat">
              <a:noFill/>
              <a:prstDash val="solid"/>
              <a:miter/>
            </a:ln>
          </p:spPr>
          <p:txBody>
            <a:bodyPr rtlCol="0" anchor="ctr"/>
            <a:lstStyle/>
            <a:p>
              <a:endParaRPr lang="en-US"/>
            </a:p>
          </p:txBody>
        </p:sp>
        <p:sp>
          <p:nvSpPr>
            <p:cNvPr id="18" name="Freeform: Shape 937">
              <a:extLst>
                <a:ext uri="{FF2B5EF4-FFF2-40B4-BE49-F238E27FC236}">
                  <a16:creationId xmlns:a16="http://schemas.microsoft.com/office/drawing/2014/main" id="{B7F8C747-661E-7E93-A693-92BE01656FA3}"/>
                </a:ext>
              </a:extLst>
            </p:cNvPr>
            <p:cNvSpPr/>
            <p:nvPr/>
          </p:nvSpPr>
          <p:spPr>
            <a:xfrm>
              <a:off x="10521251" y="4962440"/>
              <a:ext cx="58242" cy="60999"/>
            </a:xfrm>
            <a:custGeom>
              <a:avLst/>
              <a:gdLst>
                <a:gd name="connsiteX0" fmla="*/ 58242 w 58242"/>
                <a:gd name="connsiteY0" fmla="*/ 44934 h 60999"/>
                <a:gd name="connsiteX1" fmla="*/ 16084 w 58242"/>
                <a:gd name="connsiteY1" fmla="*/ 2758 h 60999"/>
                <a:gd name="connsiteX2" fmla="*/ 2762 w 58242"/>
                <a:gd name="connsiteY2" fmla="*/ 2758 h 60999"/>
                <a:gd name="connsiteX3" fmla="*/ 2762 w 58242"/>
                <a:gd name="connsiteY3" fmla="*/ 16105 h 60999"/>
                <a:gd name="connsiteX4" fmla="*/ 47663 w 58242"/>
                <a:gd name="connsiteY4" fmla="*/ 61000 h 60999"/>
                <a:gd name="connsiteX5" fmla="*/ 58242 w 58242"/>
                <a:gd name="connsiteY5" fmla="*/ 44934 h 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42" h="60999">
                  <a:moveTo>
                    <a:pt x="58242" y="44934"/>
                  </a:moveTo>
                  <a:lnTo>
                    <a:pt x="16084" y="2758"/>
                  </a:lnTo>
                  <a:cubicBezTo>
                    <a:pt x="12402" y="-919"/>
                    <a:pt x="6446" y="-919"/>
                    <a:pt x="2762" y="2758"/>
                  </a:cubicBezTo>
                  <a:cubicBezTo>
                    <a:pt x="-921" y="6460"/>
                    <a:pt x="-921" y="12403"/>
                    <a:pt x="2762" y="16105"/>
                  </a:cubicBezTo>
                  <a:lnTo>
                    <a:pt x="47663" y="61000"/>
                  </a:lnTo>
                  <a:cubicBezTo>
                    <a:pt x="49206" y="54574"/>
                    <a:pt x="52705" y="48763"/>
                    <a:pt x="58242" y="44934"/>
                  </a:cubicBezTo>
                  <a:close/>
                </a:path>
              </a:pathLst>
            </a:custGeom>
            <a:grpFill/>
            <a:ln w="6350" cap="flat">
              <a:noFill/>
              <a:prstDash val="solid"/>
              <a:miter/>
            </a:ln>
          </p:spPr>
          <p:txBody>
            <a:bodyPr rtlCol="0" anchor="ctr"/>
            <a:lstStyle/>
            <a:p>
              <a:endParaRPr lang="en-US"/>
            </a:p>
          </p:txBody>
        </p:sp>
        <p:sp>
          <p:nvSpPr>
            <p:cNvPr id="19" name="Freeform: Shape 938">
              <a:extLst>
                <a:ext uri="{FF2B5EF4-FFF2-40B4-BE49-F238E27FC236}">
                  <a16:creationId xmlns:a16="http://schemas.microsoft.com/office/drawing/2014/main" id="{9F4FCF96-C92A-1435-2469-E65AFEEA87E1}"/>
                </a:ext>
              </a:extLst>
            </p:cNvPr>
            <p:cNvSpPr/>
            <p:nvPr/>
          </p:nvSpPr>
          <p:spPr>
            <a:xfrm>
              <a:off x="10552074" y="4994276"/>
              <a:ext cx="160166" cy="159167"/>
            </a:xfrm>
            <a:custGeom>
              <a:avLst/>
              <a:gdLst>
                <a:gd name="connsiteX0" fmla="*/ 113055 w 160166"/>
                <a:gd name="connsiteY0" fmla="*/ 159167 h 159167"/>
                <a:gd name="connsiteX1" fmla="*/ 79756 w 160166"/>
                <a:gd name="connsiteY1" fmla="*/ 145369 h 159167"/>
                <a:gd name="connsiteX2" fmla="*/ 13805 w 160166"/>
                <a:gd name="connsiteY2" fmla="*/ 79418 h 159167"/>
                <a:gd name="connsiteX3" fmla="*/ 0 w 160166"/>
                <a:gd name="connsiteY3" fmla="*/ 46112 h 159167"/>
                <a:gd name="connsiteX4" fmla="*/ 13805 w 160166"/>
                <a:gd name="connsiteY4" fmla="*/ 12806 h 159167"/>
                <a:gd name="connsiteX5" fmla="*/ 80416 w 160166"/>
                <a:gd name="connsiteY5" fmla="*/ 12806 h 159167"/>
                <a:gd name="connsiteX6" fmla="*/ 146367 w 160166"/>
                <a:gd name="connsiteY6" fmla="*/ 78758 h 159167"/>
                <a:gd name="connsiteX7" fmla="*/ 160166 w 160166"/>
                <a:gd name="connsiteY7" fmla="*/ 112063 h 159167"/>
                <a:gd name="connsiteX8" fmla="*/ 146367 w 160166"/>
                <a:gd name="connsiteY8" fmla="*/ 145369 h 159167"/>
                <a:gd name="connsiteX9" fmla="*/ 113055 w 160166"/>
                <a:gd name="connsiteY9" fmla="*/ 159167 h 159167"/>
                <a:gd name="connsiteX10" fmla="*/ 47104 w 160166"/>
                <a:gd name="connsiteY10" fmla="*/ 18217 h 159167"/>
                <a:gd name="connsiteX11" fmla="*/ 47104 w 160166"/>
                <a:gd name="connsiteY11" fmla="*/ 18217 h 159167"/>
                <a:gd name="connsiteX12" fmla="*/ 27127 w 160166"/>
                <a:gd name="connsiteY12" fmla="*/ 26129 h 159167"/>
                <a:gd name="connsiteX13" fmla="*/ 18847 w 160166"/>
                <a:gd name="connsiteY13" fmla="*/ 46112 h 159167"/>
                <a:gd name="connsiteX14" fmla="*/ 27127 w 160166"/>
                <a:gd name="connsiteY14" fmla="*/ 66095 h 159167"/>
                <a:gd name="connsiteX15" fmla="*/ 93072 w 160166"/>
                <a:gd name="connsiteY15" fmla="*/ 132040 h 159167"/>
                <a:gd name="connsiteX16" fmla="*/ 133045 w 160166"/>
                <a:gd name="connsiteY16" fmla="*/ 132040 h 159167"/>
                <a:gd name="connsiteX17" fmla="*/ 141325 w 160166"/>
                <a:gd name="connsiteY17" fmla="*/ 112063 h 159167"/>
                <a:gd name="connsiteX18" fmla="*/ 133045 w 160166"/>
                <a:gd name="connsiteY18" fmla="*/ 92080 h 159167"/>
                <a:gd name="connsiteX19" fmla="*/ 67087 w 160166"/>
                <a:gd name="connsiteY19" fmla="*/ 26129 h 159167"/>
                <a:gd name="connsiteX20" fmla="*/ 47104 w 160166"/>
                <a:gd name="connsiteY20" fmla="*/ 18217 h 15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0166" h="159167">
                  <a:moveTo>
                    <a:pt x="113055" y="159167"/>
                  </a:moveTo>
                  <a:cubicBezTo>
                    <a:pt x="100470" y="159167"/>
                    <a:pt x="88659" y="154272"/>
                    <a:pt x="79756" y="145369"/>
                  </a:cubicBezTo>
                  <a:lnTo>
                    <a:pt x="13805" y="79418"/>
                  </a:lnTo>
                  <a:cubicBezTo>
                    <a:pt x="4896" y="70515"/>
                    <a:pt x="0" y="58698"/>
                    <a:pt x="0" y="46112"/>
                  </a:cubicBezTo>
                  <a:cubicBezTo>
                    <a:pt x="0" y="33527"/>
                    <a:pt x="4896" y="21709"/>
                    <a:pt x="13805" y="12806"/>
                  </a:cubicBezTo>
                  <a:cubicBezTo>
                    <a:pt x="30880" y="-4269"/>
                    <a:pt x="63341" y="-4269"/>
                    <a:pt x="80416" y="12806"/>
                  </a:cubicBezTo>
                  <a:lnTo>
                    <a:pt x="146367" y="78758"/>
                  </a:lnTo>
                  <a:cubicBezTo>
                    <a:pt x="155270" y="87660"/>
                    <a:pt x="160166" y="99471"/>
                    <a:pt x="160166" y="112063"/>
                  </a:cubicBezTo>
                  <a:cubicBezTo>
                    <a:pt x="160166" y="124643"/>
                    <a:pt x="155270" y="136460"/>
                    <a:pt x="146367" y="145369"/>
                  </a:cubicBezTo>
                  <a:cubicBezTo>
                    <a:pt x="137458" y="154272"/>
                    <a:pt x="125647" y="159167"/>
                    <a:pt x="113055" y="159167"/>
                  </a:cubicBezTo>
                  <a:close/>
                  <a:moveTo>
                    <a:pt x="47104" y="18217"/>
                  </a:moveTo>
                  <a:lnTo>
                    <a:pt x="47104" y="18217"/>
                  </a:lnTo>
                  <a:cubicBezTo>
                    <a:pt x="39453" y="18217"/>
                    <a:pt x="32169" y="21087"/>
                    <a:pt x="27127" y="26129"/>
                  </a:cubicBezTo>
                  <a:cubicBezTo>
                    <a:pt x="21793" y="31463"/>
                    <a:pt x="18847" y="38568"/>
                    <a:pt x="18847" y="46112"/>
                  </a:cubicBezTo>
                  <a:cubicBezTo>
                    <a:pt x="18847" y="53656"/>
                    <a:pt x="21793" y="60755"/>
                    <a:pt x="27127" y="66095"/>
                  </a:cubicBezTo>
                  <a:lnTo>
                    <a:pt x="93072" y="132040"/>
                  </a:lnTo>
                  <a:cubicBezTo>
                    <a:pt x="103765" y="142721"/>
                    <a:pt x="122351" y="142721"/>
                    <a:pt x="133045" y="132040"/>
                  </a:cubicBezTo>
                  <a:cubicBezTo>
                    <a:pt x="138379" y="126706"/>
                    <a:pt x="141325" y="119601"/>
                    <a:pt x="141325" y="112063"/>
                  </a:cubicBezTo>
                  <a:cubicBezTo>
                    <a:pt x="141325" y="104513"/>
                    <a:pt x="138379" y="97414"/>
                    <a:pt x="133045" y="92080"/>
                  </a:cubicBezTo>
                  <a:lnTo>
                    <a:pt x="67087" y="26129"/>
                  </a:lnTo>
                  <a:cubicBezTo>
                    <a:pt x="62052" y="21087"/>
                    <a:pt x="54769" y="18217"/>
                    <a:pt x="47104" y="18217"/>
                  </a:cubicBezTo>
                  <a:close/>
                </a:path>
              </a:pathLst>
            </a:custGeom>
            <a:grpFill/>
            <a:ln w="6350" cap="flat">
              <a:noFill/>
              <a:prstDash val="solid"/>
              <a:miter/>
            </a:ln>
          </p:spPr>
          <p:txBody>
            <a:bodyPr rtlCol="0" anchor="ctr"/>
            <a:lstStyle/>
            <a:p>
              <a:endParaRPr lang="en-US"/>
            </a:p>
          </p:txBody>
        </p:sp>
        <p:sp>
          <p:nvSpPr>
            <p:cNvPr id="20" name="Freeform: Shape 939">
              <a:extLst>
                <a:ext uri="{FF2B5EF4-FFF2-40B4-BE49-F238E27FC236}">
                  <a16:creationId xmlns:a16="http://schemas.microsoft.com/office/drawing/2014/main" id="{D2CDC179-2F8B-7634-1DF1-A8CEB9930778}"/>
                </a:ext>
              </a:extLst>
            </p:cNvPr>
            <p:cNvSpPr/>
            <p:nvPr/>
          </p:nvSpPr>
          <p:spPr>
            <a:xfrm>
              <a:off x="10146957" y="4588160"/>
              <a:ext cx="452221" cy="452228"/>
            </a:xfrm>
            <a:custGeom>
              <a:avLst/>
              <a:gdLst>
                <a:gd name="connsiteX0" fmla="*/ 226110 w 452221"/>
                <a:gd name="connsiteY0" fmla="*/ 452228 h 452228"/>
                <a:gd name="connsiteX1" fmla="*/ 0 w 452221"/>
                <a:gd name="connsiteY1" fmla="*/ 226111 h 452228"/>
                <a:gd name="connsiteX2" fmla="*/ 226110 w 452221"/>
                <a:gd name="connsiteY2" fmla="*/ 0 h 452228"/>
                <a:gd name="connsiteX3" fmla="*/ 452221 w 452221"/>
                <a:gd name="connsiteY3" fmla="*/ 226111 h 452228"/>
                <a:gd name="connsiteX4" fmla="*/ 226110 w 452221"/>
                <a:gd name="connsiteY4" fmla="*/ 452228 h 452228"/>
                <a:gd name="connsiteX5" fmla="*/ 226110 w 452221"/>
                <a:gd name="connsiteY5" fmla="*/ 18841 h 452228"/>
                <a:gd name="connsiteX6" fmla="*/ 226110 w 452221"/>
                <a:gd name="connsiteY6" fmla="*/ 18841 h 452228"/>
                <a:gd name="connsiteX7" fmla="*/ 18834 w 452221"/>
                <a:gd name="connsiteY7" fmla="*/ 226111 h 452228"/>
                <a:gd name="connsiteX8" fmla="*/ 226110 w 452221"/>
                <a:gd name="connsiteY8" fmla="*/ 433388 h 452228"/>
                <a:gd name="connsiteX9" fmla="*/ 433381 w 452221"/>
                <a:gd name="connsiteY9" fmla="*/ 226111 h 452228"/>
                <a:gd name="connsiteX10" fmla="*/ 226110 w 452221"/>
                <a:gd name="connsiteY10" fmla="*/ 18841 h 45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2221" h="452228">
                  <a:moveTo>
                    <a:pt x="226110" y="452228"/>
                  </a:moveTo>
                  <a:cubicBezTo>
                    <a:pt x="101422" y="452228"/>
                    <a:pt x="0" y="350800"/>
                    <a:pt x="0" y="226111"/>
                  </a:cubicBezTo>
                  <a:cubicBezTo>
                    <a:pt x="0" y="101422"/>
                    <a:pt x="101422" y="0"/>
                    <a:pt x="226110" y="0"/>
                  </a:cubicBezTo>
                  <a:cubicBezTo>
                    <a:pt x="350799" y="0"/>
                    <a:pt x="452221" y="101422"/>
                    <a:pt x="452221" y="226111"/>
                  </a:cubicBezTo>
                  <a:cubicBezTo>
                    <a:pt x="452221" y="350800"/>
                    <a:pt x="350799" y="452228"/>
                    <a:pt x="226110" y="452228"/>
                  </a:cubicBezTo>
                  <a:close/>
                  <a:moveTo>
                    <a:pt x="226110" y="18841"/>
                  </a:moveTo>
                  <a:lnTo>
                    <a:pt x="226110" y="18841"/>
                  </a:lnTo>
                  <a:cubicBezTo>
                    <a:pt x="111823" y="18841"/>
                    <a:pt x="18834" y="111824"/>
                    <a:pt x="18834" y="226111"/>
                  </a:cubicBezTo>
                  <a:cubicBezTo>
                    <a:pt x="18834" y="340404"/>
                    <a:pt x="111823" y="433388"/>
                    <a:pt x="226110" y="433388"/>
                  </a:cubicBezTo>
                  <a:cubicBezTo>
                    <a:pt x="340398" y="433388"/>
                    <a:pt x="433381" y="340404"/>
                    <a:pt x="433381" y="226111"/>
                  </a:cubicBezTo>
                  <a:cubicBezTo>
                    <a:pt x="433381" y="111824"/>
                    <a:pt x="340398" y="18841"/>
                    <a:pt x="226110" y="18841"/>
                  </a:cubicBezTo>
                  <a:close/>
                </a:path>
              </a:pathLst>
            </a:custGeom>
            <a:grpFill/>
            <a:ln w="6350" cap="flat">
              <a:noFill/>
              <a:prstDash val="solid"/>
              <a:miter/>
            </a:ln>
          </p:spPr>
          <p:txBody>
            <a:bodyPr rtlCol="0" anchor="ctr"/>
            <a:lstStyle/>
            <a:p>
              <a:endParaRPr lang="en-US"/>
            </a:p>
          </p:txBody>
        </p:sp>
      </p:grpSp>
      <p:pic>
        <p:nvPicPr>
          <p:cNvPr id="2" name="Picture Placeholder 1" descr="A person sitting at a table&#10;&#10;Description automatically generated with medium confidence">
            <a:extLst>
              <a:ext uri="{FF2B5EF4-FFF2-40B4-BE49-F238E27FC236}">
                <a16:creationId xmlns:a16="http://schemas.microsoft.com/office/drawing/2014/main" id="{8FFDEA96-5C89-46E6-6450-99750162BE3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2708" r="2692"/>
          <a:stretch/>
        </p:blipFill>
        <p:spPr>
          <a:xfrm>
            <a:off x="4043082" y="441325"/>
            <a:ext cx="7704418" cy="5975350"/>
          </a:xfrm>
          <a:prstGeom prst="rect">
            <a:avLst/>
          </a:prstGeom>
        </p:spPr>
      </p:pic>
      <p:sp>
        <p:nvSpPr>
          <p:cNvPr id="3" name="TextBox 7">
            <a:extLst>
              <a:ext uri="{FF2B5EF4-FFF2-40B4-BE49-F238E27FC236}">
                <a16:creationId xmlns:a16="http://schemas.microsoft.com/office/drawing/2014/main" id="{0F68BC54-7814-D90B-295F-1F8FA52B492C}"/>
              </a:ext>
            </a:extLst>
          </p:cNvPr>
          <p:cNvSpPr txBox="1"/>
          <p:nvPr/>
        </p:nvSpPr>
        <p:spPr>
          <a:xfrm>
            <a:off x="787121" y="1103208"/>
            <a:ext cx="3040135" cy="123110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latin typeface="Outfit" pitchFamily="2" charset="0"/>
                <a:ea typeface="Sawarabi Mincho" panose="02000600000000000000" pitchFamily="2" charset="-128"/>
                <a:cs typeface="Bayon" pitchFamily="2" charset="0"/>
              </a:rPr>
              <a:t>Criminal </a:t>
            </a:r>
            <a:br>
              <a:rPr lang="en-US" sz="4000" b="1" dirty="0">
                <a:latin typeface="Outfit" pitchFamily="2" charset="0"/>
                <a:ea typeface="Sawarabi Mincho" panose="02000600000000000000" pitchFamily="2" charset="-128"/>
                <a:cs typeface="Bayon" pitchFamily="2" charset="0"/>
              </a:rPr>
            </a:br>
            <a:r>
              <a:rPr lang="en-US" sz="4000" b="1" dirty="0">
                <a:latin typeface="Outfit" pitchFamily="2" charset="0"/>
                <a:ea typeface="Sawarabi Mincho" panose="02000600000000000000" pitchFamily="2" charset="-128"/>
                <a:cs typeface="Bayon" pitchFamily="2" charset="0"/>
              </a:rPr>
              <a:t>Investigations</a:t>
            </a:r>
          </a:p>
        </p:txBody>
      </p:sp>
      <p:sp>
        <p:nvSpPr>
          <p:cNvPr id="5" name="Rectangle 4">
            <a:extLst>
              <a:ext uri="{FF2B5EF4-FFF2-40B4-BE49-F238E27FC236}">
                <a16:creationId xmlns:a16="http://schemas.microsoft.com/office/drawing/2014/main" id="{5F7BEB1A-51DD-F745-BACF-FF5AB17B3191}"/>
              </a:ext>
            </a:extLst>
          </p:cNvPr>
          <p:cNvSpPr/>
          <p:nvPr/>
        </p:nvSpPr>
        <p:spPr>
          <a:xfrm>
            <a:off x="444500" y="3422742"/>
            <a:ext cx="3598582" cy="29939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Google Shape;90;p2">
            <a:extLst>
              <a:ext uri="{FF2B5EF4-FFF2-40B4-BE49-F238E27FC236}">
                <a16:creationId xmlns:a16="http://schemas.microsoft.com/office/drawing/2014/main" id="{24C08B31-C708-0816-1934-8D96CEA4F23E}"/>
              </a:ext>
            </a:extLst>
          </p:cNvPr>
          <p:cNvSpPr txBox="1"/>
          <p:nvPr/>
        </p:nvSpPr>
        <p:spPr>
          <a:xfrm>
            <a:off x="803874" y="4174715"/>
            <a:ext cx="2879834" cy="1384995"/>
          </a:xfrm>
          <a:prstGeom prst="rect">
            <a:avLst/>
          </a:prstGeom>
          <a:noFill/>
          <a:ln>
            <a:noFill/>
          </a:ln>
        </p:spPr>
        <p:txBody>
          <a:bodyPr spcFirstLastPara="1" wrap="square" lIns="0" tIns="0" rIns="0" bIns="0" anchor="t" anchorCtr="0">
            <a:spAutoFit/>
          </a:bodyPr>
          <a:lstStyle/>
          <a:p>
            <a:pPr marL="0" indent="0" algn="ctr">
              <a:buNone/>
            </a:pPr>
            <a:r>
              <a:rPr lang="en-US" sz="3000" b="1" dirty="0"/>
              <a:t>“I cannot believe this is happening to me!”</a:t>
            </a:r>
          </a:p>
        </p:txBody>
      </p:sp>
    </p:spTree>
    <p:extLst>
      <p:ext uri="{BB962C8B-B14F-4D97-AF65-F5344CB8AC3E}">
        <p14:creationId xmlns:p14="http://schemas.microsoft.com/office/powerpoint/2010/main" val="3529616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4380940"/>
            <a:ext cx="12192000" cy="24770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a:extLst>
              <a:ext uri="{FF2B5EF4-FFF2-40B4-BE49-F238E27FC236}">
                <a16:creationId xmlns:a16="http://schemas.microsoft.com/office/drawing/2014/main" id="{EC075835-86C6-B591-FE65-394F2C6D5B0A}"/>
              </a:ext>
            </a:extLst>
          </p:cNvPr>
          <p:cNvSpPr/>
          <p:nvPr/>
        </p:nvSpPr>
        <p:spPr>
          <a:xfrm>
            <a:off x="4440460" y="3517560"/>
            <a:ext cx="3236976" cy="2477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E933C4EA-C807-F5A4-F745-A1659B57F9D5}"/>
              </a:ext>
            </a:extLst>
          </p:cNvPr>
          <p:cNvSpPr/>
          <p:nvPr/>
        </p:nvSpPr>
        <p:spPr>
          <a:xfrm>
            <a:off x="518374" y="798661"/>
            <a:ext cx="3236976" cy="52266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8348030-6318-8138-699C-4773D5E0B18B}"/>
              </a:ext>
            </a:extLst>
          </p:cNvPr>
          <p:cNvSpPr/>
          <p:nvPr/>
        </p:nvSpPr>
        <p:spPr>
          <a:xfrm>
            <a:off x="8362547" y="3565246"/>
            <a:ext cx="3237379" cy="2477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Google Shape;90;p2">
            <a:extLst>
              <a:ext uri="{FF2B5EF4-FFF2-40B4-BE49-F238E27FC236}">
                <a16:creationId xmlns:a16="http://schemas.microsoft.com/office/drawing/2014/main" id="{34781ACA-ABBE-06F8-82D2-F111A0593CA7}"/>
              </a:ext>
            </a:extLst>
          </p:cNvPr>
          <p:cNvSpPr txBox="1"/>
          <p:nvPr/>
        </p:nvSpPr>
        <p:spPr>
          <a:xfrm>
            <a:off x="4918061" y="3713263"/>
            <a:ext cx="2281773" cy="769441"/>
          </a:xfrm>
          <a:prstGeom prst="rect">
            <a:avLst/>
          </a:prstGeom>
          <a:noFill/>
          <a:ln>
            <a:noFill/>
          </a:ln>
        </p:spPr>
        <p:txBody>
          <a:bodyPr spcFirstLastPara="1" wrap="square" lIns="0" tIns="0" rIns="0" bIns="0" anchor="t" anchorCtr="0">
            <a:spAutoFit/>
          </a:bodyPr>
          <a:lstStyle/>
          <a:p>
            <a:pPr marL="0" indent="0" algn="ctr">
              <a:spcBef>
                <a:spcPts val="1200"/>
              </a:spcBef>
              <a:buClr>
                <a:schemeClr val="accent1"/>
              </a:buClr>
              <a:buNone/>
            </a:pPr>
            <a:r>
              <a:rPr lang="en-US" sz="2000" b="1" dirty="0">
                <a:solidFill>
                  <a:schemeClr val="accent1"/>
                </a:solidFill>
              </a:rPr>
              <a:t>Administrative &amp; Disciplinary Matters</a:t>
            </a:r>
          </a:p>
        </p:txBody>
      </p:sp>
      <p:sp>
        <p:nvSpPr>
          <p:cNvPr id="24" name="Google Shape;90;p2">
            <a:extLst>
              <a:ext uri="{FF2B5EF4-FFF2-40B4-BE49-F238E27FC236}">
                <a16:creationId xmlns:a16="http://schemas.microsoft.com/office/drawing/2014/main" id="{E9B5AAE0-3420-DB65-4250-968BCADD0841}"/>
              </a:ext>
            </a:extLst>
          </p:cNvPr>
          <p:cNvSpPr txBox="1"/>
          <p:nvPr/>
        </p:nvSpPr>
        <p:spPr>
          <a:xfrm>
            <a:off x="1078139" y="1353925"/>
            <a:ext cx="2281773" cy="461665"/>
          </a:xfrm>
          <a:prstGeom prst="rect">
            <a:avLst/>
          </a:prstGeom>
          <a:noFill/>
          <a:ln>
            <a:noFill/>
          </a:ln>
        </p:spPr>
        <p:txBody>
          <a:bodyPr spcFirstLastPara="1" wrap="square" lIns="0" tIns="0" rIns="0" bIns="0" anchor="t" anchorCtr="0">
            <a:spAutoFit/>
          </a:bodyPr>
          <a:lstStyle/>
          <a:p>
            <a:pPr marL="0" indent="0" algn="ctr">
              <a:spcBef>
                <a:spcPts val="1200"/>
              </a:spcBef>
              <a:buClr>
                <a:schemeClr val="accent1"/>
              </a:buClr>
              <a:buNone/>
            </a:pPr>
            <a:r>
              <a:rPr lang="en-US" sz="2000" b="1" dirty="0">
                <a:solidFill>
                  <a:schemeClr val="accent1"/>
                </a:solidFill>
              </a:rPr>
              <a:t>Civil Lawsuits</a:t>
            </a:r>
          </a:p>
        </p:txBody>
      </p:sp>
      <p:sp>
        <p:nvSpPr>
          <p:cNvPr id="25" name="Google Shape;90;p2">
            <a:extLst>
              <a:ext uri="{FF2B5EF4-FFF2-40B4-BE49-F238E27FC236}">
                <a16:creationId xmlns:a16="http://schemas.microsoft.com/office/drawing/2014/main" id="{9589C99B-2C66-E5DE-6B38-03CFF280B782}"/>
              </a:ext>
            </a:extLst>
          </p:cNvPr>
          <p:cNvSpPr txBox="1"/>
          <p:nvPr/>
        </p:nvSpPr>
        <p:spPr>
          <a:xfrm>
            <a:off x="8840148" y="3808528"/>
            <a:ext cx="2281773" cy="461665"/>
          </a:xfrm>
          <a:prstGeom prst="rect">
            <a:avLst/>
          </a:prstGeom>
          <a:noFill/>
          <a:ln>
            <a:noFill/>
          </a:ln>
        </p:spPr>
        <p:txBody>
          <a:bodyPr spcFirstLastPara="1" wrap="square" lIns="0" tIns="0" rIns="0" bIns="0" anchor="t" anchorCtr="0">
            <a:spAutoFit/>
          </a:bodyPr>
          <a:lstStyle/>
          <a:p>
            <a:pPr marL="0" indent="0" algn="ctr">
              <a:spcBef>
                <a:spcPts val="1200"/>
              </a:spcBef>
              <a:buClr>
                <a:schemeClr val="accent1"/>
              </a:buClr>
              <a:buNone/>
            </a:pPr>
            <a:r>
              <a:rPr lang="en-US" sz="2000" b="1" dirty="0">
                <a:solidFill>
                  <a:schemeClr val="accent1"/>
                </a:solidFill>
              </a:rPr>
              <a:t>Criminal Proceedings</a:t>
            </a:r>
          </a:p>
        </p:txBody>
      </p:sp>
      <p:sp>
        <p:nvSpPr>
          <p:cNvPr id="12" name="Google Shape;90;p2">
            <a:extLst>
              <a:ext uri="{FF2B5EF4-FFF2-40B4-BE49-F238E27FC236}">
                <a16:creationId xmlns:a16="http://schemas.microsoft.com/office/drawing/2014/main" id="{10475BA2-D58F-A487-7D0A-670133EAFD78}"/>
              </a:ext>
            </a:extLst>
          </p:cNvPr>
          <p:cNvSpPr txBox="1"/>
          <p:nvPr/>
        </p:nvSpPr>
        <p:spPr>
          <a:xfrm>
            <a:off x="4755610" y="4663119"/>
            <a:ext cx="2835214" cy="1151084"/>
          </a:xfrm>
          <a:prstGeom prst="rect">
            <a:avLst/>
          </a:prstGeom>
          <a:noFill/>
          <a:ln>
            <a:noFill/>
          </a:ln>
        </p:spPr>
        <p:txBody>
          <a:bodyPr spcFirstLastPara="1" wrap="square" lIns="0" tIns="0" rIns="0" bIns="0" anchor="t" anchorCtr="0">
            <a:spAutoFit/>
          </a:bodyPr>
          <a:lstStyle/>
          <a:p>
            <a:pPr marL="285750" indent="-285750">
              <a:lnSpc>
                <a:spcPct val="90000"/>
              </a:lnSpc>
              <a:spcBef>
                <a:spcPts val="1200"/>
              </a:spcBef>
              <a:buClr>
                <a:schemeClr val="accent1"/>
              </a:buClr>
              <a:buSzPct val="100000"/>
              <a:buFont typeface="Arial" panose="020B0604020202020204" pitchFamily="34" charset="0"/>
              <a:buChar char="•"/>
            </a:pPr>
            <a:r>
              <a:rPr lang="en-US" dirty="0">
                <a:solidFill>
                  <a:schemeClr val="bg1"/>
                </a:solidFill>
              </a:rPr>
              <a:t>Up to $200,000 in attorneys’ fees for disciplinary actions including investigations</a:t>
            </a:r>
          </a:p>
        </p:txBody>
      </p:sp>
      <p:sp>
        <p:nvSpPr>
          <p:cNvPr id="13" name="Google Shape;90;p2">
            <a:extLst>
              <a:ext uri="{FF2B5EF4-FFF2-40B4-BE49-F238E27FC236}">
                <a16:creationId xmlns:a16="http://schemas.microsoft.com/office/drawing/2014/main" id="{03181017-3222-3715-759F-B8509259E7CA}"/>
              </a:ext>
            </a:extLst>
          </p:cNvPr>
          <p:cNvSpPr txBox="1"/>
          <p:nvPr/>
        </p:nvSpPr>
        <p:spPr>
          <a:xfrm>
            <a:off x="956315" y="2101796"/>
            <a:ext cx="2518946" cy="3702552"/>
          </a:xfrm>
          <a:prstGeom prst="rect">
            <a:avLst/>
          </a:prstGeom>
          <a:noFill/>
          <a:ln>
            <a:noFill/>
          </a:ln>
        </p:spPr>
        <p:txBody>
          <a:bodyPr spcFirstLastPara="1" wrap="square" lIns="0" tIns="0" rIns="0" bIns="0" anchor="t" anchorCtr="0">
            <a:spAutoFit/>
          </a:bodyPr>
          <a:lstStyle/>
          <a:p>
            <a:pPr marL="292608" indent="-292608">
              <a:lnSpc>
                <a:spcPct val="90000"/>
              </a:lnSpc>
              <a:spcBef>
                <a:spcPts val="1200"/>
              </a:spcBef>
              <a:buClr>
                <a:schemeClr val="accent1"/>
              </a:buClr>
              <a:buSzPct val="100000"/>
              <a:buFont typeface="Arial" pitchFamily="34" charset="0"/>
              <a:buChar char="●"/>
            </a:pPr>
            <a:r>
              <a:rPr lang="en-US" dirty="0">
                <a:solidFill>
                  <a:schemeClr val="bg1"/>
                </a:solidFill>
              </a:rPr>
              <a:t>Up to $1,000,000, $2,000,000, or $3,000,000 to satisfy judgments</a:t>
            </a:r>
          </a:p>
          <a:p>
            <a:pPr marL="292608" indent="-292608">
              <a:lnSpc>
                <a:spcPct val="90000"/>
              </a:lnSpc>
              <a:spcBef>
                <a:spcPts val="1200"/>
              </a:spcBef>
              <a:buClr>
                <a:schemeClr val="accent1"/>
              </a:buClr>
              <a:buSzPct val="100000"/>
              <a:buFont typeface="Arial" pitchFamily="34" charset="0"/>
              <a:buChar char="●"/>
            </a:pPr>
            <a:r>
              <a:rPr lang="en-US" dirty="0">
                <a:solidFill>
                  <a:schemeClr val="bg1"/>
                </a:solidFill>
              </a:rPr>
              <a:t>Attorneys’ fees to defend the lawsuit if the Department of Justice declines representation</a:t>
            </a:r>
          </a:p>
          <a:p>
            <a:pPr marL="292608" indent="-292608">
              <a:lnSpc>
                <a:spcPct val="90000"/>
              </a:lnSpc>
              <a:spcBef>
                <a:spcPts val="1200"/>
              </a:spcBef>
              <a:buClr>
                <a:schemeClr val="accent1"/>
              </a:buClr>
              <a:buSzPct val="100000"/>
              <a:buFont typeface="Arial" pitchFamily="34" charset="0"/>
              <a:buChar char="●"/>
            </a:pPr>
            <a:r>
              <a:rPr lang="en-US" dirty="0">
                <a:solidFill>
                  <a:schemeClr val="bg1"/>
                </a:solidFill>
              </a:rPr>
              <a:t>In certain cases, a lawyer to monitor the Department of Justice’s representation</a:t>
            </a:r>
          </a:p>
        </p:txBody>
      </p:sp>
      <p:sp>
        <p:nvSpPr>
          <p:cNvPr id="17" name="Google Shape;90;p2">
            <a:extLst>
              <a:ext uri="{FF2B5EF4-FFF2-40B4-BE49-F238E27FC236}">
                <a16:creationId xmlns:a16="http://schemas.microsoft.com/office/drawing/2014/main" id="{70CB6245-E201-E318-B043-243645478C66}"/>
              </a:ext>
            </a:extLst>
          </p:cNvPr>
          <p:cNvSpPr txBox="1"/>
          <p:nvPr/>
        </p:nvSpPr>
        <p:spPr>
          <a:xfrm>
            <a:off x="8740036" y="4586175"/>
            <a:ext cx="2548344" cy="652486"/>
          </a:xfrm>
          <a:prstGeom prst="rect">
            <a:avLst/>
          </a:prstGeom>
          <a:noFill/>
          <a:ln>
            <a:noFill/>
          </a:ln>
        </p:spPr>
        <p:txBody>
          <a:bodyPr spcFirstLastPara="1" wrap="square" lIns="0" tIns="0" rIns="0" bIns="0" anchor="t" anchorCtr="0">
            <a:spAutoFit/>
          </a:bodyPr>
          <a:lstStyle/>
          <a:p>
            <a:pPr marL="292608" indent="-292608">
              <a:lnSpc>
                <a:spcPct val="90000"/>
              </a:lnSpc>
              <a:spcBef>
                <a:spcPts val="1200"/>
              </a:spcBef>
              <a:buClr>
                <a:schemeClr val="accent1"/>
              </a:buClr>
              <a:buSzPct val="100000"/>
              <a:buFont typeface="Arial" pitchFamily="34" charset="0"/>
              <a:buChar char="●"/>
            </a:pPr>
            <a:r>
              <a:rPr lang="en-US" sz="1800" dirty="0">
                <a:solidFill>
                  <a:schemeClr val="bg1"/>
                </a:solidFill>
              </a:rPr>
              <a:t>Up to $100,000 to defend criminal charges</a:t>
            </a:r>
          </a:p>
        </p:txBody>
      </p:sp>
      <p:pic>
        <p:nvPicPr>
          <p:cNvPr id="8" name="Picture Placeholder 7" descr="A picture containing building, outdoor, person, suit&#10;&#10;Description automatically generated">
            <a:extLst>
              <a:ext uri="{FF2B5EF4-FFF2-40B4-BE49-F238E27FC236}">
                <a16:creationId xmlns:a16="http://schemas.microsoft.com/office/drawing/2014/main" id="{578A386D-C5AD-7505-C3CD-808B2C82856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0882" r="10882"/>
          <a:stretch>
            <a:fillRect/>
          </a:stretch>
        </p:blipFill>
        <p:spPr>
          <a:xfrm>
            <a:off x="4440460" y="780346"/>
            <a:ext cx="3236976" cy="2737214"/>
          </a:xfrm>
        </p:spPr>
      </p:pic>
      <p:pic>
        <p:nvPicPr>
          <p:cNvPr id="14" name="Picture Placeholder 13" descr="A picture containing indoor, wall&#10;&#10;Description automatically generated">
            <a:extLst>
              <a:ext uri="{FF2B5EF4-FFF2-40B4-BE49-F238E27FC236}">
                <a16:creationId xmlns:a16="http://schemas.microsoft.com/office/drawing/2014/main" id="{EC817F22-C1B8-B324-7D50-3BEA6F20A477}"/>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0814" r="10814"/>
          <a:stretch>
            <a:fillRect/>
          </a:stretch>
        </p:blipFill>
        <p:spPr>
          <a:xfrm>
            <a:off x="8362547" y="789636"/>
            <a:ext cx="3236976" cy="2775609"/>
          </a:xfrm>
        </p:spPr>
      </p:pic>
    </p:spTree>
    <p:extLst>
      <p:ext uri="{BB962C8B-B14F-4D97-AF65-F5344CB8AC3E}">
        <p14:creationId xmlns:p14="http://schemas.microsoft.com/office/powerpoint/2010/main" val="1158557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Smiling man on the street">
            <a:extLst>
              <a:ext uri="{FF2B5EF4-FFF2-40B4-BE49-F238E27FC236}">
                <a16:creationId xmlns:a16="http://schemas.microsoft.com/office/drawing/2014/main" id="{24D79BA1-AEB7-A724-1B49-E22BE7EE43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 r="33092"/>
          <a:stretch/>
        </p:blipFill>
        <p:spPr>
          <a:xfrm>
            <a:off x="1103317" y="4352637"/>
            <a:ext cx="1977268" cy="1981519"/>
          </a:xfrm>
          <a:prstGeom prst="rect">
            <a:avLst/>
          </a:prstGeom>
        </p:spPr>
      </p:pic>
      <p:pic>
        <p:nvPicPr>
          <p:cNvPr id="41" name="Picture 40" descr="People shaking hands">
            <a:extLst>
              <a:ext uri="{FF2B5EF4-FFF2-40B4-BE49-F238E27FC236}">
                <a16:creationId xmlns:a16="http://schemas.microsoft.com/office/drawing/2014/main" id="{3462AC54-A6F7-255D-02B8-A2F1165DAD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977" r="17527"/>
          <a:stretch/>
        </p:blipFill>
        <p:spPr>
          <a:xfrm>
            <a:off x="3061775" y="2395531"/>
            <a:ext cx="1982082" cy="1958709"/>
          </a:xfrm>
          <a:prstGeom prst="rect">
            <a:avLst/>
          </a:prstGeom>
        </p:spPr>
      </p:pic>
      <p:sp>
        <p:nvSpPr>
          <p:cNvPr id="5" name="Rectangle 4"/>
          <p:cNvSpPr/>
          <p:nvPr/>
        </p:nvSpPr>
        <p:spPr>
          <a:xfrm>
            <a:off x="8998669" y="2374659"/>
            <a:ext cx="1973943" cy="1973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24726" y="4348602"/>
            <a:ext cx="1973943" cy="1973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descr="Rows of American flags in twilight">
            <a:extLst>
              <a:ext uri="{FF2B5EF4-FFF2-40B4-BE49-F238E27FC236}">
                <a16:creationId xmlns:a16="http://schemas.microsoft.com/office/drawing/2014/main" id="{116E5A65-3C33-BB43-F846-96A6C76D8D6E}"/>
              </a:ext>
            </a:extLst>
          </p:cNvPr>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16659" r="16659"/>
          <a:stretch>
            <a:fillRect/>
          </a:stretch>
        </p:blipFill>
        <p:spPr>
          <a:xfrm>
            <a:off x="5050779" y="425467"/>
            <a:ext cx="1973944" cy="1973943"/>
          </a:xfrm>
        </p:spPr>
      </p:pic>
      <p:pic>
        <p:nvPicPr>
          <p:cNvPr id="27" name="Picture Placeholder 26" descr="Illuminated San Francisco City Hall">
            <a:extLst>
              <a:ext uri="{FF2B5EF4-FFF2-40B4-BE49-F238E27FC236}">
                <a16:creationId xmlns:a16="http://schemas.microsoft.com/office/drawing/2014/main" id="{33D6DDAD-AB7B-A191-7D6F-DBCD4AC485F3}"/>
              </a:ext>
            </a:extLst>
          </p:cNvPr>
          <p:cNvPicPr>
            <a:picLocks noGrp="1" noChangeAspect="1"/>
          </p:cNvPicPr>
          <p:nvPr>
            <p:ph type="pic" sz="quarter" idx="14"/>
          </p:nvPr>
        </p:nvPicPr>
        <p:blipFill>
          <a:blip r:embed="rId6" cstate="print">
            <a:extLst>
              <a:ext uri="{28A0092B-C50C-407E-A947-70E740481C1C}">
                <a14:useLocalDpi xmlns:a14="http://schemas.microsoft.com/office/drawing/2010/main" val="0"/>
              </a:ext>
            </a:extLst>
          </a:blip>
          <a:srcRect l="16624" r="16624"/>
          <a:stretch>
            <a:fillRect/>
          </a:stretch>
        </p:blipFill>
        <p:spPr>
          <a:xfrm>
            <a:off x="8998044" y="4349283"/>
            <a:ext cx="1974850" cy="1973262"/>
          </a:xfrm>
        </p:spPr>
      </p:pic>
      <p:pic>
        <p:nvPicPr>
          <p:cNvPr id="31" name="Picture Placeholder 30" descr="Close-up of Doric columns">
            <a:extLst>
              <a:ext uri="{FF2B5EF4-FFF2-40B4-BE49-F238E27FC236}">
                <a16:creationId xmlns:a16="http://schemas.microsoft.com/office/drawing/2014/main" id="{4E46F1B6-0989-7AF2-AD55-6746235F5410}"/>
              </a:ext>
            </a:extLst>
          </p:cNvPr>
          <p:cNvPicPr>
            <a:picLocks noGrp="1" noChangeAspect="1"/>
          </p:cNvPicPr>
          <p:nvPr>
            <p:ph type="pic" sz="quarter" idx="15"/>
          </p:nvPr>
        </p:nvPicPr>
        <p:blipFill>
          <a:blip r:embed="rId7" cstate="print">
            <a:extLst>
              <a:ext uri="{28A0092B-C50C-407E-A947-70E740481C1C}">
                <a14:useLocalDpi xmlns:a14="http://schemas.microsoft.com/office/drawing/2010/main" val="0"/>
              </a:ext>
            </a:extLst>
          </a:blip>
          <a:srcRect l="16693" r="16693"/>
          <a:stretch>
            <a:fillRect/>
          </a:stretch>
        </p:blipFill>
        <p:spPr>
          <a:xfrm>
            <a:off x="7024781" y="2374433"/>
            <a:ext cx="1973263" cy="1974850"/>
          </a:xfrm>
        </p:spPr>
      </p:pic>
      <p:pic>
        <p:nvPicPr>
          <p:cNvPr id="33" name="Picture Placeholder 32" descr="Businesswoman at job interview">
            <a:extLst>
              <a:ext uri="{FF2B5EF4-FFF2-40B4-BE49-F238E27FC236}">
                <a16:creationId xmlns:a16="http://schemas.microsoft.com/office/drawing/2014/main" id="{80916676-E969-9509-12C0-1B1024DF0384}"/>
              </a:ext>
            </a:extLst>
          </p:cNvPr>
          <p:cNvPicPr>
            <a:picLocks noGrp="1" noChangeAspect="1"/>
          </p:cNvPicPr>
          <p:nvPr>
            <p:ph type="pic" sz="quarter" idx="16"/>
          </p:nvPr>
        </p:nvPicPr>
        <p:blipFill>
          <a:blip r:embed="rId8" cstate="print">
            <a:extLst>
              <a:ext uri="{28A0092B-C50C-407E-A947-70E740481C1C}">
                <a14:useLocalDpi xmlns:a14="http://schemas.microsoft.com/office/drawing/2010/main" val="0"/>
              </a:ext>
            </a:extLst>
          </a:blip>
          <a:srcRect l="16629" r="16629"/>
          <a:stretch>
            <a:fillRect/>
          </a:stretch>
        </p:blipFill>
        <p:spPr>
          <a:xfrm>
            <a:off x="8998044" y="415458"/>
            <a:ext cx="1974850" cy="1974850"/>
          </a:xfrm>
        </p:spPr>
      </p:pic>
      <p:sp>
        <p:nvSpPr>
          <p:cNvPr id="2" name="Rectangle 1">
            <a:extLst>
              <a:ext uri="{FF2B5EF4-FFF2-40B4-BE49-F238E27FC236}">
                <a16:creationId xmlns:a16="http://schemas.microsoft.com/office/drawing/2014/main" id="{C107F3CF-15B1-9257-D6E8-69A0353ACEC8}"/>
              </a:ext>
            </a:extLst>
          </p:cNvPr>
          <p:cNvSpPr/>
          <p:nvPr/>
        </p:nvSpPr>
        <p:spPr>
          <a:xfrm>
            <a:off x="3081195" y="4360213"/>
            <a:ext cx="1973943" cy="1973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60C1892-F424-8947-9D9B-4C6390705DD0}"/>
              </a:ext>
            </a:extLst>
          </p:cNvPr>
          <p:cNvSpPr/>
          <p:nvPr/>
        </p:nvSpPr>
        <p:spPr>
          <a:xfrm>
            <a:off x="5040624" y="2387722"/>
            <a:ext cx="1994006" cy="1973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90;p2">
            <a:extLst>
              <a:ext uri="{FF2B5EF4-FFF2-40B4-BE49-F238E27FC236}">
                <a16:creationId xmlns:a16="http://schemas.microsoft.com/office/drawing/2014/main" id="{E15D67F6-B6EA-4AF8-8517-83AECD182F3F}"/>
              </a:ext>
            </a:extLst>
          </p:cNvPr>
          <p:cNvSpPr txBox="1"/>
          <p:nvPr/>
        </p:nvSpPr>
        <p:spPr>
          <a:xfrm>
            <a:off x="5167220" y="3133534"/>
            <a:ext cx="1716599" cy="590931"/>
          </a:xfrm>
          <a:prstGeom prst="rect">
            <a:avLst/>
          </a:prstGeom>
          <a:noFill/>
          <a:ln>
            <a:noFill/>
          </a:ln>
        </p:spPr>
        <p:txBody>
          <a:bodyPr spcFirstLastPara="1" wrap="square" lIns="0" tIns="0" rIns="0" bIns="0" anchor="t" anchorCtr="0">
            <a:spAutoFit/>
          </a:bodyPr>
          <a:lstStyle/>
          <a:p>
            <a:pPr algn="ctr">
              <a:lnSpc>
                <a:spcPct val="80000"/>
              </a:lnSpc>
            </a:pPr>
            <a:r>
              <a:rPr lang="en-US" sz="1600" b="1" dirty="0">
                <a:solidFill>
                  <a:schemeClr val="tx1">
                    <a:lumMod val="65000"/>
                    <a:lumOff val="35000"/>
                  </a:schemeClr>
                </a:solidFill>
              </a:rPr>
              <a:t>Customer Service, Experience, and Know-How</a:t>
            </a:r>
          </a:p>
        </p:txBody>
      </p:sp>
      <p:sp>
        <p:nvSpPr>
          <p:cNvPr id="26" name="Rectangle 25">
            <a:extLst>
              <a:ext uri="{FF2B5EF4-FFF2-40B4-BE49-F238E27FC236}">
                <a16:creationId xmlns:a16="http://schemas.microsoft.com/office/drawing/2014/main" id="{638C8415-9DCC-4C2B-4556-4486AD99786B}"/>
              </a:ext>
            </a:extLst>
          </p:cNvPr>
          <p:cNvSpPr/>
          <p:nvPr/>
        </p:nvSpPr>
        <p:spPr>
          <a:xfrm>
            <a:off x="7026178" y="415615"/>
            <a:ext cx="1973943" cy="1973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oogle Shape;90;p2">
            <a:extLst>
              <a:ext uri="{FF2B5EF4-FFF2-40B4-BE49-F238E27FC236}">
                <a16:creationId xmlns:a16="http://schemas.microsoft.com/office/drawing/2014/main" id="{CF305767-880F-8C06-3961-00DDC00AB68D}"/>
              </a:ext>
            </a:extLst>
          </p:cNvPr>
          <p:cNvSpPr txBox="1"/>
          <p:nvPr/>
        </p:nvSpPr>
        <p:spPr>
          <a:xfrm>
            <a:off x="7233948" y="1141466"/>
            <a:ext cx="1556949" cy="492443"/>
          </a:xfrm>
          <a:prstGeom prst="rect">
            <a:avLst/>
          </a:prstGeom>
          <a:noFill/>
          <a:ln>
            <a:noFill/>
          </a:ln>
        </p:spPr>
        <p:txBody>
          <a:bodyPr spcFirstLastPara="1" wrap="square" lIns="0" tIns="0" rIns="0" bIns="0" anchor="t" anchorCtr="0">
            <a:spAutoFit/>
          </a:bodyPr>
          <a:lstStyle/>
          <a:p>
            <a:pPr algn="ctr"/>
            <a:r>
              <a:rPr lang="en-US" sz="1600" b="1" dirty="0">
                <a:solidFill>
                  <a:schemeClr val="tx1">
                    <a:lumMod val="75000"/>
                    <a:lumOff val="25000"/>
                  </a:schemeClr>
                </a:solidFill>
                <a:cs typeface="Times New Roman" panose="02020603050405020304" pitchFamily="18" charset="0"/>
              </a:rPr>
              <a:t>Not Capped by Sub-Limits</a:t>
            </a:r>
          </a:p>
        </p:txBody>
      </p:sp>
      <p:sp>
        <p:nvSpPr>
          <p:cNvPr id="11" name="Google Shape;90;p2">
            <a:extLst>
              <a:ext uri="{FF2B5EF4-FFF2-40B4-BE49-F238E27FC236}">
                <a16:creationId xmlns:a16="http://schemas.microsoft.com/office/drawing/2014/main" id="{DE8EAF64-AB2A-F012-C4AF-5A6EA5265E8E}"/>
              </a:ext>
            </a:extLst>
          </p:cNvPr>
          <p:cNvSpPr txBox="1"/>
          <p:nvPr/>
        </p:nvSpPr>
        <p:spPr>
          <a:xfrm>
            <a:off x="9206994" y="2869186"/>
            <a:ext cx="1556949" cy="984885"/>
          </a:xfrm>
          <a:prstGeom prst="rect">
            <a:avLst/>
          </a:prstGeom>
          <a:noFill/>
          <a:ln>
            <a:noFill/>
          </a:ln>
        </p:spPr>
        <p:txBody>
          <a:bodyPr spcFirstLastPara="1" wrap="square" lIns="0" tIns="0" rIns="0" bIns="0" anchor="t" anchorCtr="0">
            <a:spAutoFit/>
          </a:bodyPr>
          <a:lstStyle/>
          <a:p>
            <a:pPr algn="ctr"/>
            <a:r>
              <a:rPr lang="en-US" sz="1600" b="1" dirty="0">
                <a:solidFill>
                  <a:schemeClr val="tx1">
                    <a:lumMod val="75000"/>
                    <a:lumOff val="25000"/>
                  </a:schemeClr>
                </a:solidFill>
                <a:cs typeface="Times New Roman" panose="02020603050405020304" pitchFamily="18" charset="0"/>
              </a:rPr>
              <a:t>Employment Practice Liability Coverage Included for Managers</a:t>
            </a:r>
          </a:p>
        </p:txBody>
      </p:sp>
      <p:sp>
        <p:nvSpPr>
          <p:cNvPr id="12" name="Google Shape;90;p2">
            <a:extLst>
              <a:ext uri="{FF2B5EF4-FFF2-40B4-BE49-F238E27FC236}">
                <a16:creationId xmlns:a16="http://schemas.microsoft.com/office/drawing/2014/main" id="{7E6A4FE5-E471-3E46-2DE6-1C8B4DAB5994}"/>
              </a:ext>
            </a:extLst>
          </p:cNvPr>
          <p:cNvSpPr txBox="1"/>
          <p:nvPr/>
        </p:nvSpPr>
        <p:spPr>
          <a:xfrm>
            <a:off x="7154951" y="5047930"/>
            <a:ext cx="1716599" cy="590931"/>
          </a:xfrm>
          <a:prstGeom prst="rect">
            <a:avLst/>
          </a:prstGeom>
          <a:noFill/>
          <a:ln>
            <a:noFill/>
          </a:ln>
        </p:spPr>
        <p:txBody>
          <a:bodyPr spcFirstLastPara="1" wrap="square" lIns="0" tIns="0" rIns="0" bIns="0" anchor="t" anchorCtr="0">
            <a:spAutoFit/>
          </a:bodyPr>
          <a:lstStyle/>
          <a:p>
            <a:pPr algn="ctr">
              <a:lnSpc>
                <a:spcPct val="80000"/>
              </a:lnSpc>
            </a:pPr>
            <a:r>
              <a:rPr lang="en-US" sz="1600" b="1" dirty="0">
                <a:solidFill>
                  <a:schemeClr val="tx1">
                    <a:lumMod val="65000"/>
                    <a:lumOff val="35000"/>
                  </a:schemeClr>
                </a:solidFill>
              </a:rPr>
              <a:t>Automatic </a:t>
            </a:r>
          </a:p>
          <a:p>
            <a:pPr algn="ctr">
              <a:lnSpc>
                <a:spcPct val="80000"/>
              </a:lnSpc>
            </a:pPr>
            <a:r>
              <a:rPr lang="en-US" sz="1600" b="1" dirty="0">
                <a:solidFill>
                  <a:schemeClr val="tx1">
                    <a:lumMod val="65000"/>
                    <a:lumOff val="35000"/>
                  </a:schemeClr>
                </a:solidFill>
              </a:rPr>
              <a:t>36-Month Tail Coverage</a:t>
            </a:r>
          </a:p>
        </p:txBody>
      </p:sp>
      <p:sp>
        <p:nvSpPr>
          <p:cNvPr id="13" name="Google Shape;90;p2">
            <a:extLst>
              <a:ext uri="{FF2B5EF4-FFF2-40B4-BE49-F238E27FC236}">
                <a16:creationId xmlns:a16="http://schemas.microsoft.com/office/drawing/2014/main" id="{4453B6B0-5A1A-111E-78BC-AF794823EEDA}"/>
              </a:ext>
            </a:extLst>
          </p:cNvPr>
          <p:cNvSpPr txBox="1"/>
          <p:nvPr/>
        </p:nvSpPr>
        <p:spPr>
          <a:xfrm>
            <a:off x="3206024" y="5150207"/>
            <a:ext cx="1716599" cy="393954"/>
          </a:xfrm>
          <a:prstGeom prst="rect">
            <a:avLst/>
          </a:prstGeom>
          <a:noFill/>
          <a:ln>
            <a:noFill/>
          </a:ln>
        </p:spPr>
        <p:txBody>
          <a:bodyPr spcFirstLastPara="1" wrap="square" lIns="0" tIns="0" rIns="0" bIns="0" anchor="t" anchorCtr="0">
            <a:spAutoFit/>
          </a:bodyPr>
          <a:lstStyle/>
          <a:p>
            <a:pPr algn="ctr">
              <a:lnSpc>
                <a:spcPct val="80000"/>
              </a:lnSpc>
            </a:pPr>
            <a:r>
              <a:rPr lang="en-US" sz="1600" b="1" dirty="0">
                <a:solidFill>
                  <a:schemeClr val="tx1">
                    <a:lumMod val="65000"/>
                    <a:lumOff val="35000"/>
                  </a:schemeClr>
                </a:solidFill>
              </a:rPr>
              <a:t>Payroll Deduction Available</a:t>
            </a:r>
          </a:p>
        </p:txBody>
      </p:sp>
      <p:sp>
        <p:nvSpPr>
          <p:cNvPr id="14" name="Rectangle 13">
            <a:extLst>
              <a:ext uri="{FF2B5EF4-FFF2-40B4-BE49-F238E27FC236}">
                <a16:creationId xmlns:a16="http://schemas.microsoft.com/office/drawing/2014/main" id="{5EC927CB-10D7-5FDE-112F-00704A3B399D}"/>
              </a:ext>
            </a:extLst>
          </p:cNvPr>
          <p:cNvSpPr/>
          <p:nvPr/>
        </p:nvSpPr>
        <p:spPr>
          <a:xfrm>
            <a:off x="1103317" y="2387722"/>
            <a:ext cx="1973943" cy="1973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90;p2">
            <a:extLst>
              <a:ext uri="{FF2B5EF4-FFF2-40B4-BE49-F238E27FC236}">
                <a16:creationId xmlns:a16="http://schemas.microsoft.com/office/drawing/2014/main" id="{DD6FE1F7-8684-E198-7E69-C83531D00E9A}"/>
              </a:ext>
            </a:extLst>
          </p:cNvPr>
          <p:cNvSpPr txBox="1"/>
          <p:nvPr/>
        </p:nvSpPr>
        <p:spPr>
          <a:xfrm>
            <a:off x="1232558" y="3263141"/>
            <a:ext cx="1716599" cy="196977"/>
          </a:xfrm>
          <a:prstGeom prst="rect">
            <a:avLst/>
          </a:prstGeom>
          <a:noFill/>
          <a:ln>
            <a:noFill/>
          </a:ln>
        </p:spPr>
        <p:txBody>
          <a:bodyPr spcFirstLastPara="1" wrap="square" lIns="0" tIns="0" rIns="0" bIns="0" anchor="t" anchorCtr="0">
            <a:spAutoFit/>
          </a:bodyPr>
          <a:lstStyle/>
          <a:p>
            <a:pPr algn="ctr">
              <a:lnSpc>
                <a:spcPct val="80000"/>
              </a:lnSpc>
            </a:pPr>
            <a:r>
              <a:rPr lang="en-US" sz="1600" b="1" dirty="0">
                <a:solidFill>
                  <a:schemeClr val="tx1">
                    <a:lumMod val="65000"/>
                    <a:lumOff val="35000"/>
                  </a:schemeClr>
                </a:solidFill>
              </a:rPr>
              <a:t>No Deductibles</a:t>
            </a:r>
          </a:p>
        </p:txBody>
      </p:sp>
      <p:sp>
        <p:nvSpPr>
          <p:cNvPr id="16" name="Rectangle 15">
            <a:extLst>
              <a:ext uri="{FF2B5EF4-FFF2-40B4-BE49-F238E27FC236}">
                <a16:creationId xmlns:a16="http://schemas.microsoft.com/office/drawing/2014/main" id="{1DB2986A-0B76-8F44-190B-659C6346A978}"/>
              </a:ext>
            </a:extLst>
          </p:cNvPr>
          <p:cNvSpPr/>
          <p:nvPr/>
        </p:nvSpPr>
        <p:spPr>
          <a:xfrm>
            <a:off x="3076836" y="400490"/>
            <a:ext cx="1973943" cy="1973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90;p2">
            <a:extLst>
              <a:ext uri="{FF2B5EF4-FFF2-40B4-BE49-F238E27FC236}">
                <a16:creationId xmlns:a16="http://schemas.microsoft.com/office/drawing/2014/main" id="{3ED12A02-8139-37F7-3EDF-97A8388258A2}"/>
              </a:ext>
            </a:extLst>
          </p:cNvPr>
          <p:cNvSpPr txBox="1"/>
          <p:nvPr/>
        </p:nvSpPr>
        <p:spPr>
          <a:xfrm>
            <a:off x="3274341" y="1156364"/>
            <a:ext cx="1556949" cy="492443"/>
          </a:xfrm>
          <a:prstGeom prst="rect">
            <a:avLst/>
          </a:prstGeom>
          <a:noFill/>
          <a:ln>
            <a:noFill/>
          </a:ln>
        </p:spPr>
        <p:txBody>
          <a:bodyPr spcFirstLastPara="1" wrap="square" lIns="0" tIns="0" rIns="0" bIns="0" anchor="t" anchorCtr="0">
            <a:spAutoFit/>
          </a:bodyPr>
          <a:lstStyle/>
          <a:p>
            <a:pPr algn="ctr"/>
            <a:r>
              <a:rPr lang="en-US" sz="1600" b="1" dirty="0">
                <a:solidFill>
                  <a:schemeClr val="tx1">
                    <a:lumMod val="75000"/>
                    <a:lumOff val="25000"/>
                  </a:schemeClr>
                </a:solidFill>
                <a:cs typeface="Times New Roman" panose="02020603050405020304" pitchFamily="18" charset="0"/>
              </a:rPr>
              <a:t>Legal Representation</a:t>
            </a:r>
          </a:p>
        </p:txBody>
      </p:sp>
      <p:pic>
        <p:nvPicPr>
          <p:cNvPr id="47" name="Picture 46" descr="People walking by">
            <a:extLst>
              <a:ext uri="{FF2B5EF4-FFF2-40B4-BE49-F238E27FC236}">
                <a16:creationId xmlns:a16="http://schemas.microsoft.com/office/drawing/2014/main" id="{FB462E38-B3B9-E5A1-5F1F-D60B4013265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235" r="23629"/>
          <a:stretch/>
        </p:blipFill>
        <p:spPr>
          <a:xfrm>
            <a:off x="1103317" y="414012"/>
            <a:ext cx="1995472" cy="1981519"/>
          </a:xfrm>
          <a:prstGeom prst="rect">
            <a:avLst/>
          </a:prstGeom>
        </p:spPr>
      </p:pic>
      <p:pic>
        <p:nvPicPr>
          <p:cNvPr id="49" name="Picture 48" descr="Aerial view of skyscrapers">
            <a:extLst>
              <a:ext uri="{FF2B5EF4-FFF2-40B4-BE49-F238E27FC236}">
                <a16:creationId xmlns:a16="http://schemas.microsoft.com/office/drawing/2014/main" id="{B983C776-04A8-48F3-F48D-9904573EE5A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815" r="26451"/>
          <a:stretch/>
        </p:blipFill>
        <p:spPr>
          <a:xfrm>
            <a:off x="5039870" y="4355761"/>
            <a:ext cx="1982082" cy="1980073"/>
          </a:xfrm>
          <a:prstGeom prst="rect">
            <a:avLst/>
          </a:prstGeom>
        </p:spPr>
      </p:pic>
      <p:sp>
        <p:nvSpPr>
          <p:cNvPr id="4" name="TextBox 3">
            <a:extLst>
              <a:ext uri="{FF2B5EF4-FFF2-40B4-BE49-F238E27FC236}">
                <a16:creationId xmlns:a16="http://schemas.microsoft.com/office/drawing/2014/main" id="{C1325014-11BC-251B-8549-488C40075763}"/>
              </a:ext>
            </a:extLst>
          </p:cNvPr>
          <p:cNvSpPr txBox="1"/>
          <p:nvPr/>
        </p:nvSpPr>
        <p:spPr>
          <a:xfrm>
            <a:off x="1113769" y="78039"/>
            <a:ext cx="9869295" cy="369332"/>
          </a:xfrm>
          <a:prstGeom prst="rect">
            <a:avLst/>
          </a:prstGeom>
          <a:noFill/>
        </p:spPr>
        <p:txBody>
          <a:bodyPr wrap="square" rtlCol="0">
            <a:spAutoFit/>
          </a:bodyPr>
          <a:lstStyle/>
          <a:p>
            <a:pPr algn="ctr"/>
            <a:r>
              <a:rPr lang="en-US" dirty="0"/>
              <a:t>Why NACS Endorses FEDS</a:t>
            </a:r>
          </a:p>
        </p:txBody>
      </p:sp>
    </p:spTree>
    <p:extLst>
      <p:ext uri="{BB962C8B-B14F-4D97-AF65-F5344CB8AC3E}">
        <p14:creationId xmlns:p14="http://schemas.microsoft.com/office/powerpoint/2010/main" val="1301185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table, indoor, person&#10;&#10;Description automatically generated">
            <a:extLst>
              <a:ext uri="{FF2B5EF4-FFF2-40B4-BE49-F238E27FC236}">
                <a16:creationId xmlns:a16="http://schemas.microsoft.com/office/drawing/2014/main" id="{C79E08DF-F773-34FC-9C11-FA6358D05B5E}"/>
              </a:ext>
            </a:extLst>
          </p:cNvPr>
          <p:cNvPicPr>
            <a:picLocks noChangeAspect="1"/>
          </p:cNvPicPr>
          <p:nvPr/>
        </p:nvPicPr>
        <p:blipFill rotWithShape="1">
          <a:blip r:embed="rId3">
            <a:extLst>
              <a:ext uri="{28A0092B-C50C-407E-A947-70E740481C1C}">
                <a14:useLocalDpi xmlns:a14="http://schemas.microsoft.com/office/drawing/2010/main" val="0"/>
              </a:ext>
            </a:extLst>
          </a:blip>
          <a:srcRect l="21002" r="39668"/>
          <a:stretch/>
        </p:blipFill>
        <p:spPr>
          <a:xfrm>
            <a:off x="0" y="9004"/>
            <a:ext cx="4057540" cy="6857999"/>
          </a:xfrm>
          <a:prstGeom prst="rect">
            <a:avLst/>
          </a:prstGeom>
        </p:spPr>
      </p:pic>
      <p:sp>
        <p:nvSpPr>
          <p:cNvPr id="17" name="TextBox 7"/>
          <p:cNvSpPr txBox="1"/>
          <p:nvPr/>
        </p:nvSpPr>
        <p:spPr>
          <a:xfrm>
            <a:off x="4663789" y="1086779"/>
            <a:ext cx="3349349" cy="123110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r>
              <a:rPr lang="en-US" sz="4000" b="1" dirty="0">
                <a:latin typeface="Outfit" pitchFamily="2" charset="0"/>
                <a:ea typeface="Sawarabi Mincho" panose="02000600000000000000" pitchFamily="2" charset="-128"/>
                <a:cs typeface="Bayon" pitchFamily="2" charset="0"/>
              </a:rPr>
            </a:br>
            <a:r>
              <a:rPr lang="en-US" sz="4000" b="1" dirty="0">
                <a:latin typeface="Outfit" pitchFamily="2" charset="0"/>
                <a:ea typeface="Sawarabi Mincho" panose="02000600000000000000" pitchFamily="2" charset="-128"/>
                <a:cs typeface="Bayon" pitchFamily="2" charset="0"/>
              </a:rPr>
              <a:t>is Affordable</a:t>
            </a:r>
          </a:p>
        </p:txBody>
      </p:sp>
      <p:sp>
        <p:nvSpPr>
          <p:cNvPr id="4" name="Rectangle 3">
            <a:extLst>
              <a:ext uri="{FF2B5EF4-FFF2-40B4-BE49-F238E27FC236}">
                <a16:creationId xmlns:a16="http://schemas.microsoft.com/office/drawing/2014/main" id="{64CD0681-00AD-61D7-C315-BE8013E45856}"/>
              </a:ext>
            </a:extLst>
          </p:cNvPr>
          <p:cNvSpPr/>
          <p:nvPr/>
        </p:nvSpPr>
        <p:spPr>
          <a:xfrm>
            <a:off x="8273582" y="476853"/>
            <a:ext cx="3237379" cy="2477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A967E6CF-87A5-8280-C41D-9386EF0EF20D}"/>
              </a:ext>
            </a:extLst>
          </p:cNvPr>
          <p:cNvSpPr/>
          <p:nvPr/>
        </p:nvSpPr>
        <p:spPr>
          <a:xfrm>
            <a:off x="8266015" y="465300"/>
            <a:ext cx="3244946" cy="11601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Google Shape;90;p2">
            <a:extLst>
              <a:ext uri="{FF2B5EF4-FFF2-40B4-BE49-F238E27FC236}">
                <a16:creationId xmlns:a16="http://schemas.microsoft.com/office/drawing/2014/main" id="{AD67DFD4-6660-9607-0E9D-952F4CAE40D6}"/>
              </a:ext>
            </a:extLst>
          </p:cNvPr>
          <p:cNvSpPr txBox="1"/>
          <p:nvPr/>
        </p:nvSpPr>
        <p:spPr>
          <a:xfrm>
            <a:off x="8577877" y="969021"/>
            <a:ext cx="2621219" cy="1842043"/>
          </a:xfrm>
          <a:prstGeom prst="rect">
            <a:avLst/>
          </a:prstGeom>
          <a:noFill/>
          <a:ln>
            <a:noFill/>
          </a:ln>
        </p:spPr>
        <p:txBody>
          <a:bodyPr spcFirstLastPara="1" wrap="square" lIns="0" tIns="0" rIns="0" bIns="0" anchor="t" anchorCtr="0">
            <a:spAutoFit/>
          </a:bodyPr>
          <a:lstStyle/>
          <a:p>
            <a:pPr lvl="0" algn="ctr" defTabSz="889000">
              <a:lnSpc>
                <a:spcPct val="90000"/>
              </a:lnSpc>
              <a:spcBef>
                <a:spcPct val="0"/>
              </a:spcBef>
              <a:spcAft>
                <a:spcPct val="35000"/>
              </a:spcAft>
            </a:pPr>
            <a:r>
              <a:rPr lang="en-US" sz="4000" b="1" dirty="0"/>
              <a:t>$290*</a:t>
            </a:r>
            <a:br>
              <a:rPr lang="en-US" sz="4000" b="1" dirty="0">
                <a:solidFill>
                  <a:schemeClr val="bg1"/>
                </a:solidFill>
              </a:rPr>
            </a:br>
            <a:br>
              <a:rPr lang="en-US" dirty="0">
                <a:solidFill>
                  <a:schemeClr val="bg1"/>
                </a:solidFill>
              </a:rPr>
            </a:br>
            <a:r>
              <a:rPr lang="en-US" dirty="0">
                <a:solidFill>
                  <a:schemeClr val="bg1"/>
                </a:solidFill>
              </a:rPr>
              <a:t>Annually</a:t>
            </a:r>
          </a:p>
          <a:p>
            <a:pPr algn="ctr" defTabSz="889000">
              <a:lnSpc>
                <a:spcPct val="90000"/>
              </a:lnSpc>
              <a:spcBef>
                <a:spcPct val="0"/>
              </a:spcBef>
              <a:spcAft>
                <a:spcPct val="35000"/>
              </a:spcAft>
            </a:pPr>
            <a:r>
              <a:rPr lang="en-US" sz="1800" dirty="0">
                <a:solidFill>
                  <a:schemeClr val="bg1"/>
                </a:solidFill>
              </a:rPr>
              <a:t>For FEDS </a:t>
            </a:r>
          </a:p>
          <a:p>
            <a:pPr algn="ctr" defTabSz="889000">
              <a:lnSpc>
                <a:spcPct val="90000"/>
              </a:lnSpc>
              <a:spcBef>
                <a:spcPct val="0"/>
              </a:spcBef>
              <a:spcAft>
                <a:spcPct val="35000"/>
              </a:spcAft>
            </a:pPr>
            <a:r>
              <a:rPr lang="en-US" sz="1800" dirty="0">
                <a:solidFill>
                  <a:schemeClr val="bg1"/>
                </a:solidFill>
              </a:rPr>
              <a:t>$1,000,000 policy</a:t>
            </a:r>
          </a:p>
        </p:txBody>
      </p:sp>
      <p:sp>
        <p:nvSpPr>
          <p:cNvPr id="5" name="TextBox 7">
            <a:extLst>
              <a:ext uri="{FF2B5EF4-FFF2-40B4-BE49-F238E27FC236}">
                <a16:creationId xmlns:a16="http://schemas.microsoft.com/office/drawing/2014/main" id="{B46C7D51-5E9A-1924-5128-4993B8C55F0F}"/>
              </a:ext>
            </a:extLst>
          </p:cNvPr>
          <p:cNvSpPr txBox="1"/>
          <p:nvPr/>
        </p:nvSpPr>
        <p:spPr>
          <a:xfrm>
            <a:off x="4611589" y="2561589"/>
            <a:ext cx="3349349"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latin typeface="Outfit" pitchFamily="2" charset="0"/>
                <a:ea typeface="Sawarabi Mincho" panose="02000600000000000000" pitchFamily="2" charset="-128"/>
                <a:cs typeface="Bayon" pitchFamily="2" charset="0"/>
              </a:rPr>
              <a:t>Discount Code: NACS</a:t>
            </a:r>
          </a:p>
        </p:txBody>
      </p:sp>
      <p:sp>
        <p:nvSpPr>
          <p:cNvPr id="6" name="Rectangle 5">
            <a:extLst>
              <a:ext uri="{FF2B5EF4-FFF2-40B4-BE49-F238E27FC236}">
                <a16:creationId xmlns:a16="http://schemas.microsoft.com/office/drawing/2014/main" id="{064CBB2A-0498-79B7-37EF-3D7F6F4C1625}"/>
              </a:ext>
            </a:extLst>
          </p:cNvPr>
          <p:cNvSpPr/>
          <p:nvPr/>
        </p:nvSpPr>
        <p:spPr>
          <a:xfrm>
            <a:off x="8273582" y="3233500"/>
            <a:ext cx="3237379" cy="2477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E1CF7BF-6BAB-6B11-2709-5BA2CDC1A657}"/>
              </a:ext>
            </a:extLst>
          </p:cNvPr>
          <p:cNvSpPr/>
          <p:nvPr/>
        </p:nvSpPr>
        <p:spPr>
          <a:xfrm>
            <a:off x="8266015" y="3221947"/>
            <a:ext cx="3244946" cy="11601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90;p2">
            <a:extLst>
              <a:ext uri="{FF2B5EF4-FFF2-40B4-BE49-F238E27FC236}">
                <a16:creationId xmlns:a16="http://schemas.microsoft.com/office/drawing/2014/main" id="{6CE2D649-B106-B379-283B-AD400D832F4C}"/>
              </a:ext>
            </a:extLst>
          </p:cNvPr>
          <p:cNvSpPr txBox="1"/>
          <p:nvPr/>
        </p:nvSpPr>
        <p:spPr>
          <a:xfrm>
            <a:off x="8577878" y="3729130"/>
            <a:ext cx="2621219" cy="1842043"/>
          </a:xfrm>
          <a:prstGeom prst="rect">
            <a:avLst/>
          </a:prstGeom>
          <a:noFill/>
          <a:ln>
            <a:noFill/>
          </a:ln>
        </p:spPr>
        <p:txBody>
          <a:bodyPr spcFirstLastPara="1" wrap="square" lIns="0" tIns="0" rIns="0" bIns="0" anchor="t" anchorCtr="0">
            <a:spAutoFit/>
          </a:bodyPr>
          <a:lstStyle/>
          <a:p>
            <a:pPr lvl="0" algn="ctr" defTabSz="889000">
              <a:lnSpc>
                <a:spcPct val="90000"/>
              </a:lnSpc>
              <a:spcBef>
                <a:spcPct val="0"/>
              </a:spcBef>
              <a:spcAft>
                <a:spcPct val="35000"/>
              </a:spcAft>
            </a:pPr>
            <a:r>
              <a:rPr lang="en-US" sz="4000" b="1" dirty="0"/>
              <a:t>$490*</a:t>
            </a:r>
            <a:br>
              <a:rPr lang="en-US" sz="4000" b="1" dirty="0">
                <a:solidFill>
                  <a:schemeClr val="bg1"/>
                </a:solidFill>
              </a:rPr>
            </a:br>
            <a:br>
              <a:rPr lang="en-US" dirty="0">
                <a:solidFill>
                  <a:schemeClr val="bg1"/>
                </a:solidFill>
              </a:rPr>
            </a:br>
            <a:r>
              <a:rPr lang="en-US" dirty="0">
                <a:solidFill>
                  <a:schemeClr val="bg1"/>
                </a:solidFill>
              </a:rPr>
              <a:t>Annually</a:t>
            </a:r>
          </a:p>
          <a:p>
            <a:pPr algn="ctr" defTabSz="889000">
              <a:lnSpc>
                <a:spcPct val="90000"/>
              </a:lnSpc>
              <a:spcBef>
                <a:spcPct val="0"/>
              </a:spcBef>
              <a:spcAft>
                <a:spcPct val="35000"/>
              </a:spcAft>
            </a:pPr>
            <a:r>
              <a:rPr lang="en-US" sz="1800" dirty="0">
                <a:solidFill>
                  <a:schemeClr val="bg1"/>
                </a:solidFill>
              </a:rPr>
              <a:t>For FEDS </a:t>
            </a:r>
          </a:p>
          <a:p>
            <a:pPr algn="ctr" defTabSz="889000">
              <a:lnSpc>
                <a:spcPct val="90000"/>
              </a:lnSpc>
              <a:spcBef>
                <a:spcPct val="0"/>
              </a:spcBef>
              <a:spcAft>
                <a:spcPct val="35000"/>
              </a:spcAft>
            </a:pPr>
            <a:r>
              <a:rPr lang="en-US" sz="1800" dirty="0">
                <a:solidFill>
                  <a:schemeClr val="bg1"/>
                </a:solidFill>
              </a:rPr>
              <a:t>$3,000,000 policy</a:t>
            </a:r>
          </a:p>
        </p:txBody>
      </p:sp>
      <p:sp>
        <p:nvSpPr>
          <p:cNvPr id="9" name="Rectangle 8">
            <a:extLst>
              <a:ext uri="{FF2B5EF4-FFF2-40B4-BE49-F238E27FC236}">
                <a16:creationId xmlns:a16="http://schemas.microsoft.com/office/drawing/2014/main" id="{78EB4300-B2A8-472D-948F-8EFEC2E88A70}"/>
              </a:ext>
            </a:extLst>
          </p:cNvPr>
          <p:cNvSpPr/>
          <p:nvPr/>
        </p:nvSpPr>
        <p:spPr>
          <a:xfrm>
            <a:off x="4723559" y="3233500"/>
            <a:ext cx="3237379" cy="2477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544985C-8168-B925-D7E3-02BBF06FE602}"/>
              </a:ext>
            </a:extLst>
          </p:cNvPr>
          <p:cNvSpPr/>
          <p:nvPr/>
        </p:nvSpPr>
        <p:spPr>
          <a:xfrm>
            <a:off x="4715992" y="3221947"/>
            <a:ext cx="3244946" cy="11601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90;p2">
            <a:extLst>
              <a:ext uri="{FF2B5EF4-FFF2-40B4-BE49-F238E27FC236}">
                <a16:creationId xmlns:a16="http://schemas.microsoft.com/office/drawing/2014/main" id="{831D35EE-0A55-5B99-EA41-1B1EBC0A166D}"/>
              </a:ext>
            </a:extLst>
          </p:cNvPr>
          <p:cNvSpPr txBox="1"/>
          <p:nvPr/>
        </p:nvSpPr>
        <p:spPr>
          <a:xfrm>
            <a:off x="5027855" y="3714530"/>
            <a:ext cx="2621219" cy="1842043"/>
          </a:xfrm>
          <a:prstGeom prst="rect">
            <a:avLst/>
          </a:prstGeom>
          <a:noFill/>
          <a:ln>
            <a:noFill/>
          </a:ln>
        </p:spPr>
        <p:txBody>
          <a:bodyPr spcFirstLastPara="1" wrap="square" lIns="0" tIns="0" rIns="0" bIns="0" anchor="t" anchorCtr="0">
            <a:spAutoFit/>
          </a:bodyPr>
          <a:lstStyle/>
          <a:p>
            <a:pPr lvl="0" algn="ctr" defTabSz="889000">
              <a:lnSpc>
                <a:spcPct val="90000"/>
              </a:lnSpc>
              <a:spcBef>
                <a:spcPct val="0"/>
              </a:spcBef>
              <a:spcAft>
                <a:spcPct val="35000"/>
              </a:spcAft>
            </a:pPr>
            <a:r>
              <a:rPr lang="en-US" sz="4000" b="1" dirty="0"/>
              <a:t>$390* </a:t>
            </a:r>
            <a:br>
              <a:rPr lang="en-US" sz="4000" b="1" dirty="0">
                <a:solidFill>
                  <a:schemeClr val="bg1"/>
                </a:solidFill>
              </a:rPr>
            </a:br>
            <a:br>
              <a:rPr lang="en-US" dirty="0">
                <a:solidFill>
                  <a:schemeClr val="bg1"/>
                </a:solidFill>
              </a:rPr>
            </a:br>
            <a:r>
              <a:rPr lang="en-US" dirty="0">
                <a:solidFill>
                  <a:schemeClr val="bg1"/>
                </a:solidFill>
              </a:rPr>
              <a:t>Annually</a:t>
            </a:r>
          </a:p>
          <a:p>
            <a:pPr algn="ctr" defTabSz="889000">
              <a:lnSpc>
                <a:spcPct val="90000"/>
              </a:lnSpc>
              <a:spcBef>
                <a:spcPct val="0"/>
              </a:spcBef>
              <a:spcAft>
                <a:spcPct val="35000"/>
              </a:spcAft>
            </a:pPr>
            <a:r>
              <a:rPr lang="en-US" sz="1800" dirty="0">
                <a:solidFill>
                  <a:schemeClr val="bg1"/>
                </a:solidFill>
              </a:rPr>
              <a:t>For FEDS </a:t>
            </a:r>
          </a:p>
          <a:p>
            <a:pPr algn="ctr" defTabSz="889000">
              <a:lnSpc>
                <a:spcPct val="90000"/>
              </a:lnSpc>
              <a:spcBef>
                <a:spcPct val="0"/>
              </a:spcBef>
              <a:spcAft>
                <a:spcPct val="35000"/>
              </a:spcAft>
            </a:pPr>
            <a:r>
              <a:rPr lang="en-US" sz="1800" dirty="0">
                <a:solidFill>
                  <a:schemeClr val="bg1"/>
                </a:solidFill>
              </a:rPr>
              <a:t>$2,000,000 policy</a:t>
            </a:r>
          </a:p>
        </p:txBody>
      </p:sp>
      <p:sp>
        <p:nvSpPr>
          <p:cNvPr id="19" name="TextBox 7">
            <a:extLst>
              <a:ext uri="{FF2B5EF4-FFF2-40B4-BE49-F238E27FC236}">
                <a16:creationId xmlns:a16="http://schemas.microsoft.com/office/drawing/2014/main" id="{BA220718-1E72-AF11-77B9-636D3237B847}"/>
              </a:ext>
            </a:extLst>
          </p:cNvPr>
          <p:cNvSpPr txBox="1"/>
          <p:nvPr/>
        </p:nvSpPr>
        <p:spPr>
          <a:xfrm>
            <a:off x="4728095" y="5838702"/>
            <a:ext cx="6812733" cy="46166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Agencies will reimburse all supervisors up to 50% of this policy premium. </a:t>
            </a:r>
            <a:r>
              <a:rPr lang="en-US" sz="1200" dirty="0"/>
              <a:t>(Reimbursement qualifications and amounts vary by agency – ask your HR Department for details.)</a:t>
            </a:r>
          </a:p>
        </p:txBody>
      </p:sp>
      <p:sp>
        <p:nvSpPr>
          <p:cNvPr id="3" name="TextBox 7">
            <a:extLst>
              <a:ext uri="{FF2B5EF4-FFF2-40B4-BE49-F238E27FC236}">
                <a16:creationId xmlns:a16="http://schemas.microsoft.com/office/drawing/2014/main" id="{66134E0B-2524-12A3-E064-5CE0128C8705}"/>
              </a:ext>
            </a:extLst>
          </p:cNvPr>
          <p:cNvSpPr txBox="1"/>
          <p:nvPr/>
        </p:nvSpPr>
        <p:spPr>
          <a:xfrm>
            <a:off x="4859648" y="6468469"/>
            <a:ext cx="6812733" cy="24622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i="1" dirty="0"/>
              <a:t>*before applicable taxes and fees</a:t>
            </a:r>
          </a:p>
        </p:txBody>
      </p:sp>
      <p:pic>
        <p:nvPicPr>
          <p:cNvPr id="2" name="Picture 1" descr="Logo, company name&#10;&#10;Description automatically generated">
            <a:extLst>
              <a:ext uri="{FF2B5EF4-FFF2-40B4-BE49-F238E27FC236}">
                <a16:creationId xmlns:a16="http://schemas.microsoft.com/office/drawing/2014/main" id="{01D109F0-72EA-7AA4-4FFB-84C48984CC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5671" y="190685"/>
            <a:ext cx="4435884" cy="1642611"/>
          </a:xfrm>
          <a:prstGeom prst="rect">
            <a:avLst/>
          </a:prstGeom>
        </p:spPr>
      </p:pic>
    </p:spTree>
    <p:extLst>
      <p:ext uri="{BB962C8B-B14F-4D97-AF65-F5344CB8AC3E}">
        <p14:creationId xmlns:p14="http://schemas.microsoft.com/office/powerpoint/2010/main" val="2397281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6506065" y="3746823"/>
            <a:ext cx="2167287" cy="1107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aphic 699">
            <a:extLst>
              <a:ext uri="{FF2B5EF4-FFF2-40B4-BE49-F238E27FC236}">
                <a16:creationId xmlns:a16="http://schemas.microsoft.com/office/drawing/2014/main" id="{9AC805B7-3D06-4BD3-B938-62FAB94E1FBE}"/>
              </a:ext>
            </a:extLst>
          </p:cNvPr>
          <p:cNvGrpSpPr/>
          <p:nvPr/>
        </p:nvGrpSpPr>
        <p:grpSpPr>
          <a:xfrm>
            <a:off x="6706225" y="4099309"/>
            <a:ext cx="222485" cy="333590"/>
            <a:chOff x="1625487" y="602532"/>
            <a:chExt cx="358423" cy="537413"/>
          </a:xfrm>
          <a:solidFill>
            <a:srgbClr val="EA3D3C"/>
          </a:solidFill>
        </p:grpSpPr>
        <p:sp>
          <p:nvSpPr>
            <p:cNvPr id="9" name="Freeform: Shape 1071">
              <a:extLst>
                <a:ext uri="{FF2B5EF4-FFF2-40B4-BE49-F238E27FC236}">
                  <a16:creationId xmlns:a16="http://schemas.microsoft.com/office/drawing/2014/main" id="{B7AE9A08-B375-4E8C-BE22-80A1EB62DE57}"/>
                </a:ext>
              </a:extLst>
            </p:cNvPr>
            <p:cNvSpPr/>
            <p:nvPr/>
          </p:nvSpPr>
          <p:spPr>
            <a:xfrm>
              <a:off x="1625487" y="602532"/>
              <a:ext cx="358423" cy="537413"/>
            </a:xfrm>
            <a:custGeom>
              <a:avLst/>
              <a:gdLst>
                <a:gd name="connsiteX0" fmla="*/ 263789 w 358423"/>
                <a:gd name="connsiteY0" fmla="*/ 537413 h 537413"/>
                <a:gd name="connsiteX1" fmla="*/ 221302 w 358423"/>
                <a:gd name="connsiteY1" fmla="*/ 527710 h 537413"/>
                <a:gd name="connsiteX2" fmla="*/ 10113 w 358423"/>
                <a:gd name="connsiteY2" fmla="*/ 84830 h 537413"/>
                <a:gd name="connsiteX3" fmla="*/ 65777 w 358423"/>
                <a:gd name="connsiteY3" fmla="*/ 17056 h 537413"/>
                <a:gd name="connsiteX4" fmla="*/ 93673 w 358423"/>
                <a:gd name="connsiteY4" fmla="*/ 3721 h 537413"/>
                <a:gd name="connsiteX5" fmla="*/ 109916 w 358423"/>
                <a:gd name="connsiteY5" fmla="*/ 0 h 537413"/>
                <a:gd name="connsiteX6" fmla="*/ 147400 w 358423"/>
                <a:gd name="connsiteY6" fmla="*/ 33725 h 537413"/>
                <a:gd name="connsiteX7" fmla="*/ 159440 w 358423"/>
                <a:gd name="connsiteY7" fmla="*/ 147117 h 537413"/>
                <a:gd name="connsiteX8" fmla="*/ 139120 w 358423"/>
                <a:gd name="connsiteY8" fmla="*/ 177260 h 537413"/>
                <a:gd name="connsiteX9" fmla="*/ 108303 w 358423"/>
                <a:gd name="connsiteY9" fmla="*/ 186112 h 537413"/>
                <a:gd name="connsiteX10" fmla="*/ 78382 w 358423"/>
                <a:gd name="connsiteY10" fmla="*/ 212033 h 537413"/>
                <a:gd name="connsiteX11" fmla="*/ 78789 w 358423"/>
                <a:gd name="connsiteY11" fmla="*/ 251670 h 537413"/>
                <a:gd name="connsiteX12" fmla="*/ 134891 w 358423"/>
                <a:gd name="connsiteY12" fmla="*/ 369316 h 537413"/>
                <a:gd name="connsiteX13" fmla="*/ 177512 w 358423"/>
                <a:gd name="connsiteY13" fmla="*/ 396157 h 537413"/>
                <a:gd name="connsiteX14" fmla="*/ 204392 w 358423"/>
                <a:gd name="connsiteY14" fmla="*/ 387642 h 537413"/>
                <a:gd name="connsiteX15" fmla="*/ 230706 w 358423"/>
                <a:gd name="connsiteY15" fmla="*/ 369278 h 537413"/>
                <a:gd name="connsiteX16" fmla="*/ 266901 w 358423"/>
                <a:gd name="connsiteY16" fmla="*/ 372497 h 537413"/>
                <a:gd name="connsiteX17" fmla="*/ 347406 w 358423"/>
                <a:gd name="connsiteY17" fmla="*/ 453187 h 537413"/>
                <a:gd name="connsiteX18" fmla="*/ 357871 w 358423"/>
                <a:gd name="connsiteY18" fmla="*/ 486239 h 537413"/>
                <a:gd name="connsiteX19" fmla="*/ 336916 w 358423"/>
                <a:gd name="connsiteY19" fmla="*/ 513836 h 537413"/>
                <a:gd name="connsiteX20" fmla="*/ 308982 w 358423"/>
                <a:gd name="connsiteY20" fmla="*/ 527101 h 537413"/>
                <a:gd name="connsiteX21" fmla="*/ 263789 w 358423"/>
                <a:gd name="connsiteY21" fmla="*/ 537413 h 537413"/>
                <a:gd name="connsiteX22" fmla="*/ 109916 w 358423"/>
                <a:gd name="connsiteY22" fmla="*/ 18840 h 537413"/>
                <a:gd name="connsiteX23" fmla="*/ 109916 w 358423"/>
                <a:gd name="connsiteY23" fmla="*/ 18840 h 537413"/>
                <a:gd name="connsiteX24" fmla="*/ 101807 w 358423"/>
                <a:gd name="connsiteY24" fmla="*/ 20720 h 537413"/>
                <a:gd name="connsiteX25" fmla="*/ 73912 w 358423"/>
                <a:gd name="connsiteY25" fmla="*/ 34055 h 537413"/>
                <a:gd name="connsiteX26" fmla="*/ 28478 w 358423"/>
                <a:gd name="connsiteY26" fmla="*/ 89046 h 537413"/>
                <a:gd name="connsiteX27" fmla="*/ 229582 w 358423"/>
                <a:gd name="connsiteY27" fmla="*/ 510781 h 537413"/>
                <a:gd name="connsiteX28" fmla="*/ 300886 w 358423"/>
                <a:gd name="connsiteY28" fmla="*/ 510102 h 537413"/>
                <a:gd name="connsiteX29" fmla="*/ 328820 w 358423"/>
                <a:gd name="connsiteY29" fmla="*/ 496830 h 537413"/>
                <a:gd name="connsiteX30" fmla="*/ 339310 w 358423"/>
                <a:gd name="connsiteY30" fmla="*/ 483013 h 537413"/>
                <a:gd name="connsiteX31" fmla="*/ 334084 w 358423"/>
                <a:gd name="connsiteY31" fmla="*/ 466509 h 537413"/>
                <a:gd name="connsiteX32" fmla="*/ 253560 w 358423"/>
                <a:gd name="connsiteY32" fmla="*/ 385801 h 537413"/>
                <a:gd name="connsiteX33" fmla="*/ 241501 w 358423"/>
                <a:gd name="connsiteY33" fmla="*/ 384715 h 537413"/>
                <a:gd name="connsiteX34" fmla="*/ 215193 w 358423"/>
                <a:gd name="connsiteY34" fmla="*/ 403098 h 537413"/>
                <a:gd name="connsiteX35" fmla="*/ 177512 w 358423"/>
                <a:gd name="connsiteY35" fmla="*/ 415004 h 537413"/>
                <a:gd name="connsiteX36" fmla="*/ 117892 w 358423"/>
                <a:gd name="connsiteY36" fmla="*/ 377412 h 537413"/>
                <a:gd name="connsiteX37" fmla="*/ 61783 w 358423"/>
                <a:gd name="connsiteY37" fmla="*/ 259772 h 537413"/>
                <a:gd name="connsiteX38" fmla="*/ 61193 w 358423"/>
                <a:gd name="connsiteY38" fmla="*/ 204292 h 537413"/>
                <a:gd name="connsiteX39" fmla="*/ 103109 w 358423"/>
                <a:gd name="connsiteY39" fmla="*/ 168002 h 537413"/>
                <a:gd name="connsiteX40" fmla="*/ 133932 w 358423"/>
                <a:gd name="connsiteY40" fmla="*/ 159150 h 537413"/>
                <a:gd name="connsiteX41" fmla="*/ 140701 w 358423"/>
                <a:gd name="connsiteY41" fmla="*/ 149104 h 537413"/>
                <a:gd name="connsiteX42" fmla="*/ 128668 w 358423"/>
                <a:gd name="connsiteY42" fmla="*/ 35719 h 537413"/>
                <a:gd name="connsiteX43" fmla="*/ 109916 w 358423"/>
                <a:gd name="connsiteY43" fmla="*/ 18840 h 53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8423" h="537413">
                  <a:moveTo>
                    <a:pt x="263789" y="537413"/>
                  </a:moveTo>
                  <a:cubicBezTo>
                    <a:pt x="248734" y="537413"/>
                    <a:pt x="234440" y="534149"/>
                    <a:pt x="221302" y="527710"/>
                  </a:cubicBezTo>
                  <a:cubicBezTo>
                    <a:pt x="55859" y="446583"/>
                    <a:pt x="-30978" y="264465"/>
                    <a:pt x="10113" y="84830"/>
                  </a:cubicBezTo>
                  <a:cubicBezTo>
                    <a:pt x="16749" y="55905"/>
                    <a:pt x="37545" y="30563"/>
                    <a:pt x="65777" y="17056"/>
                  </a:cubicBezTo>
                  <a:lnTo>
                    <a:pt x="93673" y="3721"/>
                  </a:lnTo>
                  <a:cubicBezTo>
                    <a:pt x="98823" y="1251"/>
                    <a:pt x="104290" y="0"/>
                    <a:pt x="109916" y="0"/>
                  </a:cubicBezTo>
                  <a:cubicBezTo>
                    <a:pt x="129258" y="0"/>
                    <a:pt x="145362" y="14497"/>
                    <a:pt x="147400" y="33725"/>
                  </a:cubicBezTo>
                  <a:lnTo>
                    <a:pt x="159440" y="147117"/>
                  </a:lnTo>
                  <a:cubicBezTo>
                    <a:pt x="160869" y="160788"/>
                    <a:pt x="152334" y="173469"/>
                    <a:pt x="139120" y="177260"/>
                  </a:cubicBezTo>
                  <a:lnTo>
                    <a:pt x="108303" y="186112"/>
                  </a:lnTo>
                  <a:cubicBezTo>
                    <a:pt x="94975" y="189935"/>
                    <a:pt x="84065" y="199396"/>
                    <a:pt x="78382" y="212033"/>
                  </a:cubicBezTo>
                  <a:cubicBezTo>
                    <a:pt x="72674" y="224701"/>
                    <a:pt x="72820" y="239141"/>
                    <a:pt x="78789" y="251670"/>
                  </a:cubicBezTo>
                  <a:lnTo>
                    <a:pt x="134891" y="369316"/>
                  </a:lnTo>
                  <a:cubicBezTo>
                    <a:pt x="142784" y="385871"/>
                    <a:pt x="159122" y="396157"/>
                    <a:pt x="177512" y="396157"/>
                  </a:cubicBezTo>
                  <a:cubicBezTo>
                    <a:pt x="187151" y="396157"/>
                    <a:pt x="196441" y="393217"/>
                    <a:pt x="204392" y="387642"/>
                  </a:cubicBezTo>
                  <a:lnTo>
                    <a:pt x="230706" y="369278"/>
                  </a:lnTo>
                  <a:cubicBezTo>
                    <a:pt x="241615" y="361601"/>
                    <a:pt x="257439" y="363004"/>
                    <a:pt x="266901" y="372497"/>
                  </a:cubicBezTo>
                  <a:lnTo>
                    <a:pt x="347406" y="453187"/>
                  </a:lnTo>
                  <a:cubicBezTo>
                    <a:pt x="356055" y="461836"/>
                    <a:pt x="359960" y="474180"/>
                    <a:pt x="357871" y="486239"/>
                  </a:cubicBezTo>
                  <a:cubicBezTo>
                    <a:pt x="355795" y="498272"/>
                    <a:pt x="347959" y="508597"/>
                    <a:pt x="336916" y="513836"/>
                  </a:cubicBezTo>
                  <a:lnTo>
                    <a:pt x="308982" y="527101"/>
                  </a:lnTo>
                  <a:cubicBezTo>
                    <a:pt x="294797" y="533857"/>
                    <a:pt x="279156" y="537413"/>
                    <a:pt x="263789" y="537413"/>
                  </a:cubicBezTo>
                  <a:close/>
                  <a:moveTo>
                    <a:pt x="109916" y="18840"/>
                  </a:moveTo>
                  <a:lnTo>
                    <a:pt x="109916" y="18840"/>
                  </a:lnTo>
                  <a:cubicBezTo>
                    <a:pt x="107141" y="18840"/>
                    <a:pt x="104398" y="19469"/>
                    <a:pt x="101807" y="20720"/>
                  </a:cubicBezTo>
                  <a:lnTo>
                    <a:pt x="73912" y="34055"/>
                  </a:lnTo>
                  <a:cubicBezTo>
                    <a:pt x="50836" y="45104"/>
                    <a:pt x="33850" y="65659"/>
                    <a:pt x="28478" y="89046"/>
                  </a:cubicBezTo>
                  <a:cubicBezTo>
                    <a:pt x="-10664" y="260102"/>
                    <a:pt x="72051" y="433534"/>
                    <a:pt x="229582" y="510781"/>
                  </a:cubicBezTo>
                  <a:cubicBezTo>
                    <a:pt x="251058" y="521329"/>
                    <a:pt x="277975" y="520973"/>
                    <a:pt x="300886" y="510102"/>
                  </a:cubicBezTo>
                  <a:lnTo>
                    <a:pt x="328820" y="496830"/>
                  </a:lnTo>
                  <a:cubicBezTo>
                    <a:pt x="334433" y="494170"/>
                    <a:pt x="338262" y="489121"/>
                    <a:pt x="339310" y="483013"/>
                  </a:cubicBezTo>
                  <a:cubicBezTo>
                    <a:pt x="340377" y="476904"/>
                    <a:pt x="338465" y="470891"/>
                    <a:pt x="334084" y="466509"/>
                  </a:cubicBezTo>
                  <a:lnTo>
                    <a:pt x="253560" y="385801"/>
                  </a:lnTo>
                  <a:cubicBezTo>
                    <a:pt x="250410" y="382619"/>
                    <a:pt x="245152" y="382175"/>
                    <a:pt x="241501" y="384715"/>
                  </a:cubicBezTo>
                  <a:lnTo>
                    <a:pt x="215193" y="403098"/>
                  </a:lnTo>
                  <a:cubicBezTo>
                    <a:pt x="204061" y="410883"/>
                    <a:pt x="191031" y="415004"/>
                    <a:pt x="177512" y="415004"/>
                  </a:cubicBezTo>
                  <a:cubicBezTo>
                    <a:pt x="151782" y="415004"/>
                    <a:pt x="128922" y="400596"/>
                    <a:pt x="117892" y="377412"/>
                  </a:cubicBezTo>
                  <a:lnTo>
                    <a:pt x="61783" y="259772"/>
                  </a:lnTo>
                  <a:cubicBezTo>
                    <a:pt x="53427" y="242233"/>
                    <a:pt x="53204" y="222015"/>
                    <a:pt x="61193" y="204292"/>
                  </a:cubicBezTo>
                  <a:cubicBezTo>
                    <a:pt x="69175" y="186588"/>
                    <a:pt x="84453" y="173361"/>
                    <a:pt x="103109" y="168002"/>
                  </a:cubicBezTo>
                  <a:lnTo>
                    <a:pt x="133932" y="159150"/>
                  </a:lnTo>
                  <a:cubicBezTo>
                    <a:pt x="138333" y="157886"/>
                    <a:pt x="141184" y="153651"/>
                    <a:pt x="140701" y="149104"/>
                  </a:cubicBezTo>
                  <a:lnTo>
                    <a:pt x="128668" y="35719"/>
                  </a:lnTo>
                  <a:cubicBezTo>
                    <a:pt x="127639" y="26092"/>
                    <a:pt x="119581" y="18840"/>
                    <a:pt x="109916" y="18840"/>
                  </a:cubicBezTo>
                  <a:close/>
                </a:path>
              </a:pathLst>
            </a:custGeom>
            <a:solidFill>
              <a:schemeClr val="tx1"/>
            </a:solidFill>
            <a:ln w="6350" cap="flat">
              <a:noFill/>
              <a:prstDash val="solid"/>
              <a:miter/>
            </a:ln>
          </p:spPr>
          <p:txBody>
            <a:bodyPr rtlCol="0" anchor="ctr"/>
            <a:lstStyle/>
            <a:p>
              <a:endParaRPr lang="en-US" dirty="0">
                <a:latin typeface="Asap Condensed" panose="020F0506030202060203" pitchFamily="34" charset="0"/>
              </a:endParaRPr>
            </a:p>
          </p:txBody>
        </p:sp>
        <p:sp>
          <p:nvSpPr>
            <p:cNvPr id="10" name="Freeform: Shape 1072">
              <a:extLst>
                <a:ext uri="{FF2B5EF4-FFF2-40B4-BE49-F238E27FC236}">
                  <a16:creationId xmlns:a16="http://schemas.microsoft.com/office/drawing/2014/main" id="{0A05EC67-8465-4BC7-81FF-5322A297BB6C}"/>
                </a:ext>
              </a:extLst>
            </p:cNvPr>
            <p:cNvSpPr/>
            <p:nvPr/>
          </p:nvSpPr>
          <p:spPr>
            <a:xfrm>
              <a:off x="1714528" y="675886"/>
              <a:ext cx="27926" cy="104439"/>
            </a:xfrm>
            <a:custGeom>
              <a:avLst/>
              <a:gdLst>
                <a:gd name="connsiteX0" fmla="*/ 18488 w 27926"/>
                <a:gd name="connsiteY0" fmla="*/ 104439 h 104439"/>
                <a:gd name="connsiteX1" fmla="*/ 9141 w 27926"/>
                <a:gd name="connsiteY1" fmla="*/ 96007 h 104439"/>
                <a:gd name="connsiteX2" fmla="*/ 54 w 27926"/>
                <a:gd name="connsiteY2" fmla="*/ 10421 h 104439"/>
                <a:gd name="connsiteX3" fmla="*/ 8423 w 27926"/>
                <a:gd name="connsiteY3" fmla="*/ 64 h 104439"/>
                <a:gd name="connsiteX4" fmla="*/ 18787 w 27926"/>
                <a:gd name="connsiteY4" fmla="*/ 8434 h 104439"/>
                <a:gd name="connsiteX5" fmla="*/ 27873 w 27926"/>
                <a:gd name="connsiteY5" fmla="*/ 94019 h 104439"/>
                <a:gd name="connsiteX6" fmla="*/ 19498 w 27926"/>
                <a:gd name="connsiteY6" fmla="*/ 104382 h 104439"/>
                <a:gd name="connsiteX7" fmla="*/ 18488 w 27926"/>
                <a:gd name="connsiteY7" fmla="*/ 104439 h 10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26" h="104439">
                  <a:moveTo>
                    <a:pt x="18488" y="104439"/>
                  </a:moveTo>
                  <a:cubicBezTo>
                    <a:pt x="13738" y="104439"/>
                    <a:pt x="9655" y="100845"/>
                    <a:pt x="9141" y="96007"/>
                  </a:cubicBezTo>
                  <a:lnTo>
                    <a:pt x="54" y="10421"/>
                  </a:lnTo>
                  <a:cubicBezTo>
                    <a:pt x="-499" y="5252"/>
                    <a:pt x="3254" y="617"/>
                    <a:pt x="8423" y="64"/>
                  </a:cubicBezTo>
                  <a:cubicBezTo>
                    <a:pt x="13522" y="-545"/>
                    <a:pt x="18234" y="3239"/>
                    <a:pt x="18787" y="8434"/>
                  </a:cubicBezTo>
                  <a:lnTo>
                    <a:pt x="27873" y="94019"/>
                  </a:lnTo>
                  <a:cubicBezTo>
                    <a:pt x="28419" y="99194"/>
                    <a:pt x="24667" y="103830"/>
                    <a:pt x="19498" y="104382"/>
                  </a:cubicBezTo>
                  <a:cubicBezTo>
                    <a:pt x="19168" y="104420"/>
                    <a:pt x="18818" y="104439"/>
                    <a:pt x="18488" y="104439"/>
                  </a:cubicBezTo>
                  <a:close/>
                </a:path>
              </a:pathLst>
            </a:custGeom>
            <a:grpFill/>
            <a:ln w="6350" cap="flat">
              <a:noFill/>
              <a:prstDash val="solid"/>
              <a:miter/>
            </a:ln>
          </p:spPr>
          <p:txBody>
            <a:bodyPr rtlCol="0" anchor="ctr"/>
            <a:lstStyle/>
            <a:p>
              <a:endParaRPr lang="en-US">
                <a:latin typeface="Asap Condensed" panose="020F0506030202060203" pitchFamily="34" charset="0"/>
              </a:endParaRPr>
            </a:p>
          </p:txBody>
        </p:sp>
        <p:sp>
          <p:nvSpPr>
            <p:cNvPr id="11" name="Freeform: Shape 1073">
              <a:extLst>
                <a:ext uri="{FF2B5EF4-FFF2-40B4-BE49-F238E27FC236}">
                  <a16:creationId xmlns:a16="http://schemas.microsoft.com/office/drawing/2014/main" id="{1C383438-24F9-4A6C-A587-A8745CB3EF9D}"/>
                </a:ext>
              </a:extLst>
            </p:cNvPr>
            <p:cNvSpPr/>
            <p:nvPr/>
          </p:nvSpPr>
          <p:spPr>
            <a:xfrm>
              <a:off x="1833778" y="992530"/>
              <a:ext cx="35496" cy="35534"/>
            </a:xfrm>
            <a:custGeom>
              <a:avLst/>
              <a:gdLst>
                <a:gd name="connsiteX0" fmla="*/ 26079 w 35496"/>
                <a:gd name="connsiteY0" fmla="*/ 35535 h 35534"/>
                <a:gd name="connsiteX1" fmla="*/ 19418 w 35496"/>
                <a:gd name="connsiteY1" fmla="*/ 32772 h 35534"/>
                <a:gd name="connsiteX2" fmla="*/ 2762 w 35496"/>
                <a:gd name="connsiteY2" fmla="*/ 16085 h 35534"/>
                <a:gd name="connsiteX3" fmla="*/ 2762 w 35496"/>
                <a:gd name="connsiteY3" fmla="*/ 2762 h 35534"/>
                <a:gd name="connsiteX4" fmla="*/ 16084 w 35496"/>
                <a:gd name="connsiteY4" fmla="*/ 2762 h 35534"/>
                <a:gd name="connsiteX5" fmla="*/ 32734 w 35496"/>
                <a:gd name="connsiteY5" fmla="*/ 19450 h 35534"/>
                <a:gd name="connsiteX6" fmla="*/ 32734 w 35496"/>
                <a:gd name="connsiteY6" fmla="*/ 32772 h 35534"/>
                <a:gd name="connsiteX7" fmla="*/ 26079 w 35496"/>
                <a:gd name="connsiteY7" fmla="*/ 35535 h 3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96" h="35534">
                  <a:moveTo>
                    <a:pt x="26079" y="35535"/>
                  </a:moveTo>
                  <a:cubicBezTo>
                    <a:pt x="23666" y="35535"/>
                    <a:pt x="21254" y="34614"/>
                    <a:pt x="19418" y="32772"/>
                  </a:cubicBezTo>
                  <a:lnTo>
                    <a:pt x="2762" y="16085"/>
                  </a:lnTo>
                  <a:cubicBezTo>
                    <a:pt x="-921" y="12383"/>
                    <a:pt x="-921" y="6420"/>
                    <a:pt x="2762" y="2762"/>
                  </a:cubicBezTo>
                  <a:cubicBezTo>
                    <a:pt x="6439" y="-921"/>
                    <a:pt x="12402" y="-921"/>
                    <a:pt x="16084" y="2762"/>
                  </a:cubicBezTo>
                  <a:lnTo>
                    <a:pt x="32734" y="19450"/>
                  </a:lnTo>
                  <a:cubicBezTo>
                    <a:pt x="36417" y="23152"/>
                    <a:pt x="36417" y="29115"/>
                    <a:pt x="32734" y="32772"/>
                  </a:cubicBezTo>
                  <a:cubicBezTo>
                    <a:pt x="30893" y="34614"/>
                    <a:pt x="28486" y="35535"/>
                    <a:pt x="26079" y="35535"/>
                  </a:cubicBezTo>
                  <a:close/>
                </a:path>
              </a:pathLst>
            </a:custGeom>
            <a:grpFill/>
            <a:ln w="6350" cap="flat">
              <a:noFill/>
              <a:prstDash val="solid"/>
              <a:miter/>
            </a:ln>
          </p:spPr>
          <p:txBody>
            <a:bodyPr rtlCol="0" anchor="ctr"/>
            <a:lstStyle/>
            <a:p>
              <a:endParaRPr lang="en-US">
                <a:latin typeface="Asap Condensed" panose="020F0506030202060203" pitchFamily="34" charset="0"/>
              </a:endParaRPr>
            </a:p>
          </p:txBody>
        </p:sp>
        <p:sp>
          <p:nvSpPr>
            <p:cNvPr id="12" name="Freeform: Shape 1074">
              <a:extLst>
                <a:ext uri="{FF2B5EF4-FFF2-40B4-BE49-F238E27FC236}">
                  <a16:creationId xmlns:a16="http://schemas.microsoft.com/office/drawing/2014/main" id="{8C5F667A-D4AF-4DE6-8349-72EBD00CBA14}"/>
                </a:ext>
              </a:extLst>
            </p:cNvPr>
            <p:cNvSpPr/>
            <p:nvPr/>
          </p:nvSpPr>
          <p:spPr>
            <a:xfrm>
              <a:off x="1707626" y="610875"/>
              <a:ext cx="22402" cy="52369"/>
            </a:xfrm>
            <a:custGeom>
              <a:avLst/>
              <a:gdLst>
                <a:gd name="connsiteX0" fmla="*/ 12964 w 22402"/>
                <a:gd name="connsiteY0" fmla="*/ 52369 h 52369"/>
                <a:gd name="connsiteX1" fmla="*/ 3616 w 22402"/>
                <a:gd name="connsiteY1" fmla="*/ 43943 h 52369"/>
                <a:gd name="connsiteX2" fmla="*/ 54 w 22402"/>
                <a:gd name="connsiteY2" fmla="*/ 10421 h 52369"/>
                <a:gd name="connsiteX3" fmla="*/ 8423 w 22402"/>
                <a:gd name="connsiteY3" fmla="*/ 64 h 52369"/>
                <a:gd name="connsiteX4" fmla="*/ 18787 w 22402"/>
                <a:gd name="connsiteY4" fmla="*/ 8434 h 52369"/>
                <a:gd name="connsiteX5" fmla="*/ 22349 w 22402"/>
                <a:gd name="connsiteY5" fmla="*/ 41955 h 52369"/>
                <a:gd name="connsiteX6" fmla="*/ 13973 w 22402"/>
                <a:gd name="connsiteY6" fmla="*/ 52319 h 52369"/>
                <a:gd name="connsiteX7" fmla="*/ 12964 w 22402"/>
                <a:gd name="connsiteY7" fmla="*/ 52369 h 5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02" h="52369">
                  <a:moveTo>
                    <a:pt x="12964" y="52369"/>
                  </a:moveTo>
                  <a:cubicBezTo>
                    <a:pt x="8220" y="52369"/>
                    <a:pt x="4131" y="48782"/>
                    <a:pt x="3616" y="43943"/>
                  </a:cubicBezTo>
                  <a:lnTo>
                    <a:pt x="54" y="10421"/>
                  </a:lnTo>
                  <a:cubicBezTo>
                    <a:pt x="-499" y="5252"/>
                    <a:pt x="3254" y="617"/>
                    <a:pt x="8423" y="64"/>
                  </a:cubicBezTo>
                  <a:cubicBezTo>
                    <a:pt x="13529" y="-545"/>
                    <a:pt x="18240" y="3246"/>
                    <a:pt x="18787" y="8434"/>
                  </a:cubicBezTo>
                  <a:lnTo>
                    <a:pt x="22349" y="41955"/>
                  </a:lnTo>
                  <a:cubicBezTo>
                    <a:pt x="22901" y="47124"/>
                    <a:pt x="19142" y="51766"/>
                    <a:pt x="13973" y="52319"/>
                  </a:cubicBezTo>
                  <a:cubicBezTo>
                    <a:pt x="13643" y="52357"/>
                    <a:pt x="13294" y="52369"/>
                    <a:pt x="12964" y="52369"/>
                  </a:cubicBezTo>
                  <a:close/>
                </a:path>
              </a:pathLst>
            </a:custGeom>
            <a:grpFill/>
            <a:ln w="6350" cap="flat">
              <a:noFill/>
              <a:prstDash val="solid"/>
              <a:miter/>
            </a:ln>
          </p:spPr>
          <p:txBody>
            <a:bodyPr rtlCol="0" anchor="ctr"/>
            <a:lstStyle/>
            <a:p>
              <a:endParaRPr lang="en-US">
                <a:latin typeface="Asap Condensed" panose="020F0506030202060203" pitchFamily="34" charset="0"/>
              </a:endParaRPr>
            </a:p>
          </p:txBody>
        </p:sp>
        <p:sp>
          <p:nvSpPr>
            <p:cNvPr id="13" name="Freeform: Shape 1075">
              <a:extLst>
                <a:ext uri="{FF2B5EF4-FFF2-40B4-BE49-F238E27FC236}">
                  <a16:creationId xmlns:a16="http://schemas.microsoft.com/office/drawing/2014/main" id="{A218439D-C0A5-4769-B9B8-C3D8B6BFF0DE}"/>
                </a:ext>
              </a:extLst>
            </p:cNvPr>
            <p:cNvSpPr/>
            <p:nvPr/>
          </p:nvSpPr>
          <p:spPr>
            <a:xfrm>
              <a:off x="1869421" y="1028253"/>
              <a:ext cx="90190" cy="90349"/>
            </a:xfrm>
            <a:custGeom>
              <a:avLst/>
              <a:gdLst>
                <a:gd name="connsiteX0" fmla="*/ 80772 w 90190"/>
                <a:gd name="connsiteY0" fmla="*/ 90349 h 90349"/>
                <a:gd name="connsiteX1" fmla="*/ 74111 w 90190"/>
                <a:gd name="connsiteY1" fmla="*/ 87587 h 90349"/>
                <a:gd name="connsiteX2" fmla="*/ 2762 w 90190"/>
                <a:gd name="connsiteY2" fmla="*/ 16080 h 90349"/>
                <a:gd name="connsiteX3" fmla="*/ 2762 w 90190"/>
                <a:gd name="connsiteY3" fmla="*/ 2757 h 90349"/>
                <a:gd name="connsiteX4" fmla="*/ 16084 w 90190"/>
                <a:gd name="connsiteY4" fmla="*/ 2757 h 90349"/>
                <a:gd name="connsiteX5" fmla="*/ 87433 w 90190"/>
                <a:gd name="connsiteY5" fmla="*/ 74265 h 90349"/>
                <a:gd name="connsiteX6" fmla="*/ 87433 w 90190"/>
                <a:gd name="connsiteY6" fmla="*/ 87587 h 90349"/>
                <a:gd name="connsiteX7" fmla="*/ 80772 w 90190"/>
                <a:gd name="connsiteY7" fmla="*/ 90349 h 9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190" h="90349">
                  <a:moveTo>
                    <a:pt x="80772" y="90349"/>
                  </a:moveTo>
                  <a:cubicBezTo>
                    <a:pt x="78365" y="90349"/>
                    <a:pt x="75946" y="89435"/>
                    <a:pt x="74111" y="87587"/>
                  </a:cubicBezTo>
                  <a:lnTo>
                    <a:pt x="2762" y="16080"/>
                  </a:lnTo>
                  <a:cubicBezTo>
                    <a:pt x="-921" y="12384"/>
                    <a:pt x="-921" y="6415"/>
                    <a:pt x="2762" y="2757"/>
                  </a:cubicBezTo>
                  <a:cubicBezTo>
                    <a:pt x="6445" y="-919"/>
                    <a:pt x="12402" y="-919"/>
                    <a:pt x="16084" y="2757"/>
                  </a:cubicBezTo>
                  <a:lnTo>
                    <a:pt x="87433" y="74265"/>
                  </a:lnTo>
                  <a:cubicBezTo>
                    <a:pt x="91110" y="77973"/>
                    <a:pt x="91110" y="83930"/>
                    <a:pt x="87433" y="87587"/>
                  </a:cubicBezTo>
                  <a:cubicBezTo>
                    <a:pt x="85592" y="89435"/>
                    <a:pt x="83179" y="90349"/>
                    <a:pt x="80772" y="90349"/>
                  </a:cubicBezTo>
                  <a:close/>
                </a:path>
              </a:pathLst>
            </a:custGeom>
            <a:grpFill/>
            <a:ln w="6350" cap="flat">
              <a:noFill/>
              <a:prstDash val="solid"/>
              <a:miter/>
            </a:ln>
          </p:spPr>
          <p:txBody>
            <a:bodyPr rtlCol="0" anchor="ctr"/>
            <a:lstStyle/>
            <a:p>
              <a:endParaRPr lang="en-US">
                <a:latin typeface="Asap Condensed" panose="020F0506030202060203" pitchFamily="34" charset="0"/>
              </a:endParaRPr>
            </a:p>
          </p:txBody>
        </p:sp>
      </p:grpSp>
      <p:sp>
        <p:nvSpPr>
          <p:cNvPr id="15" name="Rectangle 14"/>
          <p:cNvSpPr/>
          <p:nvPr/>
        </p:nvSpPr>
        <p:spPr>
          <a:xfrm>
            <a:off x="7079620" y="4152272"/>
            <a:ext cx="1774240" cy="276999"/>
          </a:xfrm>
          <a:prstGeom prst="rect">
            <a:avLst/>
          </a:prstGeom>
        </p:spPr>
        <p:txBody>
          <a:bodyPr wrap="square" lIns="0" tIns="0" rIns="0" bIns="0">
            <a:spAutoFit/>
          </a:bodyPr>
          <a:lstStyle/>
          <a:p>
            <a:r>
              <a:rPr lang="en-ID" dirty="0">
                <a:solidFill>
                  <a:srgbClr val="EEEEEE"/>
                </a:solidFill>
                <a:latin typeface="Calibri" panose="020F0502020204030204" pitchFamily="34" charset="0"/>
                <a:ea typeface="Open Sans" panose="020B0606030504020204" pitchFamily="34" charset="0"/>
                <a:cs typeface="Calibri" panose="020F0502020204030204" pitchFamily="34" charset="0"/>
              </a:rPr>
              <a:t>866-955-FEDS</a:t>
            </a:r>
            <a:endParaRPr lang="en-US" dirty="0">
              <a:solidFill>
                <a:srgbClr val="EEEEEE"/>
              </a:solidFill>
              <a:latin typeface="Calibri" panose="020F0502020204030204" pitchFamily="34" charset="0"/>
              <a:cs typeface="Calibri" panose="020F0502020204030204" pitchFamily="34" charset="0"/>
            </a:endParaRPr>
          </a:p>
        </p:txBody>
      </p:sp>
      <p:grpSp>
        <p:nvGrpSpPr>
          <p:cNvPr id="23" name="Graphic 699">
            <a:extLst>
              <a:ext uri="{FF2B5EF4-FFF2-40B4-BE49-F238E27FC236}">
                <a16:creationId xmlns:a16="http://schemas.microsoft.com/office/drawing/2014/main" id="{9AC805B7-3D06-4BD3-B938-62FAB94E1FBE}"/>
              </a:ext>
            </a:extLst>
          </p:cNvPr>
          <p:cNvGrpSpPr/>
          <p:nvPr/>
        </p:nvGrpSpPr>
        <p:grpSpPr>
          <a:xfrm>
            <a:off x="6749893" y="5400193"/>
            <a:ext cx="304113" cy="213460"/>
            <a:chOff x="2485663" y="699293"/>
            <a:chExt cx="489927" cy="343884"/>
          </a:xfrm>
          <a:solidFill>
            <a:srgbClr val="EA3D3C"/>
          </a:solidFill>
        </p:grpSpPr>
        <p:sp>
          <p:nvSpPr>
            <p:cNvPr id="24" name="Freeform: Shape 1064">
              <a:extLst>
                <a:ext uri="{FF2B5EF4-FFF2-40B4-BE49-F238E27FC236}">
                  <a16:creationId xmlns:a16="http://schemas.microsoft.com/office/drawing/2014/main" id="{8CE41DFE-8AEE-4E6E-9583-1BF58749F67D}"/>
                </a:ext>
              </a:extLst>
            </p:cNvPr>
            <p:cNvSpPr/>
            <p:nvPr/>
          </p:nvSpPr>
          <p:spPr>
            <a:xfrm>
              <a:off x="2485663" y="718140"/>
              <a:ext cx="489921" cy="244481"/>
            </a:xfrm>
            <a:custGeom>
              <a:avLst/>
              <a:gdLst>
                <a:gd name="connsiteX0" fmla="*/ 480505 w 489921"/>
                <a:gd name="connsiteY0" fmla="*/ 244481 h 244481"/>
                <a:gd name="connsiteX1" fmla="*/ 471081 w 489921"/>
                <a:gd name="connsiteY1" fmla="*/ 235058 h 244481"/>
                <a:gd name="connsiteX2" fmla="*/ 471081 w 489921"/>
                <a:gd name="connsiteY2" fmla="*/ 9423 h 244481"/>
                <a:gd name="connsiteX3" fmla="*/ 480505 w 489921"/>
                <a:gd name="connsiteY3" fmla="*/ 0 h 244481"/>
                <a:gd name="connsiteX4" fmla="*/ 489922 w 489921"/>
                <a:gd name="connsiteY4" fmla="*/ 9423 h 244481"/>
                <a:gd name="connsiteX5" fmla="*/ 489922 w 489921"/>
                <a:gd name="connsiteY5" fmla="*/ 235058 h 244481"/>
                <a:gd name="connsiteX6" fmla="*/ 480505 w 489921"/>
                <a:gd name="connsiteY6" fmla="*/ 244481 h 244481"/>
                <a:gd name="connsiteX7" fmla="*/ 9417 w 489921"/>
                <a:gd name="connsiteY7" fmla="*/ 244481 h 244481"/>
                <a:gd name="connsiteX8" fmla="*/ 18841 w 489921"/>
                <a:gd name="connsiteY8" fmla="*/ 235058 h 244481"/>
                <a:gd name="connsiteX9" fmla="*/ 18841 w 489921"/>
                <a:gd name="connsiteY9" fmla="*/ 9423 h 244481"/>
                <a:gd name="connsiteX10" fmla="*/ 9417 w 489921"/>
                <a:gd name="connsiteY10" fmla="*/ 0 h 244481"/>
                <a:gd name="connsiteX11" fmla="*/ 0 w 489921"/>
                <a:gd name="connsiteY11" fmla="*/ 9423 h 244481"/>
                <a:gd name="connsiteX12" fmla="*/ 0 w 489921"/>
                <a:gd name="connsiteY12" fmla="*/ 235058 h 244481"/>
                <a:gd name="connsiteX13" fmla="*/ 9417 w 489921"/>
                <a:gd name="connsiteY13" fmla="*/ 244481 h 24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9921" h="244481">
                  <a:moveTo>
                    <a:pt x="480505" y="244481"/>
                  </a:moveTo>
                  <a:cubicBezTo>
                    <a:pt x="475298" y="244481"/>
                    <a:pt x="471081" y="240259"/>
                    <a:pt x="471081" y="235058"/>
                  </a:cubicBezTo>
                  <a:lnTo>
                    <a:pt x="471081" y="9423"/>
                  </a:lnTo>
                  <a:cubicBezTo>
                    <a:pt x="471081" y="4216"/>
                    <a:pt x="475298" y="0"/>
                    <a:pt x="480505" y="0"/>
                  </a:cubicBezTo>
                  <a:cubicBezTo>
                    <a:pt x="485712" y="0"/>
                    <a:pt x="489922" y="4216"/>
                    <a:pt x="489922" y="9423"/>
                  </a:cubicBezTo>
                  <a:lnTo>
                    <a:pt x="489922" y="235058"/>
                  </a:lnTo>
                  <a:cubicBezTo>
                    <a:pt x="489922" y="240259"/>
                    <a:pt x="485712" y="244481"/>
                    <a:pt x="480505" y="244481"/>
                  </a:cubicBezTo>
                  <a:close/>
                  <a:moveTo>
                    <a:pt x="9417" y="244481"/>
                  </a:moveTo>
                  <a:cubicBezTo>
                    <a:pt x="14631" y="244481"/>
                    <a:pt x="18841" y="240259"/>
                    <a:pt x="18841" y="235058"/>
                  </a:cubicBezTo>
                  <a:lnTo>
                    <a:pt x="18841" y="9423"/>
                  </a:lnTo>
                  <a:cubicBezTo>
                    <a:pt x="18841" y="4216"/>
                    <a:pt x="14631" y="0"/>
                    <a:pt x="9417" y="0"/>
                  </a:cubicBezTo>
                  <a:cubicBezTo>
                    <a:pt x="4210" y="0"/>
                    <a:pt x="0" y="4216"/>
                    <a:pt x="0" y="9423"/>
                  </a:cubicBezTo>
                  <a:lnTo>
                    <a:pt x="0" y="235058"/>
                  </a:lnTo>
                  <a:cubicBezTo>
                    <a:pt x="0" y="240259"/>
                    <a:pt x="4210" y="244481"/>
                    <a:pt x="9417" y="244481"/>
                  </a:cubicBezTo>
                  <a:close/>
                </a:path>
              </a:pathLst>
            </a:custGeom>
            <a:grpFill/>
            <a:ln w="6350" cap="flat">
              <a:noFill/>
              <a:prstDash val="solid"/>
              <a:miter/>
            </a:ln>
          </p:spPr>
          <p:txBody>
            <a:bodyPr rtlCol="0" anchor="ctr"/>
            <a:lstStyle/>
            <a:p>
              <a:endParaRPr lang="en-US">
                <a:latin typeface="Asap Condensed" panose="020F0506030202060203" pitchFamily="34" charset="0"/>
              </a:endParaRPr>
            </a:p>
          </p:txBody>
        </p:sp>
        <p:sp>
          <p:nvSpPr>
            <p:cNvPr id="25" name="Freeform: Shape 1065">
              <a:extLst>
                <a:ext uri="{FF2B5EF4-FFF2-40B4-BE49-F238E27FC236}">
                  <a16:creationId xmlns:a16="http://schemas.microsoft.com/office/drawing/2014/main" id="{74CB63AE-2D88-42F2-AEAB-0132D850D008}"/>
                </a:ext>
              </a:extLst>
            </p:cNvPr>
            <p:cNvSpPr/>
            <p:nvPr/>
          </p:nvSpPr>
          <p:spPr>
            <a:xfrm>
              <a:off x="2627464" y="930128"/>
              <a:ext cx="348126" cy="113049"/>
            </a:xfrm>
            <a:custGeom>
              <a:avLst/>
              <a:gdLst>
                <a:gd name="connsiteX0" fmla="*/ 338703 w 348126"/>
                <a:gd name="connsiteY0" fmla="*/ 113049 h 113049"/>
                <a:gd name="connsiteX1" fmla="*/ 9423 w 348126"/>
                <a:gd name="connsiteY1" fmla="*/ 113049 h 113049"/>
                <a:gd name="connsiteX2" fmla="*/ 0 w 348126"/>
                <a:gd name="connsiteY2" fmla="*/ 103632 h 113049"/>
                <a:gd name="connsiteX3" fmla="*/ 9423 w 348126"/>
                <a:gd name="connsiteY3" fmla="*/ 94209 h 113049"/>
                <a:gd name="connsiteX4" fmla="*/ 329279 w 348126"/>
                <a:gd name="connsiteY4" fmla="*/ 94209 h 113049"/>
                <a:gd name="connsiteX5" fmla="*/ 329279 w 348126"/>
                <a:gd name="connsiteY5" fmla="*/ 9417 h 113049"/>
                <a:gd name="connsiteX6" fmla="*/ 338703 w 348126"/>
                <a:gd name="connsiteY6" fmla="*/ 0 h 113049"/>
                <a:gd name="connsiteX7" fmla="*/ 348126 w 348126"/>
                <a:gd name="connsiteY7" fmla="*/ 9417 h 113049"/>
                <a:gd name="connsiteX8" fmla="*/ 348126 w 348126"/>
                <a:gd name="connsiteY8" fmla="*/ 103632 h 113049"/>
                <a:gd name="connsiteX9" fmla="*/ 338703 w 348126"/>
                <a:gd name="connsiteY9" fmla="*/ 113049 h 11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126" h="113049">
                  <a:moveTo>
                    <a:pt x="338703" y="113049"/>
                  </a:moveTo>
                  <a:lnTo>
                    <a:pt x="9423" y="113049"/>
                  </a:lnTo>
                  <a:cubicBezTo>
                    <a:pt x="4210" y="113049"/>
                    <a:pt x="0" y="108839"/>
                    <a:pt x="0" y="103632"/>
                  </a:cubicBezTo>
                  <a:cubicBezTo>
                    <a:pt x="0" y="98425"/>
                    <a:pt x="4210" y="94209"/>
                    <a:pt x="9423" y="94209"/>
                  </a:cubicBezTo>
                  <a:lnTo>
                    <a:pt x="329279" y="94209"/>
                  </a:lnTo>
                  <a:lnTo>
                    <a:pt x="329279" y="9417"/>
                  </a:lnTo>
                  <a:cubicBezTo>
                    <a:pt x="329279" y="4210"/>
                    <a:pt x="333496" y="0"/>
                    <a:pt x="338703" y="0"/>
                  </a:cubicBezTo>
                  <a:cubicBezTo>
                    <a:pt x="343910" y="0"/>
                    <a:pt x="348126" y="4210"/>
                    <a:pt x="348126" y="9417"/>
                  </a:cubicBezTo>
                  <a:lnTo>
                    <a:pt x="348126" y="103632"/>
                  </a:lnTo>
                  <a:cubicBezTo>
                    <a:pt x="348126" y="108839"/>
                    <a:pt x="343910" y="113049"/>
                    <a:pt x="338703" y="113049"/>
                  </a:cubicBezTo>
                  <a:close/>
                </a:path>
              </a:pathLst>
            </a:custGeom>
            <a:grpFill/>
            <a:ln w="6350" cap="flat">
              <a:noFill/>
              <a:prstDash val="solid"/>
              <a:miter/>
            </a:ln>
          </p:spPr>
          <p:txBody>
            <a:bodyPr rtlCol="0" anchor="ctr"/>
            <a:lstStyle/>
            <a:p>
              <a:endParaRPr lang="en-US">
                <a:latin typeface="Asap Condensed" panose="020F0506030202060203" pitchFamily="34" charset="0"/>
              </a:endParaRPr>
            </a:p>
          </p:txBody>
        </p:sp>
        <p:sp>
          <p:nvSpPr>
            <p:cNvPr id="26" name="Freeform: Shape 1066">
              <a:extLst>
                <a:ext uri="{FF2B5EF4-FFF2-40B4-BE49-F238E27FC236}">
                  <a16:creationId xmlns:a16="http://schemas.microsoft.com/office/drawing/2014/main" id="{7AFB7A75-F0E5-4882-98D0-65292F0619FA}"/>
                </a:ext>
              </a:extLst>
            </p:cNvPr>
            <p:cNvSpPr/>
            <p:nvPr/>
          </p:nvSpPr>
          <p:spPr>
            <a:xfrm>
              <a:off x="2806000" y="883010"/>
              <a:ext cx="169586" cy="141327"/>
            </a:xfrm>
            <a:custGeom>
              <a:avLst/>
              <a:gdLst>
                <a:gd name="connsiteX0" fmla="*/ 160168 w 169586"/>
                <a:gd name="connsiteY0" fmla="*/ 141328 h 141327"/>
                <a:gd name="connsiteX1" fmla="*/ 154224 w 169586"/>
                <a:gd name="connsiteY1" fmla="*/ 139213 h 141327"/>
                <a:gd name="connsiteX2" fmla="*/ 3481 w 169586"/>
                <a:gd name="connsiteY2" fmla="*/ 16734 h 141327"/>
                <a:gd name="connsiteX3" fmla="*/ 2116 w 169586"/>
                <a:gd name="connsiteY3" fmla="*/ 3488 h 141327"/>
                <a:gd name="connsiteX4" fmla="*/ 15362 w 169586"/>
                <a:gd name="connsiteY4" fmla="*/ 2129 h 141327"/>
                <a:gd name="connsiteX5" fmla="*/ 166105 w 169586"/>
                <a:gd name="connsiteY5" fmla="*/ 124602 h 141327"/>
                <a:gd name="connsiteX6" fmla="*/ 167470 w 169586"/>
                <a:gd name="connsiteY6" fmla="*/ 137848 h 141327"/>
                <a:gd name="connsiteX7" fmla="*/ 160168 w 169586"/>
                <a:gd name="connsiteY7" fmla="*/ 141328 h 14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86" h="141327">
                  <a:moveTo>
                    <a:pt x="160168" y="141328"/>
                  </a:moveTo>
                  <a:cubicBezTo>
                    <a:pt x="158066" y="141328"/>
                    <a:pt x="155970" y="140648"/>
                    <a:pt x="154224" y="139213"/>
                  </a:cubicBezTo>
                  <a:lnTo>
                    <a:pt x="3481" y="16734"/>
                  </a:lnTo>
                  <a:cubicBezTo>
                    <a:pt x="-551" y="13458"/>
                    <a:pt x="-1180" y="7533"/>
                    <a:pt x="2116" y="3488"/>
                  </a:cubicBezTo>
                  <a:cubicBezTo>
                    <a:pt x="5393" y="-544"/>
                    <a:pt x="11311" y="-1192"/>
                    <a:pt x="15362" y="2129"/>
                  </a:cubicBezTo>
                  <a:lnTo>
                    <a:pt x="166105" y="124602"/>
                  </a:lnTo>
                  <a:cubicBezTo>
                    <a:pt x="170137" y="127878"/>
                    <a:pt x="170766" y="133803"/>
                    <a:pt x="167470" y="137848"/>
                  </a:cubicBezTo>
                  <a:cubicBezTo>
                    <a:pt x="165609" y="140134"/>
                    <a:pt x="162904" y="141328"/>
                    <a:pt x="160168" y="141328"/>
                  </a:cubicBezTo>
                  <a:close/>
                </a:path>
              </a:pathLst>
            </a:custGeom>
            <a:grpFill/>
            <a:ln w="6350" cap="flat">
              <a:noFill/>
              <a:prstDash val="solid"/>
              <a:miter/>
            </a:ln>
          </p:spPr>
          <p:txBody>
            <a:bodyPr rtlCol="0" anchor="ctr"/>
            <a:lstStyle/>
            <a:p>
              <a:endParaRPr lang="en-US">
                <a:latin typeface="Asap Condensed" panose="020F0506030202060203" pitchFamily="34" charset="0"/>
              </a:endParaRPr>
            </a:p>
          </p:txBody>
        </p:sp>
        <p:sp>
          <p:nvSpPr>
            <p:cNvPr id="27" name="Freeform: Shape 1067">
              <a:extLst>
                <a:ext uri="{FF2B5EF4-FFF2-40B4-BE49-F238E27FC236}">
                  <a16:creationId xmlns:a16="http://schemas.microsoft.com/office/drawing/2014/main" id="{853D26AB-C983-4E8A-A7E5-D0AE4F611A48}"/>
                </a:ext>
              </a:extLst>
            </p:cNvPr>
            <p:cNvSpPr/>
            <p:nvPr/>
          </p:nvSpPr>
          <p:spPr>
            <a:xfrm>
              <a:off x="2485663" y="930128"/>
              <a:ext cx="188429" cy="113049"/>
            </a:xfrm>
            <a:custGeom>
              <a:avLst/>
              <a:gdLst>
                <a:gd name="connsiteX0" fmla="*/ 9417 w 188429"/>
                <a:gd name="connsiteY0" fmla="*/ 113049 h 113049"/>
                <a:gd name="connsiteX1" fmla="*/ 179007 w 188429"/>
                <a:gd name="connsiteY1" fmla="*/ 113049 h 113049"/>
                <a:gd name="connsiteX2" fmla="*/ 188430 w 188429"/>
                <a:gd name="connsiteY2" fmla="*/ 103632 h 113049"/>
                <a:gd name="connsiteX3" fmla="*/ 179007 w 188429"/>
                <a:gd name="connsiteY3" fmla="*/ 94209 h 113049"/>
                <a:gd name="connsiteX4" fmla="*/ 18841 w 188429"/>
                <a:gd name="connsiteY4" fmla="*/ 94209 h 113049"/>
                <a:gd name="connsiteX5" fmla="*/ 18841 w 188429"/>
                <a:gd name="connsiteY5" fmla="*/ 9417 h 113049"/>
                <a:gd name="connsiteX6" fmla="*/ 9417 w 188429"/>
                <a:gd name="connsiteY6" fmla="*/ 0 h 113049"/>
                <a:gd name="connsiteX7" fmla="*/ 0 w 188429"/>
                <a:gd name="connsiteY7" fmla="*/ 9417 h 113049"/>
                <a:gd name="connsiteX8" fmla="*/ 0 w 188429"/>
                <a:gd name="connsiteY8" fmla="*/ 103632 h 113049"/>
                <a:gd name="connsiteX9" fmla="*/ 9417 w 188429"/>
                <a:gd name="connsiteY9" fmla="*/ 113049 h 11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429" h="113049">
                  <a:moveTo>
                    <a:pt x="9417" y="113049"/>
                  </a:moveTo>
                  <a:lnTo>
                    <a:pt x="179007" y="113049"/>
                  </a:lnTo>
                  <a:cubicBezTo>
                    <a:pt x="184214" y="113049"/>
                    <a:pt x="188430" y="108839"/>
                    <a:pt x="188430" y="103632"/>
                  </a:cubicBezTo>
                  <a:cubicBezTo>
                    <a:pt x="188430" y="98425"/>
                    <a:pt x="184214" y="94209"/>
                    <a:pt x="179007" y="94209"/>
                  </a:cubicBezTo>
                  <a:lnTo>
                    <a:pt x="18841" y="94209"/>
                  </a:lnTo>
                  <a:lnTo>
                    <a:pt x="18841" y="9417"/>
                  </a:lnTo>
                  <a:cubicBezTo>
                    <a:pt x="18841" y="4210"/>
                    <a:pt x="14631" y="0"/>
                    <a:pt x="9417" y="0"/>
                  </a:cubicBezTo>
                  <a:cubicBezTo>
                    <a:pt x="4210" y="0"/>
                    <a:pt x="0" y="4210"/>
                    <a:pt x="0" y="9417"/>
                  </a:cubicBezTo>
                  <a:lnTo>
                    <a:pt x="0" y="103632"/>
                  </a:lnTo>
                  <a:cubicBezTo>
                    <a:pt x="0" y="108839"/>
                    <a:pt x="4210" y="113049"/>
                    <a:pt x="9417" y="113049"/>
                  </a:cubicBezTo>
                  <a:close/>
                </a:path>
              </a:pathLst>
            </a:custGeom>
            <a:grpFill/>
            <a:ln w="6350" cap="flat">
              <a:noFill/>
              <a:prstDash val="solid"/>
              <a:miter/>
            </a:ln>
          </p:spPr>
          <p:txBody>
            <a:bodyPr rtlCol="0" anchor="ctr"/>
            <a:lstStyle/>
            <a:p>
              <a:endParaRPr lang="en-US">
                <a:latin typeface="Asap Condensed" panose="020F0506030202060203" pitchFamily="34" charset="0"/>
              </a:endParaRPr>
            </a:p>
          </p:txBody>
        </p:sp>
        <p:sp>
          <p:nvSpPr>
            <p:cNvPr id="28" name="Freeform: Shape 1068">
              <a:extLst>
                <a:ext uri="{FF2B5EF4-FFF2-40B4-BE49-F238E27FC236}">
                  <a16:creationId xmlns:a16="http://schemas.microsoft.com/office/drawing/2014/main" id="{D71C7183-D128-42DA-BA37-FE6CAE71EAAA}"/>
                </a:ext>
              </a:extLst>
            </p:cNvPr>
            <p:cNvSpPr/>
            <p:nvPr/>
          </p:nvSpPr>
          <p:spPr>
            <a:xfrm>
              <a:off x="2485664" y="883010"/>
              <a:ext cx="169585" cy="141327"/>
            </a:xfrm>
            <a:custGeom>
              <a:avLst/>
              <a:gdLst>
                <a:gd name="connsiteX0" fmla="*/ 9416 w 169585"/>
                <a:gd name="connsiteY0" fmla="*/ 141328 h 141327"/>
                <a:gd name="connsiteX1" fmla="*/ 15366 w 169585"/>
                <a:gd name="connsiteY1" fmla="*/ 139213 h 141327"/>
                <a:gd name="connsiteX2" fmla="*/ 166102 w 169585"/>
                <a:gd name="connsiteY2" fmla="*/ 16734 h 141327"/>
                <a:gd name="connsiteX3" fmla="*/ 167467 w 169585"/>
                <a:gd name="connsiteY3" fmla="*/ 3488 h 141327"/>
                <a:gd name="connsiteX4" fmla="*/ 154221 w 169585"/>
                <a:gd name="connsiteY4" fmla="*/ 2129 h 141327"/>
                <a:gd name="connsiteX5" fmla="*/ 3479 w 169585"/>
                <a:gd name="connsiteY5" fmla="*/ 124602 h 141327"/>
                <a:gd name="connsiteX6" fmla="*/ 2113 w 169585"/>
                <a:gd name="connsiteY6" fmla="*/ 137848 h 141327"/>
                <a:gd name="connsiteX7" fmla="*/ 9416 w 169585"/>
                <a:gd name="connsiteY7" fmla="*/ 141328 h 14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85" h="141327">
                  <a:moveTo>
                    <a:pt x="9416" y="141328"/>
                  </a:moveTo>
                  <a:cubicBezTo>
                    <a:pt x="11518" y="141328"/>
                    <a:pt x="13620" y="140648"/>
                    <a:pt x="15366" y="139213"/>
                  </a:cubicBezTo>
                  <a:lnTo>
                    <a:pt x="166102" y="16734"/>
                  </a:lnTo>
                  <a:cubicBezTo>
                    <a:pt x="170141" y="13458"/>
                    <a:pt x="170763" y="7533"/>
                    <a:pt x="167467" y="3488"/>
                  </a:cubicBezTo>
                  <a:cubicBezTo>
                    <a:pt x="164191" y="-544"/>
                    <a:pt x="158273" y="-1192"/>
                    <a:pt x="154221" y="2129"/>
                  </a:cubicBezTo>
                  <a:lnTo>
                    <a:pt x="3479" y="124602"/>
                  </a:lnTo>
                  <a:cubicBezTo>
                    <a:pt x="-554" y="127878"/>
                    <a:pt x="-1176" y="133803"/>
                    <a:pt x="2113" y="137848"/>
                  </a:cubicBezTo>
                  <a:cubicBezTo>
                    <a:pt x="3974" y="140134"/>
                    <a:pt x="6679" y="141328"/>
                    <a:pt x="9416" y="141328"/>
                  </a:cubicBezTo>
                  <a:close/>
                </a:path>
              </a:pathLst>
            </a:custGeom>
            <a:grpFill/>
            <a:ln w="6350" cap="flat">
              <a:noFill/>
              <a:prstDash val="solid"/>
              <a:miter/>
            </a:ln>
          </p:spPr>
          <p:txBody>
            <a:bodyPr rtlCol="0" anchor="ctr"/>
            <a:lstStyle/>
            <a:p>
              <a:endParaRPr lang="en-US">
                <a:latin typeface="Asap Condensed" panose="020F0506030202060203" pitchFamily="34" charset="0"/>
              </a:endParaRPr>
            </a:p>
          </p:txBody>
        </p:sp>
        <p:sp>
          <p:nvSpPr>
            <p:cNvPr id="29" name="Freeform: Shape 1069">
              <a:extLst>
                <a:ext uri="{FF2B5EF4-FFF2-40B4-BE49-F238E27FC236}">
                  <a16:creationId xmlns:a16="http://schemas.microsoft.com/office/drawing/2014/main" id="{C0C112CE-69BE-4ECF-AAFD-A843AF18C194}"/>
                </a:ext>
              </a:extLst>
            </p:cNvPr>
            <p:cNvSpPr/>
            <p:nvPr/>
          </p:nvSpPr>
          <p:spPr>
            <a:xfrm>
              <a:off x="2485663" y="699293"/>
              <a:ext cx="489921" cy="259607"/>
            </a:xfrm>
            <a:custGeom>
              <a:avLst/>
              <a:gdLst>
                <a:gd name="connsiteX0" fmla="*/ 244964 w 489921"/>
                <a:gd name="connsiteY0" fmla="*/ 240811 h 259607"/>
                <a:gd name="connsiteX1" fmla="*/ 225825 w 489921"/>
                <a:gd name="connsiteY1" fmla="*/ 233388 h 259607"/>
                <a:gd name="connsiteX2" fmla="*/ 18841 w 489921"/>
                <a:gd name="connsiteY2" fmla="*/ 42970 h 259607"/>
                <a:gd name="connsiteX3" fmla="*/ 18841 w 489921"/>
                <a:gd name="connsiteY3" fmla="*/ 18847 h 259607"/>
                <a:gd name="connsiteX4" fmla="*/ 244964 w 489921"/>
                <a:gd name="connsiteY4" fmla="*/ 18847 h 259607"/>
                <a:gd name="connsiteX5" fmla="*/ 471081 w 489921"/>
                <a:gd name="connsiteY5" fmla="*/ 18847 h 259607"/>
                <a:gd name="connsiteX6" fmla="*/ 471081 w 489921"/>
                <a:gd name="connsiteY6" fmla="*/ 42970 h 259607"/>
                <a:gd name="connsiteX7" fmla="*/ 264096 w 489921"/>
                <a:gd name="connsiteY7" fmla="*/ 233388 h 259607"/>
                <a:gd name="connsiteX8" fmla="*/ 244964 w 489921"/>
                <a:gd name="connsiteY8" fmla="*/ 240811 h 259607"/>
                <a:gd name="connsiteX9" fmla="*/ 244964 w 489921"/>
                <a:gd name="connsiteY9" fmla="*/ 0 h 259607"/>
                <a:gd name="connsiteX10" fmla="*/ 9417 w 489921"/>
                <a:gd name="connsiteY10" fmla="*/ 0 h 259607"/>
                <a:gd name="connsiteX11" fmla="*/ 0 w 489921"/>
                <a:gd name="connsiteY11" fmla="*/ 9423 h 259607"/>
                <a:gd name="connsiteX12" fmla="*/ 0 w 489921"/>
                <a:gd name="connsiteY12" fmla="*/ 47111 h 259607"/>
                <a:gd name="connsiteX13" fmla="*/ 3035 w 489921"/>
                <a:gd name="connsiteY13" fmla="*/ 54051 h 259607"/>
                <a:gd name="connsiteX14" fmla="*/ 213055 w 489921"/>
                <a:gd name="connsiteY14" fmla="*/ 247263 h 259607"/>
                <a:gd name="connsiteX15" fmla="*/ 244964 w 489921"/>
                <a:gd name="connsiteY15" fmla="*/ 259607 h 259607"/>
                <a:gd name="connsiteX16" fmla="*/ 276866 w 489921"/>
                <a:gd name="connsiteY16" fmla="*/ 247263 h 259607"/>
                <a:gd name="connsiteX17" fmla="*/ 486886 w 489921"/>
                <a:gd name="connsiteY17" fmla="*/ 54051 h 259607"/>
                <a:gd name="connsiteX18" fmla="*/ 489922 w 489921"/>
                <a:gd name="connsiteY18" fmla="*/ 47111 h 259607"/>
                <a:gd name="connsiteX19" fmla="*/ 489922 w 489921"/>
                <a:gd name="connsiteY19" fmla="*/ 9423 h 259607"/>
                <a:gd name="connsiteX20" fmla="*/ 480505 w 489921"/>
                <a:gd name="connsiteY20" fmla="*/ 0 h 259607"/>
                <a:gd name="connsiteX21" fmla="*/ 244964 w 489921"/>
                <a:gd name="connsiteY21" fmla="*/ 0 h 2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9921" h="259607">
                  <a:moveTo>
                    <a:pt x="244964" y="240811"/>
                  </a:moveTo>
                  <a:cubicBezTo>
                    <a:pt x="238068" y="240811"/>
                    <a:pt x="231172" y="238335"/>
                    <a:pt x="225825" y="233388"/>
                  </a:cubicBezTo>
                  <a:lnTo>
                    <a:pt x="18841" y="42970"/>
                  </a:lnTo>
                  <a:lnTo>
                    <a:pt x="18841" y="18847"/>
                  </a:lnTo>
                  <a:lnTo>
                    <a:pt x="244964" y="18847"/>
                  </a:lnTo>
                  <a:lnTo>
                    <a:pt x="471081" y="18847"/>
                  </a:lnTo>
                  <a:lnTo>
                    <a:pt x="471081" y="42970"/>
                  </a:lnTo>
                  <a:lnTo>
                    <a:pt x="264096" y="233388"/>
                  </a:lnTo>
                  <a:cubicBezTo>
                    <a:pt x="258750" y="238335"/>
                    <a:pt x="251854" y="240811"/>
                    <a:pt x="244964" y="240811"/>
                  </a:cubicBezTo>
                  <a:close/>
                  <a:moveTo>
                    <a:pt x="244964" y="0"/>
                  </a:moveTo>
                  <a:lnTo>
                    <a:pt x="9417" y="0"/>
                  </a:lnTo>
                  <a:cubicBezTo>
                    <a:pt x="4210" y="0"/>
                    <a:pt x="0" y="4216"/>
                    <a:pt x="0" y="9423"/>
                  </a:cubicBezTo>
                  <a:lnTo>
                    <a:pt x="0" y="47111"/>
                  </a:lnTo>
                  <a:cubicBezTo>
                    <a:pt x="0" y="49740"/>
                    <a:pt x="1105" y="52261"/>
                    <a:pt x="3035" y="54051"/>
                  </a:cubicBezTo>
                  <a:lnTo>
                    <a:pt x="213055" y="247263"/>
                  </a:lnTo>
                  <a:cubicBezTo>
                    <a:pt x="221996" y="255486"/>
                    <a:pt x="233477" y="259607"/>
                    <a:pt x="244964" y="259607"/>
                  </a:cubicBezTo>
                  <a:cubicBezTo>
                    <a:pt x="256445" y="259607"/>
                    <a:pt x="267932" y="255486"/>
                    <a:pt x="276866" y="247263"/>
                  </a:cubicBezTo>
                  <a:lnTo>
                    <a:pt x="486886" y="54051"/>
                  </a:lnTo>
                  <a:cubicBezTo>
                    <a:pt x="488817" y="52261"/>
                    <a:pt x="489922" y="49740"/>
                    <a:pt x="489922" y="47111"/>
                  </a:cubicBezTo>
                  <a:lnTo>
                    <a:pt x="489922" y="9423"/>
                  </a:lnTo>
                  <a:cubicBezTo>
                    <a:pt x="489922" y="4216"/>
                    <a:pt x="485712" y="0"/>
                    <a:pt x="480505" y="0"/>
                  </a:cubicBezTo>
                  <a:lnTo>
                    <a:pt x="244964" y="0"/>
                  </a:lnTo>
                  <a:close/>
                </a:path>
              </a:pathLst>
            </a:custGeom>
            <a:grpFill/>
            <a:ln w="6350" cap="flat">
              <a:noFill/>
              <a:prstDash val="solid"/>
              <a:miter/>
            </a:ln>
          </p:spPr>
          <p:txBody>
            <a:bodyPr rtlCol="0" anchor="ctr"/>
            <a:lstStyle/>
            <a:p>
              <a:endParaRPr lang="en-US">
                <a:latin typeface="Asap Condensed" panose="020F0506030202060203" pitchFamily="34" charset="0"/>
              </a:endParaRPr>
            </a:p>
          </p:txBody>
        </p:sp>
      </p:grpSp>
      <p:sp>
        <p:nvSpPr>
          <p:cNvPr id="31" name="Rectangle 30"/>
          <p:cNvSpPr/>
          <p:nvPr/>
        </p:nvSpPr>
        <p:spPr>
          <a:xfrm>
            <a:off x="7303140" y="5400193"/>
            <a:ext cx="4850942" cy="276999"/>
          </a:xfrm>
          <a:prstGeom prst="rect">
            <a:avLst/>
          </a:prstGeom>
        </p:spPr>
        <p:txBody>
          <a:bodyPr wrap="square" lIns="0" tIns="0" rIns="0" bIns="0">
            <a:spAutoFit/>
          </a:bodyPr>
          <a:lstStyle/>
          <a:p>
            <a:r>
              <a:rPr lang="en-ID" dirty="0">
                <a:solidFill>
                  <a:srgbClr val="EEEEEE"/>
                </a:solidFill>
                <a:latin typeface="Calibri" panose="020F0502020204030204" pitchFamily="34" charset="0"/>
                <a:ea typeface="Open Sans" panose="020B0606030504020204" pitchFamily="34" charset="0"/>
                <a:cs typeface="Calibri" panose="020F0502020204030204" pitchFamily="34" charset="0"/>
              </a:rPr>
              <a:t>feds@fedsprotection.com</a:t>
            </a:r>
            <a:endParaRPr lang="en-US" dirty="0">
              <a:solidFill>
                <a:srgbClr val="EEEEEE"/>
              </a:solidFill>
              <a:latin typeface="Calibri" panose="020F0502020204030204" pitchFamily="34" charset="0"/>
              <a:cs typeface="Calibri" panose="020F0502020204030204" pitchFamily="34" charset="0"/>
            </a:endParaRPr>
          </a:p>
        </p:txBody>
      </p:sp>
      <p:grpSp>
        <p:nvGrpSpPr>
          <p:cNvPr id="32" name="Graphic 699">
            <a:extLst>
              <a:ext uri="{FF2B5EF4-FFF2-40B4-BE49-F238E27FC236}">
                <a16:creationId xmlns:a16="http://schemas.microsoft.com/office/drawing/2014/main" id="{9AC805B7-3D06-4BD3-B938-62FAB94E1FBE}"/>
              </a:ext>
            </a:extLst>
          </p:cNvPr>
          <p:cNvGrpSpPr/>
          <p:nvPr/>
        </p:nvGrpSpPr>
        <p:grpSpPr>
          <a:xfrm>
            <a:off x="9082769" y="4158198"/>
            <a:ext cx="323784" cy="323781"/>
            <a:chOff x="7203916" y="588594"/>
            <a:chExt cx="565289" cy="565283"/>
          </a:xfrm>
          <a:solidFill>
            <a:srgbClr val="EA3D3C"/>
          </a:solidFill>
        </p:grpSpPr>
        <p:sp>
          <p:nvSpPr>
            <p:cNvPr id="33" name="Freeform: Shape 1235">
              <a:extLst>
                <a:ext uri="{FF2B5EF4-FFF2-40B4-BE49-F238E27FC236}">
                  <a16:creationId xmlns:a16="http://schemas.microsoft.com/office/drawing/2014/main" id="{6D948B35-FA5F-4E02-A491-2ED0DDCFF115}"/>
                </a:ext>
              </a:extLst>
            </p:cNvPr>
            <p:cNvSpPr/>
            <p:nvPr/>
          </p:nvSpPr>
          <p:spPr>
            <a:xfrm>
              <a:off x="7446895" y="646339"/>
              <a:ext cx="322310" cy="413754"/>
            </a:xfrm>
            <a:custGeom>
              <a:avLst/>
              <a:gdLst>
                <a:gd name="connsiteX0" fmla="*/ 238123 w 322310"/>
                <a:gd name="connsiteY0" fmla="*/ 413755 h 413754"/>
                <a:gd name="connsiteX1" fmla="*/ 233798 w 322310"/>
                <a:gd name="connsiteY1" fmla="*/ 413367 h 413754"/>
                <a:gd name="connsiteX2" fmla="*/ 138821 w 322310"/>
                <a:gd name="connsiteY2" fmla="*/ 367419 h 413754"/>
                <a:gd name="connsiteX3" fmla="*/ 133551 w 322310"/>
                <a:gd name="connsiteY3" fmla="*/ 363863 h 413754"/>
                <a:gd name="connsiteX4" fmla="*/ 27652 w 322310"/>
                <a:gd name="connsiteY4" fmla="*/ 262694 h 413754"/>
                <a:gd name="connsiteX5" fmla="*/ 19117 w 322310"/>
                <a:gd name="connsiteY5" fmla="*/ 253608 h 413754"/>
                <a:gd name="connsiteX6" fmla="*/ 2150 w 322310"/>
                <a:gd name="connsiteY6" fmla="*/ 237910 h 413754"/>
                <a:gd name="connsiteX7" fmla="*/ 3966 w 322310"/>
                <a:gd name="connsiteY7" fmla="*/ 213082 h 413754"/>
                <a:gd name="connsiteX8" fmla="*/ 143673 w 322310"/>
                <a:gd name="connsiteY8" fmla="*/ 168365 h 413754"/>
                <a:gd name="connsiteX9" fmla="*/ 163027 w 322310"/>
                <a:gd name="connsiteY9" fmla="*/ 177941 h 413754"/>
                <a:gd name="connsiteX10" fmla="*/ 193945 w 322310"/>
                <a:gd name="connsiteY10" fmla="*/ 176652 h 413754"/>
                <a:gd name="connsiteX11" fmla="*/ 109294 w 322310"/>
                <a:gd name="connsiteY11" fmla="*/ 149531 h 413754"/>
                <a:gd name="connsiteX12" fmla="*/ 75784 w 322310"/>
                <a:gd name="connsiteY12" fmla="*/ 133688 h 413754"/>
                <a:gd name="connsiteX13" fmla="*/ 115828 w 322310"/>
                <a:gd name="connsiteY13" fmla="*/ 58917 h 413754"/>
                <a:gd name="connsiteX14" fmla="*/ 118012 w 322310"/>
                <a:gd name="connsiteY14" fmla="*/ 56586 h 413754"/>
                <a:gd name="connsiteX15" fmla="*/ 194111 w 322310"/>
                <a:gd name="connsiteY15" fmla="*/ 1138 h 413754"/>
                <a:gd name="connsiteX16" fmla="*/ 217015 w 322310"/>
                <a:gd name="connsiteY16" fmla="*/ 5354 h 413754"/>
                <a:gd name="connsiteX17" fmla="*/ 322311 w 322310"/>
                <a:gd name="connsiteY17" fmla="*/ 224899 h 413754"/>
                <a:gd name="connsiteX18" fmla="*/ 256963 w 322310"/>
                <a:gd name="connsiteY18" fmla="*/ 405011 h 413754"/>
                <a:gd name="connsiteX19" fmla="*/ 238123 w 322310"/>
                <a:gd name="connsiteY19" fmla="*/ 413755 h 413754"/>
                <a:gd name="connsiteX20" fmla="*/ 238123 w 322310"/>
                <a:gd name="connsiteY20" fmla="*/ 394908 h 413754"/>
                <a:gd name="connsiteX21" fmla="*/ 242460 w 322310"/>
                <a:gd name="connsiteY21" fmla="*/ 392958 h 413754"/>
                <a:gd name="connsiteX22" fmla="*/ 303464 w 322310"/>
                <a:gd name="connsiteY22" fmla="*/ 224899 h 413754"/>
                <a:gd name="connsiteX23" fmla="*/ 205166 w 322310"/>
                <a:gd name="connsiteY23" fmla="*/ 20017 h 413754"/>
                <a:gd name="connsiteX24" fmla="*/ 201610 w 322310"/>
                <a:gd name="connsiteY24" fmla="*/ 18804 h 413754"/>
                <a:gd name="connsiteX25" fmla="*/ 134859 w 322310"/>
                <a:gd name="connsiteY25" fmla="*/ 65032 h 413754"/>
                <a:gd name="connsiteX26" fmla="*/ 125505 w 322310"/>
                <a:gd name="connsiteY26" fmla="*/ 75090 h 413754"/>
                <a:gd name="connsiteX27" fmla="*/ 90358 w 322310"/>
                <a:gd name="connsiteY27" fmla="*/ 121724 h 413754"/>
                <a:gd name="connsiteX28" fmla="*/ 109294 w 322310"/>
                <a:gd name="connsiteY28" fmla="*/ 130684 h 413754"/>
                <a:gd name="connsiteX29" fmla="*/ 210926 w 322310"/>
                <a:gd name="connsiteY29" fmla="*/ 184691 h 413754"/>
                <a:gd name="connsiteX30" fmla="*/ 178058 w 322310"/>
                <a:gd name="connsiteY30" fmla="*/ 204840 h 413754"/>
                <a:gd name="connsiteX31" fmla="*/ 147534 w 322310"/>
                <a:gd name="connsiteY31" fmla="*/ 188647 h 413754"/>
                <a:gd name="connsiteX32" fmla="*/ 143673 w 322310"/>
                <a:gd name="connsiteY32" fmla="*/ 187212 h 413754"/>
                <a:gd name="connsiteX33" fmla="*/ 20127 w 322310"/>
                <a:gd name="connsiteY33" fmla="*/ 222785 h 413754"/>
                <a:gd name="connsiteX34" fmla="*/ 19555 w 322310"/>
                <a:gd name="connsiteY34" fmla="*/ 230697 h 413754"/>
                <a:gd name="connsiteX35" fmla="*/ 25537 w 322310"/>
                <a:gd name="connsiteY35" fmla="*/ 235847 h 413754"/>
                <a:gd name="connsiteX36" fmla="*/ 28515 w 322310"/>
                <a:gd name="connsiteY36" fmla="*/ 237174 h 413754"/>
                <a:gd name="connsiteX37" fmla="*/ 46499 w 322310"/>
                <a:gd name="connsiteY37" fmla="*/ 262694 h 413754"/>
                <a:gd name="connsiteX38" fmla="*/ 133551 w 322310"/>
                <a:gd name="connsiteY38" fmla="*/ 345022 h 413754"/>
                <a:gd name="connsiteX39" fmla="*/ 156315 w 322310"/>
                <a:gd name="connsiteY39" fmla="*/ 360421 h 413754"/>
                <a:gd name="connsiteX40" fmla="*/ 238123 w 322310"/>
                <a:gd name="connsiteY40" fmla="*/ 394908 h 41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2310" h="413754">
                  <a:moveTo>
                    <a:pt x="238123" y="413755"/>
                  </a:moveTo>
                  <a:cubicBezTo>
                    <a:pt x="236687" y="413755"/>
                    <a:pt x="235234" y="413628"/>
                    <a:pt x="233798" y="413367"/>
                  </a:cubicBezTo>
                  <a:cubicBezTo>
                    <a:pt x="169447" y="402014"/>
                    <a:pt x="161656" y="424499"/>
                    <a:pt x="138821" y="367419"/>
                  </a:cubicBezTo>
                  <a:cubicBezTo>
                    <a:pt x="137957" y="365285"/>
                    <a:pt x="135856" y="363863"/>
                    <a:pt x="133551" y="363863"/>
                  </a:cubicBezTo>
                  <a:cubicBezTo>
                    <a:pt x="48772" y="363863"/>
                    <a:pt x="27652" y="339752"/>
                    <a:pt x="27652" y="262694"/>
                  </a:cubicBezTo>
                  <a:cubicBezTo>
                    <a:pt x="27296" y="261037"/>
                    <a:pt x="23181" y="256605"/>
                    <a:pt x="19117" y="253608"/>
                  </a:cubicBezTo>
                  <a:cubicBezTo>
                    <a:pt x="11402" y="251118"/>
                    <a:pt x="5274" y="245492"/>
                    <a:pt x="2150" y="237910"/>
                  </a:cubicBezTo>
                  <a:cubicBezTo>
                    <a:pt x="-1253" y="229738"/>
                    <a:pt x="-593" y="220689"/>
                    <a:pt x="3966" y="213082"/>
                  </a:cubicBezTo>
                  <a:cubicBezTo>
                    <a:pt x="33513" y="163825"/>
                    <a:pt x="89679" y="175465"/>
                    <a:pt x="143673" y="168365"/>
                  </a:cubicBezTo>
                  <a:cubicBezTo>
                    <a:pt x="151654" y="168365"/>
                    <a:pt x="158887" y="171959"/>
                    <a:pt x="163027" y="177941"/>
                  </a:cubicBezTo>
                  <a:cubicBezTo>
                    <a:pt x="170501" y="188800"/>
                    <a:pt x="187792" y="187745"/>
                    <a:pt x="193945" y="176652"/>
                  </a:cubicBezTo>
                  <a:cubicBezTo>
                    <a:pt x="214119" y="125814"/>
                    <a:pt x="179137" y="149531"/>
                    <a:pt x="109294" y="149531"/>
                  </a:cubicBezTo>
                  <a:cubicBezTo>
                    <a:pt x="96264" y="149531"/>
                    <a:pt x="84052" y="143746"/>
                    <a:pt x="75784" y="133688"/>
                  </a:cubicBezTo>
                  <a:cubicBezTo>
                    <a:pt x="43101" y="93861"/>
                    <a:pt x="88084" y="75579"/>
                    <a:pt x="115828" y="58917"/>
                  </a:cubicBezTo>
                  <a:cubicBezTo>
                    <a:pt x="116768" y="58345"/>
                    <a:pt x="117517" y="57558"/>
                    <a:pt x="118012" y="56586"/>
                  </a:cubicBezTo>
                  <a:cubicBezTo>
                    <a:pt x="142974" y="6599"/>
                    <a:pt x="137957" y="18861"/>
                    <a:pt x="194111" y="1138"/>
                  </a:cubicBezTo>
                  <a:cubicBezTo>
                    <a:pt x="201927" y="-1345"/>
                    <a:pt x="210761" y="312"/>
                    <a:pt x="217015" y="5354"/>
                  </a:cubicBezTo>
                  <a:cubicBezTo>
                    <a:pt x="283919" y="59488"/>
                    <a:pt x="322311" y="139498"/>
                    <a:pt x="322311" y="224899"/>
                  </a:cubicBezTo>
                  <a:cubicBezTo>
                    <a:pt x="322311" y="290336"/>
                    <a:pt x="299108" y="354300"/>
                    <a:pt x="256963" y="405011"/>
                  </a:cubicBezTo>
                  <a:cubicBezTo>
                    <a:pt x="252347" y="410567"/>
                    <a:pt x="245489" y="413755"/>
                    <a:pt x="238123" y="413755"/>
                  </a:cubicBezTo>
                  <a:close/>
                  <a:moveTo>
                    <a:pt x="238123" y="394908"/>
                  </a:moveTo>
                  <a:cubicBezTo>
                    <a:pt x="239831" y="394908"/>
                    <a:pt x="241469" y="394171"/>
                    <a:pt x="242460" y="392958"/>
                  </a:cubicBezTo>
                  <a:cubicBezTo>
                    <a:pt x="281804" y="345632"/>
                    <a:pt x="303464" y="285936"/>
                    <a:pt x="303464" y="224899"/>
                  </a:cubicBezTo>
                  <a:cubicBezTo>
                    <a:pt x="303464" y="145226"/>
                    <a:pt x="267637" y="70531"/>
                    <a:pt x="205166" y="20017"/>
                  </a:cubicBezTo>
                  <a:cubicBezTo>
                    <a:pt x="204207" y="19242"/>
                    <a:pt x="202957" y="18804"/>
                    <a:pt x="201610" y="18804"/>
                  </a:cubicBezTo>
                  <a:cubicBezTo>
                    <a:pt x="150327" y="34704"/>
                    <a:pt x="156589" y="21541"/>
                    <a:pt x="134859" y="65032"/>
                  </a:cubicBezTo>
                  <a:cubicBezTo>
                    <a:pt x="132738" y="69242"/>
                    <a:pt x="129518" y="72702"/>
                    <a:pt x="125505" y="75090"/>
                  </a:cubicBezTo>
                  <a:cubicBezTo>
                    <a:pt x="109199" y="84882"/>
                    <a:pt x="69701" y="96509"/>
                    <a:pt x="90358" y="121724"/>
                  </a:cubicBezTo>
                  <a:cubicBezTo>
                    <a:pt x="95031" y="127427"/>
                    <a:pt x="101934" y="130684"/>
                    <a:pt x="109294" y="130684"/>
                  </a:cubicBezTo>
                  <a:cubicBezTo>
                    <a:pt x="164119" y="130684"/>
                    <a:pt x="241926" y="107450"/>
                    <a:pt x="210926" y="184691"/>
                  </a:cubicBezTo>
                  <a:cubicBezTo>
                    <a:pt x="203953" y="197518"/>
                    <a:pt x="191552" y="204840"/>
                    <a:pt x="178058" y="204840"/>
                  </a:cubicBezTo>
                  <a:cubicBezTo>
                    <a:pt x="165752" y="204840"/>
                    <a:pt x="154639" y="198934"/>
                    <a:pt x="147534" y="188647"/>
                  </a:cubicBezTo>
                  <a:cubicBezTo>
                    <a:pt x="146943" y="187803"/>
                    <a:pt x="145362" y="187212"/>
                    <a:pt x="143673" y="187212"/>
                  </a:cubicBezTo>
                  <a:cubicBezTo>
                    <a:pt x="99533" y="193016"/>
                    <a:pt x="44511" y="182113"/>
                    <a:pt x="20127" y="222785"/>
                  </a:cubicBezTo>
                  <a:cubicBezTo>
                    <a:pt x="18673" y="225191"/>
                    <a:pt x="18469" y="228081"/>
                    <a:pt x="19555" y="230697"/>
                  </a:cubicBezTo>
                  <a:cubicBezTo>
                    <a:pt x="20623" y="233294"/>
                    <a:pt x="22813" y="235186"/>
                    <a:pt x="25537" y="235847"/>
                  </a:cubicBezTo>
                  <a:cubicBezTo>
                    <a:pt x="26598" y="236107"/>
                    <a:pt x="27614" y="236564"/>
                    <a:pt x="28515" y="237174"/>
                  </a:cubicBezTo>
                  <a:cubicBezTo>
                    <a:pt x="32744" y="240044"/>
                    <a:pt x="46499" y="250274"/>
                    <a:pt x="46499" y="262694"/>
                  </a:cubicBezTo>
                  <a:cubicBezTo>
                    <a:pt x="46499" y="328722"/>
                    <a:pt x="58538" y="345022"/>
                    <a:pt x="133551" y="345022"/>
                  </a:cubicBezTo>
                  <a:cubicBezTo>
                    <a:pt x="143641" y="345022"/>
                    <a:pt x="152581" y="351074"/>
                    <a:pt x="156315" y="360421"/>
                  </a:cubicBezTo>
                  <a:cubicBezTo>
                    <a:pt x="175048" y="407246"/>
                    <a:pt x="183551" y="385370"/>
                    <a:pt x="238123" y="394908"/>
                  </a:cubicBezTo>
                  <a:close/>
                </a:path>
              </a:pathLst>
            </a:custGeom>
            <a:grpFill/>
            <a:ln w="6350" cap="flat">
              <a:noFill/>
              <a:prstDash val="solid"/>
              <a:miter/>
            </a:ln>
          </p:spPr>
          <p:txBody>
            <a:bodyPr rtlCol="0" anchor="ctr"/>
            <a:lstStyle/>
            <a:p>
              <a:endParaRPr lang="en-US">
                <a:latin typeface="Asap Condensed" panose="020F0506030202060203" pitchFamily="34" charset="0"/>
              </a:endParaRPr>
            </a:p>
          </p:txBody>
        </p:sp>
        <p:sp>
          <p:nvSpPr>
            <p:cNvPr id="34" name="Freeform: Shape 1236">
              <a:extLst>
                <a:ext uri="{FF2B5EF4-FFF2-40B4-BE49-F238E27FC236}">
                  <a16:creationId xmlns:a16="http://schemas.microsoft.com/office/drawing/2014/main" id="{E2A99AB5-A091-4B5B-8424-46A8D09AEDD6}"/>
                </a:ext>
              </a:extLst>
            </p:cNvPr>
            <p:cNvSpPr/>
            <p:nvPr/>
          </p:nvSpPr>
          <p:spPr>
            <a:xfrm>
              <a:off x="7204464" y="663968"/>
              <a:ext cx="218714" cy="431431"/>
            </a:xfrm>
            <a:custGeom>
              <a:avLst/>
              <a:gdLst>
                <a:gd name="connsiteX0" fmla="*/ 113745 w 218714"/>
                <a:gd name="connsiteY0" fmla="*/ 431432 h 431431"/>
                <a:gd name="connsiteX1" fmla="*/ 107923 w 218714"/>
                <a:gd name="connsiteY1" fmla="*/ 429425 h 431431"/>
                <a:gd name="connsiteX2" fmla="*/ 3961 w 218714"/>
                <a:gd name="connsiteY2" fmla="*/ 255994 h 431431"/>
                <a:gd name="connsiteX3" fmla="*/ 6018 w 218714"/>
                <a:gd name="connsiteY3" fmla="*/ 248323 h 431431"/>
                <a:gd name="connsiteX4" fmla="*/ 13231 w 218714"/>
                <a:gd name="connsiteY4" fmla="*/ 244951 h 431431"/>
                <a:gd name="connsiteX5" fmla="*/ 22490 w 218714"/>
                <a:gd name="connsiteY5" fmla="*/ 244951 h 431431"/>
                <a:gd name="connsiteX6" fmla="*/ 37101 w 218714"/>
                <a:gd name="connsiteY6" fmla="*/ 230359 h 431431"/>
                <a:gd name="connsiteX7" fmla="*/ 37101 w 218714"/>
                <a:gd name="connsiteY7" fmla="*/ 221939 h 431431"/>
                <a:gd name="connsiteX8" fmla="*/ 22508 w 218714"/>
                <a:gd name="connsiteY8" fmla="*/ 207308 h 431431"/>
                <a:gd name="connsiteX9" fmla="*/ 17226 w 218714"/>
                <a:gd name="connsiteY9" fmla="*/ 207308 h 431431"/>
                <a:gd name="connsiteX10" fmla="*/ 6354 w 218714"/>
                <a:gd name="connsiteY10" fmla="*/ 205321 h 431431"/>
                <a:gd name="connsiteX11" fmla="*/ 518 w 218714"/>
                <a:gd name="connsiteY11" fmla="*/ 193338 h 431431"/>
                <a:gd name="connsiteX12" fmla="*/ 12501 w 218714"/>
                <a:gd name="connsiteY12" fmla="*/ 187509 h 431431"/>
                <a:gd name="connsiteX13" fmla="*/ 17226 w 218714"/>
                <a:gd name="connsiteY13" fmla="*/ 188462 h 431431"/>
                <a:gd name="connsiteX14" fmla="*/ 22522 w 218714"/>
                <a:gd name="connsiteY14" fmla="*/ 188462 h 431431"/>
                <a:gd name="connsiteX15" fmla="*/ 55947 w 218714"/>
                <a:gd name="connsiteY15" fmla="*/ 221939 h 431431"/>
                <a:gd name="connsiteX16" fmla="*/ 55947 w 218714"/>
                <a:gd name="connsiteY16" fmla="*/ 230384 h 431431"/>
                <a:gd name="connsiteX17" fmla="*/ 24680 w 218714"/>
                <a:gd name="connsiteY17" fmla="*/ 263722 h 431431"/>
                <a:gd name="connsiteX18" fmla="*/ 110558 w 218714"/>
                <a:gd name="connsiteY18" fmla="*/ 407200 h 431431"/>
                <a:gd name="connsiteX19" fmla="*/ 129786 w 218714"/>
                <a:gd name="connsiteY19" fmla="*/ 368376 h 431431"/>
                <a:gd name="connsiteX20" fmla="*/ 139704 w 218714"/>
                <a:gd name="connsiteY20" fmla="*/ 356470 h 431431"/>
                <a:gd name="connsiteX21" fmla="*/ 179601 w 218714"/>
                <a:gd name="connsiteY21" fmla="*/ 253511 h 431431"/>
                <a:gd name="connsiteX22" fmla="*/ 141768 w 218714"/>
                <a:gd name="connsiteY22" fmla="*/ 263798 h 431431"/>
                <a:gd name="connsiteX23" fmla="*/ 131278 w 218714"/>
                <a:gd name="connsiteY23" fmla="*/ 263798 h 431431"/>
                <a:gd name="connsiteX24" fmla="*/ 98817 w 218714"/>
                <a:gd name="connsiteY24" fmla="*/ 238455 h 431431"/>
                <a:gd name="connsiteX25" fmla="*/ 96530 w 218714"/>
                <a:gd name="connsiteY25" fmla="*/ 229375 h 431431"/>
                <a:gd name="connsiteX26" fmla="*/ 101268 w 218714"/>
                <a:gd name="connsiteY26" fmla="*/ 202559 h 431431"/>
                <a:gd name="connsiteX27" fmla="*/ 156411 w 218714"/>
                <a:gd name="connsiteY27" fmla="*/ 161944 h 431431"/>
                <a:gd name="connsiteX28" fmla="*/ 155846 w 218714"/>
                <a:gd name="connsiteY28" fmla="*/ 147003 h 431431"/>
                <a:gd name="connsiteX29" fmla="*/ 168616 w 218714"/>
                <a:gd name="connsiteY29" fmla="*/ 69755 h 431431"/>
                <a:gd name="connsiteX30" fmla="*/ 178109 w 218714"/>
                <a:gd name="connsiteY30" fmla="*/ 18840 h 431431"/>
                <a:gd name="connsiteX31" fmla="*/ 94200 w 218714"/>
                <a:gd name="connsiteY31" fmla="*/ 18840 h 431431"/>
                <a:gd name="connsiteX32" fmla="*/ 84777 w 218714"/>
                <a:gd name="connsiteY32" fmla="*/ 9417 h 431431"/>
                <a:gd name="connsiteX33" fmla="*/ 94200 w 218714"/>
                <a:gd name="connsiteY33" fmla="*/ 0 h 431431"/>
                <a:gd name="connsiteX34" fmla="*/ 178459 w 218714"/>
                <a:gd name="connsiteY34" fmla="*/ 0 h 431431"/>
                <a:gd name="connsiteX35" fmla="*/ 177055 w 218714"/>
                <a:gd name="connsiteY35" fmla="*/ 86614 h 431431"/>
                <a:gd name="connsiteX36" fmla="*/ 171416 w 218714"/>
                <a:gd name="connsiteY36" fmla="*/ 136373 h 431431"/>
                <a:gd name="connsiteX37" fmla="*/ 172978 w 218714"/>
                <a:gd name="connsiteY37" fmla="*/ 170948 h 431431"/>
                <a:gd name="connsiteX38" fmla="*/ 116889 w 218714"/>
                <a:gd name="connsiteY38" fmla="*/ 213087 h 431431"/>
                <a:gd name="connsiteX39" fmla="*/ 114825 w 218714"/>
                <a:gd name="connsiteY39" fmla="*/ 224809 h 431431"/>
                <a:gd name="connsiteX40" fmla="*/ 117105 w 218714"/>
                <a:gd name="connsiteY40" fmla="*/ 233896 h 431431"/>
                <a:gd name="connsiteX41" fmla="*/ 131278 w 218714"/>
                <a:gd name="connsiteY41" fmla="*/ 244951 h 431431"/>
                <a:gd name="connsiteX42" fmla="*/ 141768 w 218714"/>
                <a:gd name="connsiteY42" fmla="*/ 244951 h 431431"/>
                <a:gd name="connsiteX43" fmla="*/ 187755 w 218714"/>
                <a:gd name="connsiteY43" fmla="*/ 236544 h 431431"/>
                <a:gd name="connsiteX44" fmla="*/ 151001 w 218714"/>
                <a:gd name="connsiteY44" fmla="*/ 371558 h 431431"/>
                <a:gd name="connsiteX45" fmla="*/ 146664 w 218714"/>
                <a:gd name="connsiteY45" fmla="*/ 376765 h 431431"/>
                <a:gd name="connsiteX46" fmla="*/ 122185 w 218714"/>
                <a:gd name="connsiteY46" fmla="*/ 426187 h 431431"/>
                <a:gd name="connsiteX47" fmla="*/ 115822 w 218714"/>
                <a:gd name="connsiteY47" fmla="*/ 431197 h 431431"/>
                <a:gd name="connsiteX48" fmla="*/ 113745 w 218714"/>
                <a:gd name="connsiteY48" fmla="*/ 431432 h 43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18714" h="431431">
                  <a:moveTo>
                    <a:pt x="113745" y="431432"/>
                  </a:moveTo>
                  <a:cubicBezTo>
                    <a:pt x="111643" y="431432"/>
                    <a:pt x="109605" y="430733"/>
                    <a:pt x="107923" y="429425"/>
                  </a:cubicBezTo>
                  <a:cubicBezTo>
                    <a:pt x="52874" y="386150"/>
                    <a:pt x="15937" y="324580"/>
                    <a:pt x="3961" y="255994"/>
                  </a:cubicBezTo>
                  <a:cubicBezTo>
                    <a:pt x="3484" y="253257"/>
                    <a:pt x="4234" y="250476"/>
                    <a:pt x="6018" y="248323"/>
                  </a:cubicBezTo>
                  <a:cubicBezTo>
                    <a:pt x="7802" y="246190"/>
                    <a:pt x="10450" y="244951"/>
                    <a:pt x="13231" y="244951"/>
                  </a:cubicBezTo>
                  <a:lnTo>
                    <a:pt x="22490" y="244951"/>
                  </a:lnTo>
                  <a:cubicBezTo>
                    <a:pt x="30529" y="244951"/>
                    <a:pt x="37082" y="238423"/>
                    <a:pt x="37101" y="230359"/>
                  </a:cubicBezTo>
                  <a:lnTo>
                    <a:pt x="37101" y="221939"/>
                  </a:lnTo>
                  <a:cubicBezTo>
                    <a:pt x="37120" y="213881"/>
                    <a:pt x="30567" y="207308"/>
                    <a:pt x="22508" y="207308"/>
                  </a:cubicBezTo>
                  <a:lnTo>
                    <a:pt x="17226" y="207308"/>
                  </a:lnTo>
                  <a:cubicBezTo>
                    <a:pt x="13733" y="207308"/>
                    <a:pt x="10177" y="206648"/>
                    <a:pt x="6354" y="205321"/>
                  </a:cubicBezTo>
                  <a:cubicBezTo>
                    <a:pt x="1421" y="203606"/>
                    <a:pt x="-1177" y="198253"/>
                    <a:pt x="518" y="193338"/>
                  </a:cubicBezTo>
                  <a:cubicBezTo>
                    <a:pt x="2233" y="188430"/>
                    <a:pt x="7637" y="185833"/>
                    <a:pt x="12501" y="187509"/>
                  </a:cubicBezTo>
                  <a:cubicBezTo>
                    <a:pt x="14355" y="188157"/>
                    <a:pt x="15848" y="188462"/>
                    <a:pt x="17226" y="188462"/>
                  </a:cubicBezTo>
                  <a:lnTo>
                    <a:pt x="22522" y="188462"/>
                  </a:lnTo>
                  <a:cubicBezTo>
                    <a:pt x="40981" y="188481"/>
                    <a:pt x="55961" y="203498"/>
                    <a:pt x="55947" y="221939"/>
                  </a:cubicBezTo>
                  <a:lnTo>
                    <a:pt x="55947" y="230384"/>
                  </a:lnTo>
                  <a:cubicBezTo>
                    <a:pt x="55923" y="248082"/>
                    <a:pt x="42086" y="262604"/>
                    <a:pt x="24680" y="263722"/>
                  </a:cubicBezTo>
                  <a:cubicBezTo>
                    <a:pt x="36897" y="319557"/>
                    <a:pt x="66984" y="369792"/>
                    <a:pt x="110558" y="407200"/>
                  </a:cubicBezTo>
                  <a:lnTo>
                    <a:pt x="129786" y="368376"/>
                  </a:lnTo>
                  <a:cubicBezTo>
                    <a:pt x="132141" y="363665"/>
                    <a:pt x="135564" y="359556"/>
                    <a:pt x="139704" y="356470"/>
                  </a:cubicBezTo>
                  <a:cubicBezTo>
                    <a:pt x="164730" y="337712"/>
                    <a:pt x="221047" y="273526"/>
                    <a:pt x="179601" y="253511"/>
                  </a:cubicBezTo>
                  <a:cubicBezTo>
                    <a:pt x="166901" y="247485"/>
                    <a:pt x="158773" y="263798"/>
                    <a:pt x="141768" y="263798"/>
                  </a:cubicBezTo>
                  <a:lnTo>
                    <a:pt x="131278" y="263798"/>
                  </a:lnTo>
                  <a:cubicBezTo>
                    <a:pt x="115898" y="263798"/>
                    <a:pt x="102551" y="253384"/>
                    <a:pt x="98817" y="238455"/>
                  </a:cubicBezTo>
                  <a:lnTo>
                    <a:pt x="96530" y="229375"/>
                  </a:lnTo>
                  <a:cubicBezTo>
                    <a:pt x="94238" y="220205"/>
                    <a:pt x="95965" y="210433"/>
                    <a:pt x="101268" y="202559"/>
                  </a:cubicBezTo>
                  <a:cubicBezTo>
                    <a:pt x="129316" y="161112"/>
                    <a:pt x="149718" y="174288"/>
                    <a:pt x="156411" y="161944"/>
                  </a:cubicBezTo>
                  <a:cubicBezTo>
                    <a:pt x="159027" y="157163"/>
                    <a:pt x="158805" y="151568"/>
                    <a:pt x="155846" y="147003"/>
                  </a:cubicBezTo>
                  <a:cubicBezTo>
                    <a:pt x="144620" y="129711"/>
                    <a:pt x="146080" y="81083"/>
                    <a:pt x="168616" y="69755"/>
                  </a:cubicBezTo>
                  <a:cubicBezTo>
                    <a:pt x="210615" y="48755"/>
                    <a:pt x="204436" y="19825"/>
                    <a:pt x="178109" y="18840"/>
                  </a:cubicBezTo>
                  <a:lnTo>
                    <a:pt x="94200" y="18840"/>
                  </a:lnTo>
                  <a:cubicBezTo>
                    <a:pt x="88994" y="18840"/>
                    <a:pt x="84777" y="14624"/>
                    <a:pt x="84777" y="9417"/>
                  </a:cubicBezTo>
                  <a:cubicBezTo>
                    <a:pt x="84777" y="4210"/>
                    <a:pt x="88994" y="0"/>
                    <a:pt x="94200" y="0"/>
                  </a:cubicBezTo>
                  <a:lnTo>
                    <a:pt x="178459" y="0"/>
                  </a:lnTo>
                  <a:cubicBezTo>
                    <a:pt x="214101" y="1334"/>
                    <a:pt x="248239" y="51010"/>
                    <a:pt x="177055" y="86614"/>
                  </a:cubicBezTo>
                  <a:cubicBezTo>
                    <a:pt x="165524" y="92405"/>
                    <a:pt x="166895" y="129356"/>
                    <a:pt x="171416" y="136373"/>
                  </a:cubicBezTo>
                  <a:cubicBezTo>
                    <a:pt x="178421" y="147193"/>
                    <a:pt x="178941" y="159995"/>
                    <a:pt x="172978" y="170948"/>
                  </a:cubicBezTo>
                  <a:cubicBezTo>
                    <a:pt x="158399" y="197803"/>
                    <a:pt x="145159" y="171260"/>
                    <a:pt x="116889" y="213087"/>
                  </a:cubicBezTo>
                  <a:cubicBezTo>
                    <a:pt x="114571" y="216529"/>
                    <a:pt x="113809" y="220796"/>
                    <a:pt x="114825" y="224809"/>
                  </a:cubicBezTo>
                  <a:lnTo>
                    <a:pt x="117105" y="233896"/>
                  </a:lnTo>
                  <a:cubicBezTo>
                    <a:pt x="118724" y="240411"/>
                    <a:pt x="124560" y="244951"/>
                    <a:pt x="131278" y="244951"/>
                  </a:cubicBezTo>
                  <a:lnTo>
                    <a:pt x="141768" y="244951"/>
                  </a:lnTo>
                  <a:cubicBezTo>
                    <a:pt x="154595" y="244951"/>
                    <a:pt x="162399" y="224307"/>
                    <a:pt x="187755" y="236544"/>
                  </a:cubicBezTo>
                  <a:cubicBezTo>
                    <a:pt x="243648" y="263258"/>
                    <a:pt x="189787" y="342456"/>
                    <a:pt x="151001" y="371558"/>
                  </a:cubicBezTo>
                  <a:cubicBezTo>
                    <a:pt x="149146" y="372955"/>
                    <a:pt x="147712" y="374669"/>
                    <a:pt x="146664" y="376765"/>
                  </a:cubicBezTo>
                  <a:lnTo>
                    <a:pt x="122185" y="426187"/>
                  </a:lnTo>
                  <a:cubicBezTo>
                    <a:pt x="120915" y="428727"/>
                    <a:pt x="118584" y="430568"/>
                    <a:pt x="115822" y="431197"/>
                  </a:cubicBezTo>
                  <a:cubicBezTo>
                    <a:pt x="115136" y="431362"/>
                    <a:pt x="114444" y="431432"/>
                    <a:pt x="113745" y="431432"/>
                  </a:cubicBezTo>
                  <a:close/>
                </a:path>
              </a:pathLst>
            </a:custGeom>
            <a:grpFill/>
            <a:ln w="6350" cap="flat">
              <a:noFill/>
              <a:prstDash val="solid"/>
              <a:miter/>
            </a:ln>
          </p:spPr>
          <p:txBody>
            <a:bodyPr rtlCol="0" anchor="ctr"/>
            <a:lstStyle/>
            <a:p>
              <a:endParaRPr lang="en-US">
                <a:latin typeface="Asap Condensed" panose="020F0506030202060203" pitchFamily="34" charset="0"/>
              </a:endParaRPr>
            </a:p>
          </p:txBody>
        </p:sp>
        <p:sp>
          <p:nvSpPr>
            <p:cNvPr id="35" name="Freeform: Shape 1237">
              <a:extLst>
                <a:ext uri="{FF2B5EF4-FFF2-40B4-BE49-F238E27FC236}">
                  <a16:creationId xmlns:a16="http://schemas.microsoft.com/office/drawing/2014/main" id="{AEF9D94B-61E9-4440-816A-1DBD980C3554}"/>
                </a:ext>
              </a:extLst>
            </p:cNvPr>
            <p:cNvSpPr/>
            <p:nvPr/>
          </p:nvSpPr>
          <p:spPr>
            <a:xfrm>
              <a:off x="7411567" y="604043"/>
              <a:ext cx="119906" cy="43779"/>
            </a:xfrm>
            <a:custGeom>
              <a:avLst/>
              <a:gdLst>
                <a:gd name="connsiteX0" fmla="*/ 84245 w 119906"/>
                <a:gd name="connsiteY0" fmla="*/ 43377 h 43779"/>
                <a:gd name="connsiteX1" fmla="*/ 77565 w 119906"/>
                <a:gd name="connsiteY1" fmla="*/ 41389 h 43779"/>
                <a:gd name="connsiteX2" fmla="*/ 0 w 119906"/>
                <a:gd name="connsiteY2" fmla="*/ 7379 h 43779"/>
                <a:gd name="connsiteX3" fmla="*/ 27749 w 119906"/>
                <a:gd name="connsiteY3" fmla="*/ 133 h 43779"/>
                <a:gd name="connsiteX4" fmla="*/ 30105 w 119906"/>
                <a:gd name="connsiteY4" fmla="*/ 0 h 43779"/>
                <a:gd name="connsiteX5" fmla="*/ 85141 w 119906"/>
                <a:gd name="connsiteY5" fmla="*/ 24124 h 43779"/>
                <a:gd name="connsiteX6" fmla="*/ 94335 w 119906"/>
                <a:gd name="connsiteY6" fmla="*/ 23222 h 43779"/>
                <a:gd name="connsiteX7" fmla="*/ 98209 w 119906"/>
                <a:gd name="connsiteY7" fmla="*/ 17075 h 43779"/>
                <a:gd name="connsiteX8" fmla="*/ 101079 w 119906"/>
                <a:gd name="connsiteY8" fmla="*/ 165 h 43779"/>
                <a:gd name="connsiteX9" fmla="*/ 119907 w 119906"/>
                <a:gd name="connsiteY9" fmla="*/ 1899 h 43779"/>
                <a:gd name="connsiteX10" fmla="*/ 116789 w 119906"/>
                <a:gd name="connsiteY10" fmla="*/ 20225 h 43779"/>
                <a:gd name="connsiteX11" fmla="*/ 105105 w 119906"/>
                <a:gd name="connsiteY11" fmla="*/ 38678 h 43779"/>
                <a:gd name="connsiteX12" fmla="*/ 84245 w 119906"/>
                <a:gd name="connsiteY12" fmla="*/ 43377 h 4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906" h="43779">
                  <a:moveTo>
                    <a:pt x="84245" y="43377"/>
                  </a:moveTo>
                  <a:cubicBezTo>
                    <a:pt x="81959" y="42996"/>
                    <a:pt x="79718" y="42316"/>
                    <a:pt x="77565" y="41389"/>
                  </a:cubicBezTo>
                  <a:lnTo>
                    <a:pt x="0" y="7379"/>
                  </a:lnTo>
                  <a:cubicBezTo>
                    <a:pt x="9112" y="3054"/>
                    <a:pt x="11709" y="692"/>
                    <a:pt x="27749" y="133"/>
                  </a:cubicBezTo>
                  <a:cubicBezTo>
                    <a:pt x="28575" y="108"/>
                    <a:pt x="29356" y="70"/>
                    <a:pt x="30105" y="0"/>
                  </a:cubicBezTo>
                  <a:lnTo>
                    <a:pt x="85141" y="24124"/>
                  </a:lnTo>
                  <a:cubicBezTo>
                    <a:pt x="88182" y="25457"/>
                    <a:pt x="91637" y="25121"/>
                    <a:pt x="94335" y="23222"/>
                  </a:cubicBezTo>
                  <a:cubicBezTo>
                    <a:pt x="96400" y="21781"/>
                    <a:pt x="97783" y="19590"/>
                    <a:pt x="98209" y="17075"/>
                  </a:cubicBezTo>
                  <a:lnTo>
                    <a:pt x="101079" y="165"/>
                  </a:lnTo>
                  <a:cubicBezTo>
                    <a:pt x="105810" y="940"/>
                    <a:pt x="113100" y="2070"/>
                    <a:pt x="119907" y="1899"/>
                  </a:cubicBezTo>
                  <a:lnTo>
                    <a:pt x="116789" y="20225"/>
                  </a:lnTo>
                  <a:cubicBezTo>
                    <a:pt x="115506" y="27775"/>
                    <a:pt x="111347" y="34328"/>
                    <a:pt x="105105" y="38678"/>
                  </a:cubicBezTo>
                  <a:cubicBezTo>
                    <a:pt x="98965" y="42958"/>
                    <a:pt x="91554" y="44621"/>
                    <a:pt x="84245" y="43377"/>
                  </a:cubicBezTo>
                  <a:close/>
                </a:path>
              </a:pathLst>
            </a:custGeom>
            <a:grpFill/>
            <a:ln w="6350" cap="flat">
              <a:noFill/>
              <a:prstDash val="solid"/>
              <a:miter/>
            </a:ln>
          </p:spPr>
          <p:txBody>
            <a:bodyPr rtlCol="0" anchor="ctr"/>
            <a:lstStyle/>
            <a:p>
              <a:endParaRPr lang="en-US">
                <a:latin typeface="Asap Condensed" panose="020F0506030202060203" pitchFamily="34" charset="0"/>
              </a:endParaRPr>
            </a:p>
          </p:txBody>
        </p:sp>
        <p:sp>
          <p:nvSpPr>
            <p:cNvPr id="36" name="Freeform: Shape 1238">
              <a:extLst>
                <a:ext uri="{FF2B5EF4-FFF2-40B4-BE49-F238E27FC236}">
                  <a16:creationId xmlns:a16="http://schemas.microsoft.com/office/drawing/2014/main" id="{1D82F420-B8EB-4D7A-AF47-5EDC06BB9B1A}"/>
                </a:ext>
              </a:extLst>
            </p:cNvPr>
            <p:cNvSpPr/>
            <p:nvPr/>
          </p:nvSpPr>
          <p:spPr>
            <a:xfrm>
              <a:off x="7435963" y="1087031"/>
              <a:ext cx="138157" cy="55644"/>
            </a:xfrm>
            <a:custGeom>
              <a:avLst/>
              <a:gdLst>
                <a:gd name="connsiteX0" fmla="*/ 0 w 138157"/>
                <a:gd name="connsiteY0" fmla="*/ 53345 h 55644"/>
                <a:gd name="connsiteX1" fmla="*/ 26683 w 138157"/>
                <a:gd name="connsiteY1" fmla="*/ 17944 h 55644"/>
                <a:gd name="connsiteX2" fmla="*/ 86900 w 138157"/>
                <a:gd name="connsiteY2" fmla="*/ 6508 h 55644"/>
                <a:gd name="connsiteX3" fmla="*/ 138157 w 138157"/>
                <a:gd name="connsiteY3" fmla="*/ 37890 h 55644"/>
                <a:gd name="connsiteX4" fmla="*/ 132493 w 138157"/>
                <a:gd name="connsiteY4" fmla="*/ 37293 h 55644"/>
                <a:gd name="connsiteX5" fmla="*/ 109316 w 138157"/>
                <a:gd name="connsiteY5" fmla="*/ 42309 h 55644"/>
                <a:gd name="connsiteX6" fmla="*/ 77070 w 138157"/>
                <a:gd name="connsiteY6" fmla="*/ 22548 h 55644"/>
                <a:gd name="connsiteX7" fmla="*/ 69145 w 138157"/>
                <a:gd name="connsiteY7" fmla="*/ 19316 h 55644"/>
                <a:gd name="connsiteX8" fmla="*/ 69145 w 138157"/>
                <a:gd name="connsiteY8" fmla="*/ 19316 h 55644"/>
                <a:gd name="connsiteX9" fmla="*/ 41732 w 138157"/>
                <a:gd name="connsiteY9" fmla="*/ 29285 h 55644"/>
                <a:gd name="connsiteX10" fmla="*/ 21870 w 138157"/>
                <a:gd name="connsiteY10" fmla="*/ 55644 h 55644"/>
                <a:gd name="connsiteX11" fmla="*/ 0 w 138157"/>
                <a:gd name="connsiteY11" fmla="*/ 53345 h 5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57" h="55644">
                  <a:moveTo>
                    <a:pt x="0" y="53345"/>
                  </a:moveTo>
                  <a:lnTo>
                    <a:pt x="26683" y="17944"/>
                  </a:lnTo>
                  <a:cubicBezTo>
                    <a:pt x="40449" y="-325"/>
                    <a:pt x="67259" y="-5564"/>
                    <a:pt x="86900" y="6508"/>
                  </a:cubicBezTo>
                  <a:lnTo>
                    <a:pt x="138157" y="37890"/>
                  </a:lnTo>
                  <a:cubicBezTo>
                    <a:pt x="136132" y="37820"/>
                    <a:pt x="134201" y="37686"/>
                    <a:pt x="132493" y="37293"/>
                  </a:cubicBezTo>
                  <a:cubicBezTo>
                    <a:pt x="131521" y="37064"/>
                    <a:pt x="121266" y="39382"/>
                    <a:pt x="109316" y="42309"/>
                  </a:cubicBezTo>
                  <a:lnTo>
                    <a:pt x="77070" y="22548"/>
                  </a:lnTo>
                  <a:cubicBezTo>
                    <a:pt x="74594" y="21049"/>
                    <a:pt x="71946" y="19964"/>
                    <a:pt x="69145" y="19316"/>
                  </a:cubicBezTo>
                  <a:lnTo>
                    <a:pt x="69145" y="19316"/>
                  </a:lnTo>
                  <a:cubicBezTo>
                    <a:pt x="58858" y="16928"/>
                    <a:pt x="48096" y="20840"/>
                    <a:pt x="41732" y="29285"/>
                  </a:cubicBezTo>
                  <a:lnTo>
                    <a:pt x="21870" y="55644"/>
                  </a:lnTo>
                  <a:cubicBezTo>
                    <a:pt x="14104" y="54647"/>
                    <a:pt x="6706" y="53561"/>
                    <a:pt x="0" y="53345"/>
                  </a:cubicBezTo>
                  <a:close/>
                </a:path>
              </a:pathLst>
            </a:custGeom>
            <a:grpFill/>
            <a:ln w="6350" cap="flat">
              <a:noFill/>
              <a:prstDash val="solid"/>
              <a:miter/>
            </a:ln>
          </p:spPr>
          <p:txBody>
            <a:bodyPr rtlCol="0" anchor="ctr"/>
            <a:lstStyle/>
            <a:p>
              <a:endParaRPr lang="en-US">
                <a:latin typeface="Asap Condensed" panose="020F0506030202060203" pitchFamily="34" charset="0"/>
              </a:endParaRPr>
            </a:p>
          </p:txBody>
        </p:sp>
        <p:sp>
          <p:nvSpPr>
            <p:cNvPr id="37" name="Freeform: Shape 1239">
              <a:extLst>
                <a:ext uri="{FF2B5EF4-FFF2-40B4-BE49-F238E27FC236}">
                  <a16:creationId xmlns:a16="http://schemas.microsoft.com/office/drawing/2014/main" id="{81A058BC-93A2-4328-A947-C9420FC41170}"/>
                </a:ext>
              </a:extLst>
            </p:cNvPr>
            <p:cNvSpPr/>
            <p:nvPr/>
          </p:nvSpPr>
          <p:spPr>
            <a:xfrm>
              <a:off x="7203916" y="588594"/>
              <a:ext cx="565289" cy="565283"/>
            </a:xfrm>
            <a:custGeom>
              <a:avLst/>
              <a:gdLst>
                <a:gd name="connsiteX0" fmla="*/ 282645 w 565289"/>
                <a:gd name="connsiteY0" fmla="*/ 565283 h 565283"/>
                <a:gd name="connsiteX1" fmla="*/ 0 w 565289"/>
                <a:gd name="connsiteY1" fmla="*/ 282645 h 565283"/>
                <a:gd name="connsiteX2" fmla="*/ 282645 w 565289"/>
                <a:gd name="connsiteY2" fmla="*/ 0 h 565283"/>
                <a:gd name="connsiteX3" fmla="*/ 565290 w 565289"/>
                <a:gd name="connsiteY3" fmla="*/ 282645 h 565283"/>
                <a:gd name="connsiteX4" fmla="*/ 282645 w 565289"/>
                <a:gd name="connsiteY4" fmla="*/ 565283 h 565283"/>
                <a:gd name="connsiteX5" fmla="*/ 282645 w 565289"/>
                <a:gd name="connsiteY5" fmla="*/ 18847 h 565283"/>
                <a:gd name="connsiteX6" fmla="*/ 282645 w 565289"/>
                <a:gd name="connsiteY6" fmla="*/ 18847 h 565283"/>
                <a:gd name="connsiteX7" fmla="*/ 18841 w 565289"/>
                <a:gd name="connsiteY7" fmla="*/ 282645 h 565283"/>
                <a:gd name="connsiteX8" fmla="*/ 282645 w 565289"/>
                <a:gd name="connsiteY8" fmla="*/ 546449 h 565283"/>
                <a:gd name="connsiteX9" fmla="*/ 546443 w 565289"/>
                <a:gd name="connsiteY9" fmla="*/ 282645 h 565283"/>
                <a:gd name="connsiteX10" fmla="*/ 282645 w 565289"/>
                <a:gd name="connsiteY10" fmla="*/ 18847 h 56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5289" h="565283">
                  <a:moveTo>
                    <a:pt x="282645" y="565283"/>
                  </a:moveTo>
                  <a:cubicBezTo>
                    <a:pt x="126785" y="565283"/>
                    <a:pt x="0" y="438480"/>
                    <a:pt x="0" y="282645"/>
                  </a:cubicBezTo>
                  <a:cubicBezTo>
                    <a:pt x="0" y="126803"/>
                    <a:pt x="126785" y="0"/>
                    <a:pt x="282645" y="0"/>
                  </a:cubicBezTo>
                  <a:cubicBezTo>
                    <a:pt x="438500" y="0"/>
                    <a:pt x="565290" y="126803"/>
                    <a:pt x="565290" y="282645"/>
                  </a:cubicBezTo>
                  <a:cubicBezTo>
                    <a:pt x="565290" y="438480"/>
                    <a:pt x="438500" y="565283"/>
                    <a:pt x="282645" y="565283"/>
                  </a:cubicBezTo>
                  <a:close/>
                  <a:moveTo>
                    <a:pt x="282645" y="18847"/>
                  </a:moveTo>
                  <a:lnTo>
                    <a:pt x="282645" y="18847"/>
                  </a:lnTo>
                  <a:cubicBezTo>
                    <a:pt x="137185" y="18847"/>
                    <a:pt x="18841" y="137179"/>
                    <a:pt x="18841" y="282645"/>
                  </a:cubicBezTo>
                  <a:cubicBezTo>
                    <a:pt x="18841" y="428104"/>
                    <a:pt x="137185" y="546449"/>
                    <a:pt x="282645" y="546449"/>
                  </a:cubicBezTo>
                  <a:cubicBezTo>
                    <a:pt x="428104" y="546449"/>
                    <a:pt x="546443" y="428104"/>
                    <a:pt x="546443" y="282645"/>
                  </a:cubicBezTo>
                  <a:cubicBezTo>
                    <a:pt x="546443" y="137179"/>
                    <a:pt x="428104" y="18847"/>
                    <a:pt x="282645" y="18847"/>
                  </a:cubicBezTo>
                  <a:close/>
                </a:path>
              </a:pathLst>
            </a:custGeom>
            <a:grpFill/>
            <a:ln w="6350" cap="flat">
              <a:noFill/>
              <a:prstDash val="solid"/>
              <a:miter/>
            </a:ln>
          </p:spPr>
          <p:txBody>
            <a:bodyPr rtlCol="0" anchor="ctr"/>
            <a:lstStyle/>
            <a:p>
              <a:endParaRPr lang="en-US">
                <a:latin typeface="Asap Condensed" panose="020F0506030202060203" pitchFamily="34" charset="0"/>
              </a:endParaRPr>
            </a:p>
          </p:txBody>
        </p:sp>
      </p:grpSp>
      <p:sp>
        <p:nvSpPr>
          <p:cNvPr id="39" name="Rectangle 38"/>
          <p:cNvSpPr/>
          <p:nvPr/>
        </p:nvSpPr>
        <p:spPr>
          <a:xfrm>
            <a:off x="9619514" y="4142652"/>
            <a:ext cx="1962083" cy="276999"/>
          </a:xfrm>
          <a:prstGeom prst="rect">
            <a:avLst/>
          </a:prstGeom>
        </p:spPr>
        <p:txBody>
          <a:bodyPr wrap="square" lIns="0" tIns="0" rIns="0" bIns="0">
            <a:spAutoFit/>
          </a:bodyPr>
          <a:lstStyle/>
          <a:p>
            <a:r>
              <a:rPr lang="en-ID" dirty="0" err="1">
                <a:solidFill>
                  <a:srgbClr val="EEEEEE"/>
                </a:solidFill>
                <a:latin typeface="Calibri" panose="020F0502020204030204" pitchFamily="34" charset="0"/>
                <a:ea typeface="Open Sans" panose="020B0606030504020204" pitchFamily="34" charset="0"/>
                <a:cs typeface="Calibri" panose="020F0502020204030204" pitchFamily="34" charset="0"/>
              </a:rPr>
              <a:t>fedsprotection.com</a:t>
            </a:r>
            <a:endParaRPr lang="en-US" dirty="0">
              <a:solidFill>
                <a:srgbClr val="EEEEEE"/>
              </a:solidFill>
              <a:latin typeface="Calibri" panose="020F0502020204030204" pitchFamily="34" charset="0"/>
              <a:cs typeface="Calibri" panose="020F0502020204030204" pitchFamily="34" charset="0"/>
            </a:endParaRPr>
          </a:p>
        </p:txBody>
      </p:sp>
      <p:pic>
        <p:nvPicPr>
          <p:cNvPr id="48" name="Picture Placeholder 47" descr="Businessmen shaking hands">
            <a:extLst>
              <a:ext uri="{FF2B5EF4-FFF2-40B4-BE49-F238E27FC236}">
                <a16:creationId xmlns:a16="http://schemas.microsoft.com/office/drawing/2014/main" id="{1967CC88-B6DC-77FC-9DA2-BA07903E0D1C}"/>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t="35554" b="25354"/>
          <a:stretch/>
        </p:blipFill>
        <p:spPr>
          <a:xfrm>
            <a:off x="0" y="0"/>
            <a:ext cx="12192000" cy="3181350"/>
          </a:xfrm>
        </p:spPr>
      </p:pic>
      <p:pic>
        <p:nvPicPr>
          <p:cNvPr id="2" name="Picture 1" descr="Logo, company name&#10;&#10;Description automatically generated">
            <a:extLst>
              <a:ext uri="{FF2B5EF4-FFF2-40B4-BE49-F238E27FC236}">
                <a16:creationId xmlns:a16="http://schemas.microsoft.com/office/drawing/2014/main" id="{B9F198E2-76C6-810E-645D-5AAF0D0D7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885" y="3453947"/>
            <a:ext cx="4456166" cy="1650122"/>
          </a:xfrm>
          <a:prstGeom prst="rect">
            <a:avLst/>
          </a:prstGeom>
        </p:spPr>
      </p:pic>
      <p:sp>
        <p:nvSpPr>
          <p:cNvPr id="4" name="TextBox 3">
            <a:extLst>
              <a:ext uri="{FF2B5EF4-FFF2-40B4-BE49-F238E27FC236}">
                <a16:creationId xmlns:a16="http://schemas.microsoft.com/office/drawing/2014/main" id="{379AA4D1-ADFA-271C-AB20-BEA7F91DE055}"/>
              </a:ext>
            </a:extLst>
          </p:cNvPr>
          <p:cNvSpPr txBox="1"/>
          <p:nvPr/>
        </p:nvSpPr>
        <p:spPr>
          <a:xfrm>
            <a:off x="848724" y="5385317"/>
            <a:ext cx="5077333" cy="590931"/>
          </a:xfrm>
          <a:prstGeom prst="rect">
            <a:avLst/>
          </a:prstGeom>
          <a:noFill/>
        </p:spPr>
        <p:txBody>
          <a:bodyPr wrap="square">
            <a:spAutoFit/>
          </a:bodyPr>
          <a:lstStyle/>
          <a:p>
            <a:pPr>
              <a:lnSpc>
                <a:spcPct val="90000"/>
              </a:lnSpc>
              <a:spcBef>
                <a:spcPct val="20000"/>
              </a:spcBef>
              <a:buClr>
                <a:schemeClr val="hlink"/>
              </a:buClr>
              <a:buSzPct val="65000"/>
              <a:buFont typeface="Wingdings" pitchFamily="2" charset="2"/>
              <a:buNone/>
              <a:defRPr/>
            </a:pPr>
            <a:r>
              <a:rPr lang="en-US" sz="1800" b="1" kern="0" dirty="0"/>
              <a:t>You must have coverage in place prior to the allegation, claim or suit, or </a:t>
            </a:r>
            <a:r>
              <a:rPr lang="en-US" sz="1800" b="1" i="1" u="sng" kern="0" dirty="0"/>
              <a:t>coverage will not apply!</a:t>
            </a:r>
          </a:p>
        </p:txBody>
      </p:sp>
    </p:spTree>
    <p:extLst>
      <p:ext uri="{BB962C8B-B14F-4D97-AF65-F5344CB8AC3E}">
        <p14:creationId xmlns:p14="http://schemas.microsoft.com/office/powerpoint/2010/main" val="425422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170A7-4F17-2311-A7C5-5956A4339E3D}"/>
              </a:ext>
            </a:extLst>
          </p:cNvPr>
          <p:cNvSpPr/>
          <p:nvPr/>
        </p:nvSpPr>
        <p:spPr>
          <a:xfrm>
            <a:off x="693575" y="821093"/>
            <a:ext cx="10804849" cy="54677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2" descr="A gavel on top of a book&#10;&#10;Description automatically generated with medium confidence">
            <a:extLst>
              <a:ext uri="{FF2B5EF4-FFF2-40B4-BE49-F238E27FC236}">
                <a16:creationId xmlns:a16="http://schemas.microsoft.com/office/drawing/2014/main" id="{FD95F60D-C304-860C-BC7D-B7ADFDBB8044}"/>
              </a:ext>
            </a:extLst>
          </p:cNvPr>
          <p:cNvPicPr>
            <a:picLocks noGrp="1"/>
          </p:cNvPicPr>
          <p:nvPr>
            <p:ph type="pic" sz="quarter" idx="13"/>
          </p:nvPr>
        </p:nvPicPr>
        <p:blipFill>
          <a:blip r:embed="rId3" cstate="print">
            <a:extLst>
              <a:ext uri="{28A0092B-C50C-407E-A947-70E740481C1C}">
                <a14:useLocalDpi xmlns:a14="http://schemas.microsoft.com/office/drawing/2010/main" val="0"/>
              </a:ext>
            </a:extLst>
          </a:blip>
          <a:srcRect l="16431" r="16431"/>
          <a:stretch>
            <a:fillRect/>
          </a:stretch>
        </p:blipFill>
        <p:spPr>
          <a:xfrm>
            <a:off x="693575" y="821093"/>
            <a:ext cx="2697480" cy="2734056"/>
          </a:xfrm>
        </p:spPr>
      </p:pic>
      <p:pic>
        <p:nvPicPr>
          <p:cNvPr id="10" name="Picture Placeholder 5" descr="A person walking across a crosswalk&#10;&#10;Description automatically generated with medium confidence">
            <a:extLst>
              <a:ext uri="{FF2B5EF4-FFF2-40B4-BE49-F238E27FC236}">
                <a16:creationId xmlns:a16="http://schemas.microsoft.com/office/drawing/2014/main" id="{74B543C3-09C5-0178-19BA-D69FFA0CC69D}"/>
              </a:ext>
            </a:extLst>
          </p:cNvPr>
          <p:cNvPicPr>
            <a:picLocks noGrp="1"/>
          </p:cNvPicPr>
          <p:nvPr>
            <p:ph type="pic" sz="quarter" idx="14"/>
          </p:nvPr>
        </p:nvPicPr>
        <p:blipFill>
          <a:blip r:embed="rId4" cstate="print">
            <a:extLst>
              <a:ext uri="{28A0092B-C50C-407E-A947-70E740481C1C}">
                <a14:useLocalDpi xmlns:a14="http://schemas.microsoft.com/office/drawing/2010/main" val="0"/>
              </a:ext>
            </a:extLst>
          </a:blip>
          <a:srcRect l="17824" r="17824"/>
          <a:stretch>
            <a:fillRect/>
          </a:stretch>
        </p:blipFill>
        <p:spPr>
          <a:xfrm>
            <a:off x="6095999" y="821093"/>
            <a:ext cx="2697480" cy="2734056"/>
          </a:xfrm>
        </p:spPr>
      </p:pic>
      <p:pic>
        <p:nvPicPr>
          <p:cNvPr id="11" name="Picture 10" descr="Close-up of people shaking hands&#10;&#10;Description automatically generated">
            <a:extLst>
              <a:ext uri="{FF2B5EF4-FFF2-40B4-BE49-F238E27FC236}">
                <a16:creationId xmlns:a16="http://schemas.microsoft.com/office/drawing/2014/main" id="{55BEB317-DCD2-6C42-E8DF-C0C3EC48BD94}"/>
              </a:ext>
            </a:extLst>
          </p:cNvPr>
          <p:cNvPicPr>
            <a:picLocks/>
          </p:cNvPicPr>
          <p:nvPr/>
        </p:nvPicPr>
        <p:blipFill rotWithShape="1">
          <a:blip r:embed="rId5">
            <a:extLst>
              <a:ext uri="{28A0092B-C50C-407E-A947-70E740481C1C}">
                <a14:useLocalDpi xmlns:a14="http://schemas.microsoft.com/office/drawing/2010/main" val="0"/>
              </a:ext>
            </a:extLst>
          </a:blip>
          <a:srcRect l="8597" t="1774" r="27272" b="1774"/>
          <a:stretch/>
        </p:blipFill>
        <p:spPr>
          <a:xfrm>
            <a:off x="3391054" y="3554776"/>
            <a:ext cx="2697480" cy="2734056"/>
          </a:xfrm>
          <a:prstGeom prst="rect">
            <a:avLst/>
          </a:prstGeom>
        </p:spPr>
      </p:pic>
      <p:pic>
        <p:nvPicPr>
          <p:cNvPr id="12" name="Picture 11" descr="A picture containing sky, outdoor, building, person&#10;&#10;Description automatically generated">
            <a:extLst>
              <a:ext uri="{FF2B5EF4-FFF2-40B4-BE49-F238E27FC236}">
                <a16:creationId xmlns:a16="http://schemas.microsoft.com/office/drawing/2014/main" id="{AF752C7E-66FD-841C-076B-C822435E0DB5}"/>
              </a:ext>
            </a:extLst>
          </p:cNvPr>
          <p:cNvPicPr>
            <a:picLocks/>
          </p:cNvPicPr>
          <p:nvPr/>
        </p:nvPicPr>
        <p:blipFill rotWithShape="1">
          <a:blip r:embed="rId6" cstate="print">
            <a:extLst>
              <a:ext uri="{28A0092B-C50C-407E-A947-70E740481C1C}">
                <a14:useLocalDpi xmlns:a14="http://schemas.microsoft.com/office/drawing/2010/main" val="0"/>
              </a:ext>
            </a:extLst>
          </a:blip>
          <a:srcRect l="3538" r="29751"/>
          <a:stretch/>
        </p:blipFill>
        <p:spPr>
          <a:xfrm>
            <a:off x="8800943" y="3554776"/>
            <a:ext cx="2697480" cy="2734056"/>
          </a:xfrm>
          <a:prstGeom prst="rect">
            <a:avLst/>
          </a:prstGeom>
        </p:spPr>
      </p:pic>
      <p:sp>
        <p:nvSpPr>
          <p:cNvPr id="2" name="TextBox 7">
            <a:extLst>
              <a:ext uri="{FF2B5EF4-FFF2-40B4-BE49-F238E27FC236}">
                <a16:creationId xmlns:a16="http://schemas.microsoft.com/office/drawing/2014/main" id="{38F1E16E-99CF-8F57-D3D6-1607250E4182}"/>
              </a:ext>
            </a:extLst>
          </p:cNvPr>
          <p:cNvSpPr txBox="1"/>
          <p:nvPr/>
        </p:nvSpPr>
        <p:spPr>
          <a:xfrm>
            <a:off x="587375" y="217717"/>
            <a:ext cx="1209627" cy="430887"/>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ea typeface="Sawarabi Mincho" panose="02000600000000000000" pitchFamily="2" charset="-128"/>
                <a:cs typeface="Bayon" pitchFamily="2" charset="0"/>
              </a:rPr>
              <a:t>Agenda </a:t>
            </a:r>
          </a:p>
        </p:txBody>
      </p:sp>
      <p:sp>
        <p:nvSpPr>
          <p:cNvPr id="3" name="Google Shape;90;p2">
            <a:extLst>
              <a:ext uri="{FF2B5EF4-FFF2-40B4-BE49-F238E27FC236}">
                <a16:creationId xmlns:a16="http://schemas.microsoft.com/office/drawing/2014/main" id="{B0B92EEE-AA5D-7B97-77C8-79A7FDB90B5D}"/>
              </a:ext>
            </a:extLst>
          </p:cNvPr>
          <p:cNvSpPr txBox="1"/>
          <p:nvPr/>
        </p:nvSpPr>
        <p:spPr>
          <a:xfrm>
            <a:off x="3531796" y="2003269"/>
            <a:ext cx="2281773" cy="369332"/>
          </a:xfrm>
          <a:prstGeom prst="rect">
            <a:avLst/>
          </a:prstGeom>
          <a:noFill/>
          <a:ln>
            <a:noFill/>
          </a:ln>
        </p:spPr>
        <p:txBody>
          <a:bodyPr spcFirstLastPara="1" wrap="square" lIns="0" tIns="0" rIns="0" bIns="0" anchor="t" anchorCtr="0">
            <a:spAutoFit/>
          </a:bodyPr>
          <a:lstStyle/>
          <a:p>
            <a:pPr algn="ctr"/>
            <a:r>
              <a:rPr lang="en-US" sz="2400" b="1" dirty="0"/>
              <a:t>Providing Context</a:t>
            </a:r>
          </a:p>
        </p:txBody>
      </p:sp>
      <p:sp>
        <p:nvSpPr>
          <p:cNvPr id="4" name="Google Shape;90;p2">
            <a:extLst>
              <a:ext uri="{FF2B5EF4-FFF2-40B4-BE49-F238E27FC236}">
                <a16:creationId xmlns:a16="http://schemas.microsoft.com/office/drawing/2014/main" id="{3265B602-4DE3-5449-D282-B9449DFA77F1}"/>
              </a:ext>
            </a:extLst>
          </p:cNvPr>
          <p:cNvSpPr txBox="1"/>
          <p:nvPr/>
        </p:nvSpPr>
        <p:spPr>
          <a:xfrm>
            <a:off x="9008796" y="1633937"/>
            <a:ext cx="2281773" cy="1107996"/>
          </a:xfrm>
          <a:prstGeom prst="rect">
            <a:avLst/>
          </a:prstGeom>
          <a:noFill/>
          <a:ln>
            <a:noFill/>
          </a:ln>
        </p:spPr>
        <p:txBody>
          <a:bodyPr spcFirstLastPara="1" wrap="square" lIns="0" tIns="0" rIns="0" bIns="0" anchor="t" anchorCtr="0">
            <a:spAutoFit/>
          </a:bodyPr>
          <a:lstStyle/>
          <a:p>
            <a:pPr algn="ctr"/>
            <a:r>
              <a:rPr lang="en-US" sz="2400" b="1" dirty="0"/>
              <a:t>Understanding Your Professional Exposures </a:t>
            </a:r>
          </a:p>
        </p:txBody>
      </p:sp>
      <p:sp>
        <p:nvSpPr>
          <p:cNvPr id="5" name="Google Shape;90;p2">
            <a:extLst>
              <a:ext uri="{FF2B5EF4-FFF2-40B4-BE49-F238E27FC236}">
                <a16:creationId xmlns:a16="http://schemas.microsoft.com/office/drawing/2014/main" id="{9D6B9A40-F32E-2A61-23FC-5BFBC0DAB175}"/>
              </a:ext>
            </a:extLst>
          </p:cNvPr>
          <p:cNvSpPr txBox="1"/>
          <p:nvPr/>
        </p:nvSpPr>
        <p:spPr>
          <a:xfrm>
            <a:off x="901428" y="4737138"/>
            <a:ext cx="2281773" cy="1107996"/>
          </a:xfrm>
          <a:prstGeom prst="rect">
            <a:avLst/>
          </a:prstGeom>
          <a:noFill/>
          <a:ln>
            <a:noFill/>
          </a:ln>
        </p:spPr>
        <p:txBody>
          <a:bodyPr spcFirstLastPara="1" wrap="square" lIns="0" tIns="0" rIns="0" bIns="0" anchor="t" anchorCtr="0">
            <a:spAutoFit/>
          </a:bodyPr>
          <a:lstStyle/>
          <a:p>
            <a:pPr algn="ctr"/>
            <a:r>
              <a:rPr lang="en-US" sz="2400" b="1" dirty="0"/>
              <a:t>Explaining Coverage Areas &amp; Benefits</a:t>
            </a:r>
          </a:p>
        </p:txBody>
      </p:sp>
      <p:sp>
        <p:nvSpPr>
          <p:cNvPr id="6" name="Google Shape;90;p2">
            <a:extLst>
              <a:ext uri="{FF2B5EF4-FFF2-40B4-BE49-F238E27FC236}">
                <a16:creationId xmlns:a16="http://schemas.microsoft.com/office/drawing/2014/main" id="{23655124-909E-3477-9A0B-6987F891E992}"/>
              </a:ext>
            </a:extLst>
          </p:cNvPr>
          <p:cNvSpPr txBox="1"/>
          <p:nvPr/>
        </p:nvSpPr>
        <p:spPr>
          <a:xfrm>
            <a:off x="6303852" y="4737138"/>
            <a:ext cx="2281773" cy="369332"/>
          </a:xfrm>
          <a:prstGeom prst="rect">
            <a:avLst/>
          </a:prstGeom>
          <a:noFill/>
          <a:ln>
            <a:noFill/>
          </a:ln>
        </p:spPr>
        <p:txBody>
          <a:bodyPr spcFirstLastPara="1" wrap="square" lIns="0" tIns="0" rIns="0" bIns="0" anchor="t" anchorCtr="0">
            <a:spAutoFit/>
          </a:bodyPr>
          <a:lstStyle/>
          <a:p>
            <a:pPr algn="ctr"/>
            <a:r>
              <a:rPr lang="en-US" sz="2400" b="1" dirty="0"/>
              <a:t>Questions</a:t>
            </a:r>
          </a:p>
        </p:txBody>
      </p:sp>
    </p:spTree>
    <p:extLst>
      <p:ext uri="{BB962C8B-B14F-4D97-AF65-F5344CB8AC3E}">
        <p14:creationId xmlns:p14="http://schemas.microsoft.com/office/powerpoint/2010/main" val="1326464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Placeholder 84" descr="A picture containing ring&#10;&#10;Description automatically generated">
            <a:extLst>
              <a:ext uri="{FF2B5EF4-FFF2-40B4-BE49-F238E27FC236}">
                <a16:creationId xmlns:a16="http://schemas.microsoft.com/office/drawing/2014/main" id="{B3200077-68F0-C252-3C38-67C69B2E3491}"/>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7164" t="12085" r="4361" b="6002"/>
          <a:stretch/>
        </p:blipFill>
        <p:spPr>
          <a:xfrm>
            <a:off x="0" y="1"/>
            <a:ext cx="12192000" cy="6858000"/>
          </a:xfrm>
        </p:spPr>
      </p:pic>
      <p:grpSp>
        <p:nvGrpSpPr>
          <p:cNvPr id="47" name="Group 46">
            <a:extLst>
              <a:ext uri="{FF2B5EF4-FFF2-40B4-BE49-F238E27FC236}">
                <a16:creationId xmlns:a16="http://schemas.microsoft.com/office/drawing/2014/main" id="{49369858-B7B0-44C1-6FF5-449411AC3FA9}"/>
              </a:ext>
            </a:extLst>
          </p:cNvPr>
          <p:cNvGrpSpPr/>
          <p:nvPr/>
        </p:nvGrpSpPr>
        <p:grpSpPr>
          <a:xfrm rot="213931">
            <a:off x="7977191" y="1162105"/>
            <a:ext cx="4009550" cy="1351288"/>
            <a:chOff x="1502918" y="3962401"/>
            <a:chExt cx="4009550" cy="1351288"/>
          </a:xfrm>
          <a:solidFill>
            <a:schemeClr val="tx1"/>
          </a:solidFill>
        </p:grpSpPr>
        <p:sp>
          <p:nvSpPr>
            <p:cNvPr id="48" name="Freeform 12">
              <a:extLst>
                <a:ext uri="{FF2B5EF4-FFF2-40B4-BE49-F238E27FC236}">
                  <a16:creationId xmlns:a16="http://schemas.microsoft.com/office/drawing/2014/main" id="{8FEFBD34-6847-B593-B565-640B2B4AE7EF}"/>
                </a:ext>
              </a:extLst>
            </p:cNvPr>
            <p:cNvSpPr>
              <a:spLocks/>
            </p:cNvSpPr>
            <p:nvPr/>
          </p:nvSpPr>
          <p:spPr bwMode="auto">
            <a:xfrm rot="5400000">
              <a:off x="2832049" y="2633270"/>
              <a:ext cx="1351288" cy="4009550"/>
            </a:xfrm>
            <a:custGeom>
              <a:avLst/>
              <a:gdLst>
                <a:gd name="T0" fmla="*/ 0 w 905"/>
                <a:gd name="T1" fmla="*/ 3101 h 3105"/>
                <a:gd name="T2" fmla="*/ 4 w 905"/>
                <a:gd name="T3" fmla="*/ 3037 h 3105"/>
                <a:gd name="T4" fmla="*/ 6 w 905"/>
                <a:gd name="T5" fmla="*/ 2836 h 3105"/>
                <a:gd name="T6" fmla="*/ 10 w 905"/>
                <a:gd name="T7" fmla="*/ 2724 h 3105"/>
                <a:gd name="T8" fmla="*/ 14 w 905"/>
                <a:gd name="T9" fmla="*/ 2554 h 3105"/>
                <a:gd name="T10" fmla="*/ 14 w 905"/>
                <a:gd name="T11" fmla="*/ 2524 h 3105"/>
                <a:gd name="T12" fmla="*/ 23 w 905"/>
                <a:gd name="T13" fmla="*/ 1737 h 3105"/>
                <a:gd name="T14" fmla="*/ 21 w 905"/>
                <a:gd name="T15" fmla="*/ 1682 h 3105"/>
                <a:gd name="T16" fmla="*/ 29 w 905"/>
                <a:gd name="T17" fmla="*/ 1425 h 3105"/>
                <a:gd name="T18" fmla="*/ 29 w 905"/>
                <a:gd name="T19" fmla="*/ 1235 h 3105"/>
                <a:gd name="T20" fmla="*/ 36 w 905"/>
                <a:gd name="T21" fmla="*/ 916 h 3105"/>
                <a:gd name="T22" fmla="*/ 36 w 905"/>
                <a:gd name="T23" fmla="*/ 874 h 3105"/>
                <a:gd name="T24" fmla="*/ 34 w 905"/>
                <a:gd name="T25" fmla="*/ 810 h 3105"/>
                <a:gd name="T26" fmla="*/ 44 w 905"/>
                <a:gd name="T27" fmla="*/ 628 h 3105"/>
                <a:gd name="T28" fmla="*/ 53 w 905"/>
                <a:gd name="T29" fmla="*/ 346 h 3105"/>
                <a:gd name="T30" fmla="*/ 48 w 905"/>
                <a:gd name="T31" fmla="*/ 297 h 3105"/>
                <a:gd name="T32" fmla="*/ 53 w 905"/>
                <a:gd name="T33" fmla="*/ 100 h 3105"/>
                <a:gd name="T34" fmla="*/ 51 w 905"/>
                <a:gd name="T35" fmla="*/ 0 h 3105"/>
                <a:gd name="T36" fmla="*/ 884 w 905"/>
                <a:gd name="T37" fmla="*/ 140 h 3105"/>
                <a:gd name="T38" fmla="*/ 887 w 905"/>
                <a:gd name="T39" fmla="*/ 208 h 3105"/>
                <a:gd name="T40" fmla="*/ 895 w 905"/>
                <a:gd name="T41" fmla="*/ 255 h 3105"/>
                <a:gd name="T42" fmla="*/ 889 w 905"/>
                <a:gd name="T43" fmla="*/ 361 h 3105"/>
                <a:gd name="T44" fmla="*/ 897 w 905"/>
                <a:gd name="T45" fmla="*/ 390 h 3105"/>
                <a:gd name="T46" fmla="*/ 882 w 905"/>
                <a:gd name="T47" fmla="*/ 496 h 3105"/>
                <a:gd name="T48" fmla="*/ 895 w 905"/>
                <a:gd name="T49" fmla="*/ 568 h 3105"/>
                <a:gd name="T50" fmla="*/ 895 w 905"/>
                <a:gd name="T51" fmla="*/ 598 h 3105"/>
                <a:gd name="T52" fmla="*/ 895 w 905"/>
                <a:gd name="T53" fmla="*/ 677 h 3105"/>
                <a:gd name="T54" fmla="*/ 872 w 905"/>
                <a:gd name="T55" fmla="*/ 795 h 3105"/>
                <a:gd name="T56" fmla="*/ 861 w 905"/>
                <a:gd name="T57" fmla="*/ 936 h 3105"/>
                <a:gd name="T58" fmla="*/ 869 w 905"/>
                <a:gd name="T59" fmla="*/ 1073 h 3105"/>
                <a:gd name="T60" fmla="*/ 859 w 905"/>
                <a:gd name="T61" fmla="*/ 1171 h 3105"/>
                <a:gd name="T62" fmla="*/ 872 w 905"/>
                <a:gd name="T63" fmla="*/ 1226 h 3105"/>
                <a:gd name="T64" fmla="*/ 884 w 905"/>
                <a:gd name="T65" fmla="*/ 1283 h 3105"/>
                <a:gd name="T66" fmla="*/ 861 w 905"/>
                <a:gd name="T67" fmla="*/ 1374 h 3105"/>
                <a:gd name="T68" fmla="*/ 861 w 905"/>
                <a:gd name="T69" fmla="*/ 1557 h 3105"/>
                <a:gd name="T70" fmla="*/ 867 w 905"/>
                <a:gd name="T71" fmla="*/ 1595 h 3105"/>
                <a:gd name="T72" fmla="*/ 859 w 905"/>
                <a:gd name="T73" fmla="*/ 1748 h 3105"/>
                <a:gd name="T74" fmla="*/ 859 w 905"/>
                <a:gd name="T75" fmla="*/ 1824 h 3105"/>
                <a:gd name="T76" fmla="*/ 870 w 905"/>
                <a:gd name="T77" fmla="*/ 1962 h 3105"/>
                <a:gd name="T78" fmla="*/ 865 w 905"/>
                <a:gd name="T79" fmla="*/ 2215 h 3105"/>
                <a:gd name="T80" fmla="*/ 863 w 905"/>
                <a:gd name="T81" fmla="*/ 2611 h 3105"/>
                <a:gd name="T82" fmla="*/ 859 w 905"/>
                <a:gd name="T83" fmla="*/ 2707 h 3105"/>
                <a:gd name="T84" fmla="*/ 865 w 905"/>
                <a:gd name="T85" fmla="*/ 2770 h 3105"/>
                <a:gd name="T86" fmla="*/ 853 w 905"/>
                <a:gd name="T87" fmla="*/ 2878 h 3105"/>
                <a:gd name="T88" fmla="*/ 853 w 905"/>
                <a:gd name="T89" fmla="*/ 2940 h 3105"/>
                <a:gd name="T90" fmla="*/ 863 w 905"/>
                <a:gd name="T91" fmla="*/ 3001 h 3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5" h="3105">
                  <a:moveTo>
                    <a:pt x="857" y="3105"/>
                  </a:moveTo>
                  <a:lnTo>
                    <a:pt x="4" y="3105"/>
                  </a:lnTo>
                  <a:lnTo>
                    <a:pt x="0" y="3101"/>
                  </a:lnTo>
                  <a:lnTo>
                    <a:pt x="8" y="3061"/>
                  </a:lnTo>
                  <a:lnTo>
                    <a:pt x="6" y="3044"/>
                  </a:lnTo>
                  <a:lnTo>
                    <a:pt x="4" y="3037"/>
                  </a:lnTo>
                  <a:lnTo>
                    <a:pt x="4" y="2980"/>
                  </a:lnTo>
                  <a:lnTo>
                    <a:pt x="2" y="2976"/>
                  </a:lnTo>
                  <a:lnTo>
                    <a:pt x="6" y="2836"/>
                  </a:lnTo>
                  <a:lnTo>
                    <a:pt x="8" y="2830"/>
                  </a:lnTo>
                  <a:lnTo>
                    <a:pt x="6" y="2736"/>
                  </a:lnTo>
                  <a:lnTo>
                    <a:pt x="10" y="2724"/>
                  </a:lnTo>
                  <a:lnTo>
                    <a:pt x="6" y="2679"/>
                  </a:lnTo>
                  <a:lnTo>
                    <a:pt x="8" y="2670"/>
                  </a:lnTo>
                  <a:lnTo>
                    <a:pt x="14" y="2554"/>
                  </a:lnTo>
                  <a:lnTo>
                    <a:pt x="12" y="2547"/>
                  </a:lnTo>
                  <a:lnTo>
                    <a:pt x="12" y="2535"/>
                  </a:lnTo>
                  <a:lnTo>
                    <a:pt x="14" y="2524"/>
                  </a:lnTo>
                  <a:lnTo>
                    <a:pt x="19" y="1941"/>
                  </a:lnTo>
                  <a:lnTo>
                    <a:pt x="21" y="1934"/>
                  </a:lnTo>
                  <a:lnTo>
                    <a:pt x="23" y="1737"/>
                  </a:lnTo>
                  <a:lnTo>
                    <a:pt x="21" y="1729"/>
                  </a:lnTo>
                  <a:lnTo>
                    <a:pt x="27" y="1707"/>
                  </a:lnTo>
                  <a:lnTo>
                    <a:pt x="21" y="1682"/>
                  </a:lnTo>
                  <a:lnTo>
                    <a:pt x="23" y="1612"/>
                  </a:lnTo>
                  <a:lnTo>
                    <a:pt x="25" y="1606"/>
                  </a:lnTo>
                  <a:lnTo>
                    <a:pt x="29" y="1425"/>
                  </a:lnTo>
                  <a:lnTo>
                    <a:pt x="27" y="1411"/>
                  </a:lnTo>
                  <a:lnTo>
                    <a:pt x="27" y="1241"/>
                  </a:lnTo>
                  <a:lnTo>
                    <a:pt x="29" y="1235"/>
                  </a:lnTo>
                  <a:lnTo>
                    <a:pt x="34" y="984"/>
                  </a:lnTo>
                  <a:lnTo>
                    <a:pt x="32" y="980"/>
                  </a:lnTo>
                  <a:lnTo>
                    <a:pt x="36" y="916"/>
                  </a:lnTo>
                  <a:lnTo>
                    <a:pt x="38" y="912"/>
                  </a:lnTo>
                  <a:lnTo>
                    <a:pt x="38" y="887"/>
                  </a:lnTo>
                  <a:lnTo>
                    <a:pt x="36" y="874"/>
                  </a:lnTo>
                  <a:lnTo>
                    <a:pt x="36" y="849"/>
                  </a:lnTo>
                  <a:lnTo>
                    <a:pt x="36" y="848"/>
                  </a:lnTo>
                  <a:lnTo>
                    <a:pt x="34" y="810"/>
                  </a:lnTo>
                  <a:lnTo>
                    <a:pt x="38" y="785"/>
                  </a:lnTo>
                  <a:lnTo>
                    <a:pt x="34" y="689"/>
                  </a:lnTo>
                  <a:lnTo>
                    <a:pt x="44" y="628"/>
                  </a:lnTo>
                  <a:lnTo>
                    <a:pt x="40" y="600"/>
                  </a:lnTo>
                  <a:lnTo>
                    <a:pt x="55" y="358"/>
                  </a:lnTo>
                  <a:lnTo>
                    <a:pt x="53" y="346"/>
                  </a:lnTo>
                  <a:lnTo>
                    <a:pt x="48" y="327"/>
                  </a:lnTo>
                  <a:lnTo>
                    <a:pt x="44" y="305"/>
                  </a:lnTo>
                  <a:lnTo>
                    <a:pt x="48" y="297"/>
                  </a:lnTo>
                  <a:lnTo>
                    <a:pt x="44" y="138"/>
                  </a:lnTo>
                  <a:lnTo>
                    <a:pt x="50" y="108"/>
                  </a:lnTo>
                  <a:lnTo>
                    <a:pt x="53" y="100"/>
                  </a:lnTo>
                  <a:lnTo>
                    <a:pt x="50" y="68"/>
                  </a:lnTo>
                  <a:lnTo>
                    <a:pt x="50" y="66"/>
                  </a:lnTo>
                  <a:lnTo>
                    <a:pt x="51" y="0"/>
                  </a:lnTo>
                  <a:lnTo>
                    <a:pt x="901" y="0"/>
                  </a:lnTo>
                  <a:lnTo>
                    <a:pt x="884" y="115"/>
                  </a:lnTo>
                  <a:lnTo>
                    <a:pt x="884" y="140"/>
                  </a:lnTo>
                  <a:lnTo>
                    <a:pt x="889" y="161"/>
                  </a:lnTo>
                  <a:lnTo>
                    <a:pt x="886" y="187"/>
                  </a:lnTo>
                  <a:lnTo>
                    <a:pt x="887" y="208"/>
                  </a:lnTo>
                  <a:lnTo>
                    <a:pt x="891" y="223"/>
                  </a:lnTo>
                  <a:lnTo>
                    <a:pt x="893" y="253"/>
                  </a:lnTo>
                  <a:lnTo>
                    <a:pt x="895" y="255"/>
                  </a:lnTo>
                  <a:lnTo>
                    <a:pt x="895" y="259"/>
                  </a:lnTo>
                  <a:lnTo>
                    <a:pt x="882" y="280"/>
                  </a:lnTo>
                  <a:lnTo>
                    <a:pt x="889" y="361"/>
                  </a:lnTo>
                  <a:lnTo>
                    <a:pt x="893" y="369"/>
                  </a:lnTo>
                  <a:lnTo>
                    <a:pt x="897" y="386"/>
                  </a:lnTo>
                  <a:lnTo>
                    <a:pt x="897" y="390"/>
                  </a:lnTo>
                  <a:lnTo>
                    <a:pt x="891" y="403"/>
                  </a:lnTo>
                  <a:lnTo>
                    <a:pt x="878" y="482"/>
                  </a:lnTo>
                  <a:lnTo>
                    <a:pt x="882" y="496"/>
                  </a:lnTo>
                  <a:lnTo>
                    <a:pt x="889" y="513"/>
                  </a:lnTo>
                  <a:lnTo>
                    <a:pt x="895" y="549"/>
                  </a:lnTo>
                  <a:lnTo>
                    <a:pt x="895" y="568"/>
                  </a:lnTo>
                  <a:lnTo>
                    <a:pt x="895" y="573"/>
                  </a:lnTo>
                  <a:lnTo>
                    <a:pt x="897" y="590"/>
                  </a:lnTo>
                  <a:lnTo>
                    <a:pt x="895" y="598"/>
                  </a:lnTo>
                  <a:lnTo>
                    <a:pt x="903" y="628"/>
                  </a:lnTo>
                  <a:lnTo>
                    <a:pt x="905" y="641"/>
                  </a:lnTo>
                  <a:lnTo>
                    <a:pt x="895" y="677"/>
                  </a:lnTo>
                  <a:lnTo>
                    <a:pt x="897" y="679"/>
                  </a:lnTo>
                  <a:lnTo>
                    <a:pt x="895" y="706"/>
                  </a:lnTo>
                  <a:lnTo>
                    <a:pt x="872" y="795"/>
                  </a:lnTo>
                  <a:lnTo>
                    <a:pt x="880" y="827"/>
                  </a:lnTo>
                  <a:lnTo>
                    <a:pt x="869" y="842"/>
                  </a:lnTo>
                  <a:lnTo>
                    <a:pt x="861" y="936"/>
                  </a:lnTo>
                  <a:lnTo>
                    <a:pt x="867" y="955"/>
                  </a:lnTo>
                  <a:lnTo>
                    <a:pt x="859" y="1031"/>
                  </a:lnTo>
                  <a:lnTo>
                    <a:pt x="869" y="1073"/>
                  </a:lnTo>
                  <a:lnTo>
                    <a:pt x="878" y="1097"/>
                  </a:lnTo>
                  <a:lnTo>
                    <a:pt x="865" y="1139"/>
                  </a:lnTo>
                  <a:lnTo>
                    <a:pt x="859" y="1171"/>
                  </a:lnTo>
                  <a:lnTo>
                    <a:pt x="869" y="1188"/>
                  </a:lnTo>
                  <a:lnTo>
                    <a:pt x="872" y="1203"/>
                  </a:lnTo>
                  <a:lnTo>
                    <a:pt x="872" y="1226"/>
                  </a:lnTo>
                  <a:lnTo>
                    <a:pt x="870" y="1245"/>
                  </a:lnTo>
                  <a:lnTo>
                    <a:pt x="870" y="1256"/>
                  </a:lnTo>
                  <a:lnTo>
                    <a:pt x="884" y="1283"/>
                  </a:lnTo>
                  <a:lnTo>
                    <a:pt x="884" y="1300"/>
                  </a:lnTo>
                  <a:lnTo>
                    <a:pt x="863" y="1341"/>
                  </a:lnTo>
                  <a:lnTo>
                    <a:pt x="861" y="1374"/>
                  </a:lnTo>
                  <a:lnTo>
                    <a:pt x="869" y="1406"/>
                  </a:lnTo>
                  <a:lnTo>
                    <a:pt x="861" y="1551"/>
                  </a:lnTo>
                  <a:lnTo>
                    <a:pt x="861" y="1557"/>
                  </a:lnTo>
                  <a:lnTo>
                    <a:pt x="876" y="1578"/>
                  </a:lnTo>
                  <a:lnTo>
                    <a:pt x="872" y="1591"/>
                  </a:lnTo>
                  <a:lnTo>
                    <a:pt x="867" y="1595"/>
                  </a:lnTo>
                  <a:lnTo>
                    <a:pt x="863" y="1612"/>
                  </a:lnTo>
                  <a:lnTo>
                    <a:pt x="853" y="1693"/>
                  </a:lnTo>
                  <a:lnTo>
                    <a:pt x="859" y="1748"/>
                  </a:lnTo>
                  <a:lnTo>
                    <a:pt x="857" y="1752"/>
                  </a:lnTo>
                  <a:lnTo>
                    <a:pt x="853" y="1771"/>
                  </a:lnTo>
                  <a:lnTo>
                    <a:pt x="859" y="1824"/>
                  </a:lnTo>
                  <a:lnTo>
                    <a:pt x="859" y="1828"/>
                  </a:lnTo>
                  <a:lnTo>
                    <a:pt x="857" y="1877"/>
                  </a:lnTo>
                  <a:lnTo>
                    <a:pt x="870" y="1962"/>
                  </a:lnTo>
                  <a:lnTo>
                    <a:pt x="869" y="1962"/>
                  </a:lnTo>
                  <a:lnTo>
                    <a:pt x="861" y="2206"/>
                  </a:lnTo>
                  <a:lnTo>
                    <a:pt x="865" y="2215"/>
                  </a:lnTo>
                  <a:lnTo>
                    <a:pt x="861" y="2522"/>
                  </a:lnTo>
                  <a:lnTo>
                    <a:pt x="857" y="2543"/>
                  </a:lnTo>
                  <a:lnTo>
                    <a:pt x="863" y="2611"/>
                  </a:lnTo>
                  <a:lnTo>
                    <a:pt x="859" y="2649"/>
                  </a:lnTo>
                  <a:lnTo>
                    <a:pt x="863" y="2677"/>
                  </a:lnTo>
                  <a:lnTo>
                    <a:pt x="859" y="2707"/>
                  </a:lnTo>
                  <a:lnTo>
                    <a:pt x="861" y="2721"/>
                  </a:lnTo>
                  <a:lnTo>
                    <a:pt x="859" y="2749"/>
                  </a:lnTo>
                  <a:lnTo>
                    <a:pt x="865" y="2770"/>
                  </a:lnTo>
                  <a:lnTo>
                    <a:pt x="857" y="2810"/>
                  </a:lnTo>
                  <a:lnTo>
                    <a:pt x="859" y="2834"/>
                  </a:lnTo>
                  <a:lnTo>
                    <a:pt x="853" y="2878"/>
                  </a:lnTo>
                  <a:lnTo>
                    <a:pt x="855" y="2893"/>
                  </a:lnTo>
                  <a:lnTo>
                    <a:pt x="861" y="2912"/>
                  </a:lnTo>
                  <a:lnTo>
                    <a:pt x="853" y="2940"/>
                  </a:lnTo>
                  <a:lnTo>
                    <a:pt x="861" y="2959"/>
                  </a:lnTo>
                  <a:lnTo>
                    <a:pt x="861" y="2967"/>
                  </a:lnTo>
                  <a:lnTo>
                    <a:pt x="863" y="3001"/>
                  </a:lnTo>
                  <a:lnTo>
                    <a:pt x="853" y="3040"/>
                  </a:lnTo>
                  <a:lnTo>
                    <a:pt x="857" y="3105"/>
                  </a:lnTo>
                </a:path>
              </a:pathLst>
            </a:custGeom>
            <a:grpFill/>
            <a:ln>
              <a:noFill/>
            </a:ln>
            <a:effectLst>
              <a:outerShdw blurRad="127000" dist="38100" dir="2700000" sx="97000" sy="97000" algn="tl" rotWithShape="0">
                <a:prstClr val="black">
                  <a:alpha val="48000"/>
                </a:prstClr>
              </a:outerShdw>
            </a:effectLst>
          </p:spPr>
          <p:txBody>
            <a:bodyPr vert="horz" wrap="square" lIns="91440" tIns="45720" rIns="91440" bIns="45720" numCol="1" anchor="t" anchorCtr="0" compatLnSpc="1">
              <a:prstTxWarp prst="textNoShape">
                <a:avLst/>
              </a:prstTxWarp>
            </a:bodyPr>
            <a:lstStyle/>
            <a:p>
              <a:endParaRPr lang="en-US" sz="1600" b="1" dirty="0">
                <a:solidFill>
                  <a:schemeClr val="bg1"/>
                </a:solidFill>
              </a:endParaRPr>
            </a:p>
          </p:txBody>
        </p:sp>
        <p:sp>
          <p:nvSpPr>
            <p:cNvPr id="49" name="Rectangle 48">
              <a:extLst>
                <a:ext uri="{FF2B5EF4-FFF2-40B4-BE49-F238E27FC236}">
                  <a16:creationId xmlns:a16="http://schemas.microsoft.com/office/drawing/2014/main" id="{73808630-9427-2ED6-487C-7C561D55AA77}"/>
                </a:ext>
              </a:extLst>
            </p:cNvPr>
            <p:cNvSpPr/>
            <p:nvPr/>
          </p:nvSpPr>
          <p:spPr>
            <a:xfrm>
              <a:off x="1533402" y="4493947"/>
              <a:ext cx="3976817" cy="294183"/>
            </a:xfrm>
            <a:prstGeom prst="rect">
              <a:avLst/>
            </a:prstGeom>
            <a:grpFill/>
          </p:spPr>
          <p:txBody>
            <a:bodyPr wrap="square">
              <a:spAutoFit/>
            </a:bodyPr>
            <a:lstStyle/>
            <a:p>
              <a:pPr algn="ctr">
                <a:lnSpc>
                  <a:spcPct val="80000"/>
                </a:lnSpc>
              </a:pPr>
              <a:r>
                <a:rPr lang="en-US" sz="1600" b="1" dirty="0">
                  <a:solidFill>
                    <a:schemeClr val="bg1"/>
                  </a:solidFill>
                </a:rPr>
                <a:t>Internal &amp; External Scrutiny</a:t>
              </a:r>
            </a:p>
          </p:txBody>
        </p:sp>
      </p:grpSp>
      <p:grpSp>
        <p:nvGrpSpPr>
          <p:cNvPr id="50" name="Group 49">
            <a:extLst>
              <a:ext uri="{FF2B5EF4-FFF2-40B4-BE49-F238E27FC236}">
                <a16:creationId xmlns:a16="http://schemas.microsoft.com/office/drawing/2014/main" id="{2C2660A6-05A9-D9DE-1C3B-00307C7AE528}"/>
              </a:ext>
            </a:extLst>
          </p:cNvPr>
          <p:cNvGrpSpPr/>
          <p:nvPr/>
        </p:nvGrpSpPr>
        <p:grpSpPr>
          <a:xfrm>
            <a:off x="7767169" y="5886950"/>
            <a:ext cx="4121014" cy="770064"/>
            <a:chOff x="937510" y="513725"/>
            <a:chExt cx="4121014" cy="770064"/>
          </a:xfrm>
          <a:solidFill>
            <a:schemeClr val="tx1"/>
          </a:solidFill>
        </p:grpSpPr>
        <p:sp>
          <p:nvSpPr>
            <p:cNvPr id="51" name="Freeform 10">
              <a:extLst>
                <a:ext uri="{FF2B5EF4-FFF2-40B4-BE49-F238E27FC236}">
                  <a16:creationId xmlns:a16="http://schemas.microsoft.com/office/drawing/2014/main" id="{FFCD9787-2D17-7709-4A34-9B4DD9546A76}"/>
                </a:ext>
              </a:extLst>
            </p:cNvPr>
            <p:cNvSpPr>
              <a:spLocks/>
            </p:cNvSpPr>
            <p:nvPr/>
          </p:nvSpPr>
          <p:spPr bwMode="auto">
            <a:xfrm rot="5400000">
              <a:off x="2612985" y="-1161750"/>
              <a:ext cx="770064" cy="4121014"/>
            </a:xfrm>
            <a:custGeom>
              <a:avLst/>
              <a:gdLst>
                <a:gd name="T0" fmla="*/ 1029 w 1052"/>
                <a:gd name="T1" fmla="*/ 225 h 3029"/>
                <a:gd name="T2" fmla="*/ 1018 w 1052"/>
                <a:gd name="T3" fmla="*/ 106 h 3029"/>
                <a:gd name="T4" fmla="*/ 997 w 1052"/>
                <a:gd name="T5" fmla="*/ 55 h 3029"/>
                <a:gd name="T6" fmla="*/ 885 w 1052"/>
                <a:gd name="T7" fmla="*/ 64 h 3029"/>
                <a:gd name="T8" fmla="*/ 724 w 1052"/>
                <a:gd name="T9" fmla="*/ 62 h 3029"/>
                <a:gd name="T10" fmla="*/ 613 w 1052"/>
                <a:gd name="T11" fmla="*/ 53 h 3029"/>
                <a:gd name="T12" fmla="*/ 484 w 1052"/>
                <a:gd name="T13" fmla="*/ 51 h 3029"/>
                <a:gd name="T14" fmla="*/ 355 w 1052"/>
                <a:gd name="T15" fmla="*/ 38 h 3029"/>
                <a:gd name="T16" fmla="*/ 306 w 1052"/>
                <a:gd name="T17" fmla="*/ 36 h 3029"/>
                <a:gd name="T18" fmla="*/ 170 w 1052"/>
                <a:gd name="T19" fmla="*/ 0 h 3029"/>
                <a:gd name="T20" fmla="*/ 85 w 1052"/>
                <a:gd name="T21" fmla="*/ 87 h 3029"/>
                <a:gd name="T22" fmla="*/ 74 w 1052"/>
                <a:gd name="T23" fmla="*/ 306 h 3029"/>
                <a:gd name="T24" fmla="*/ 66 w 1052"/>
                <a:gd name="T25" fmla="*/ 802 h 3029"/>
                <a:gd name="T26" fmla="*/ 59 w 1052"/>
                <a:gd name="T27" fmla="*/ 902 h 3029"/>
                <a:gd name="T28" fmla="*/ 70 w 1052"/>
                <a:gd name="T29" fmla="*/ 918 h 3029"/>
                <a:gd name="T30" fmla="*/ 66 w 1052"/>
                <a:gd name="T31" fmla="*/ 969 h 3029"/>
                <a:gd name="T32" fmla="*/ 72 w 1052"/>
                <a:gd name="T33" fmla="*/ 1139 h 3029"/>
                <a:gd name="T34" fmla="*/ 76 w 1052"/>
                <a:gd name="T35" fmla="*/ 1179 h 3029"/>
                <a:gd name="T36" fmla="*/ 64 w 1052"/>
                <a:gd name="T37" fmla="*/ 1258 h 3029"/>
                <a:gd name="T38" fmla="*/ 74 w 1052"/>
                <a:gd name="T39" fmla="*/ 1315 h 3029"/>
                <a:gd name="T40" fmla="*/ 41 w 1052"/>
                <a:gd name="T41" fmla="*/ 1481 h 3029"/>
                <a:gd name="T42" fmla="*/ 74 w 1052"/>
                <a:gd name="T43" fmla="*/ 1655 h 3029"/>
                <a:gd name="T44" fmla="*/ 57 w 1052"/>
                <a:gd name="T45" fmla="*/ 1882 h 3029"/>
                <a:gd name="T46" fmla="*/ 45 w 1052"/>
                <a:gd name="T47" fmla="*/ 2021 h 3029"/>
                <a:gd name="T48" fmla="*/ 72 w 1052"/>
                <a:gd name="T49" fmla="*/ 2092 h 3029"/>
                <a:gd name="T50" fmla="*/ 76 w 1052"/>
                <a:gd name="T51" fmla="*/ 2221 h 3029"/>
                <a:gd name="T52" fmla="*/ 60 w 1052"/>
                <a:gd name="T53" fmla="*/ 2442 h 3029"/>
                <a:gd name="T54" fmla="*/ 49 w 1052"/>
                <a:gd name="T55" fmla="*/ 2571 h 3029"/>
                <a:gd name="T56" fmla="*/ 43 w 1052"/>
                <a:gd name="T57" fmla="*/ 2664 h 3029"/>
                <a:gd name="T58" fmla="*/ 24 w 1052"/>
                <a:gd name="T59" fmla="*/ 2745 h 3029"/>
                <a:gd name="T60" fmla="*/ 13 w 1052"/>
                <a:gd name="T61" fmla="*/ 2770 h 3029"/>
                <a:gd name="T62" fmla="*/ 17 w 1052"/>
                <a:gd name="T63" fmla="*/ 2811 h 3029"/>
                <a:gd name="T64" fmla="*/ 15 w 1052"/>
                <a:gd name="T65" fmla="*/ 2853 h 3029"/>
                <a:gd name="T66" fmla="*/ 34 w 1052"/>
                <a:gd name="T67" fmla="*/ 2883 h 3029"/>
                <a:gd name="T68" fmla="*/ 51 w 1052"/>
                <a:gd name="T69" fmla="*/ 2942 h 3029"/>
                <a:gd name="T70" fmla="*/ 66 w 1052"/>
                <a:gd name="T71" fmla="*/ 2978 h 3029"/>
                <a:gd name="T72" fmla="*/ 251 w 1052"/>
                <a:gd name="T73" fmla="*/ 2984 h 3029"/>
                <a:gd name="T74" fmla="*/ 777 w 1052"/>
                <a:gd name="T75" fmla="*/ 3003 h 3029"/>
                <a:gd name="T76" fmla="*/ 921 w 1052"/>
                <a:gd name="T77" fmla="*/ 3027 h 3029"/>
                <a:gd name="T78" fmla="*/ 934 w 1052"/>
                <a:gd name="T79" fmla="*/ 2982 h 3029"/>
                <a:gd name="T80" fmla="*/ 934 w 1052"/>
                <a:gd name="T81" fmla="*/ 2887 h 3029"/>
                <a:gd name="T82" fmla="*/ 934 w 1052"/>
                <a:gd name="T83" fmla="*/ 2745 h 3029"/>
                <a:gd name="T84" fmla="*/ 942 w 1052"/>
                <a:gd name="T85" fmla="*/ 2492 h 3029"/>
                <a:gd name="T86" fmla="*/ 951 w 1052"/>
                <a:gd name="T87" fmla="*/ 2320 h 3029"/>
                <a:gd name="T88" fmla="*/ 942 w 1052"/>
                <a:gd name="T89" fmla="*/ 2238 h 3029"/>
                <a:gd name="T90" fmla="*/ 957 w 1052"/>
                <a:gd name="T91" fmla="*/ 2189 h 3029"/>
                <a:gd name="T92" fmla="*/ 968 w 1052"/>
                <a:gd name="T93" fmla="*/ 2043 h 3029"/>
                <a:gd name="T94" fmla="*/ 961 w 1052"/>
                <a:gd name="T95" fmla="*/ 1956 h 3029"/>
                <a:gd name="T96" fmla="*/ 949 w 1052"/>
                <a:gd name="T97" fmla="*/ 1852 h 3029"/>
                <a:gd name="T98" fmla="*/ 965 w 1052"/>
                <a:gd name="T99" fmla="*/ 1729 h 3029"/>
                <a:gd name="T100" fmla="*/ 961 w 1052"/>
                <a:gd name="T101" fmla="*/ 1640 h 3029"/>
                <a:gd name="T102" fmla="*/ 961 w 1052"/>
                <a:gd name="T103" fmla="*/ 1531 h 3029"/>
                <a:gd name="T104" fmla="*/ 972 w 1052"/>
                <a:gd name="T105" fmla="*/ 1453 h 3029"/>
                <a:gd name="T106" fmla="*/ 974 w 1052"/>
                <a:gd name="T107" fmla="*/ 1368 h 3029"/>
                <a:gd name="T108" fmla="*/ 972 w 1052"/>
                <a:gd name="T109" fmla="*/ 1277 h 3029"/>
                <a:gd name="T110" fmla="*/ 970 w 1052"/>
                <a:gd name="T111" fmla="*/ 1179 h 3029"/>
                <a:gd name="T112" fmla="*/ 997 w 1052"/>
                <a:gd name="T113" fmla="*/ 759 h 3029"/>
                <a:gd name="T114" fmla="*/ 1014 w 1052"/>
                <a:gd name="T115" fmla="*/ 600 h 3029"/>
                <a:gd name="T116" fmla="*/ 1035 w 1052"/>
                <a:gd name="T117" fmla="*/ 499 h 3029"/>
                <a:gd name="T118" fmla="*/ 1036 w 1052"/>
                <a:gd name="T119" fmla="*/ 416 h 3029"/>
                <a:gd name="T120" fmla="*/ 1048 w 1052"/>
                <a:gd name="T121" fmla="*/ 356 h 3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52" h="3029">
                  <a:moveTo>
                    <a:pt x="1048" y="356"/>
                  </a:moveTo>
                  <a:lnTo>
                    <a:pt x="1052" y="318"/>
                  </a:lnTo>
                  <a:lnTo>
                    <a:pt x="1050" y="287"/>
                  </a:lnTo>
                  <a:lnTo>
                    <a:pt x="1029" y="225"/>
                  </a:lnTo>
                  <a:lnTo>
                    <a:pt x="1008" y="183"/>
                  </a:lnTo>
                  <a:lnTo>
                    <a:pt x="1008" y="182"/>
                  </a:lnTo>
                  <a:lnTo>
                    <a:pt x="1012" y="127"/>
                  </a:lnTo>
                  <a:lnTo>
                    <a:pt x="1018" y="106"/>
                  </a:lnTo>
                  <a:lnTo>
                    <a:pt x="1029" y="89"/>
                  </a:lnTo>
                  <a:lnTo>
                    <a:pt x="1033" y="62"/>
                  </a:lnTo>
                  <a:lnTo>
                    <a:pt x="1008" y="60"/>
                  </a:lnTo>
                  <a:lnTo>
                    <a:pt x="997" y="55"/>
                  </a:lnTo>
                  <a:lnTo>
                    <a:pt x="987" y="55"/>
                  </a:lnTo>
                  <a:lnTo>
                    <a:pt x="963" y="62"/>
                  </a:lnTo>
                  <a:lnTo>
                    <a:pt x="936" y="66"/>
                  </a:lnTo>
                  <a:lnTo>
                    <a:pt x="885" y="64"/>
                  </a:lnTo>
                  <a:lnTo>
                    <a:pt x="870" y="70"/>
                  </a:lnTo>
                  <a:lnTo>
                    <a:pt x="817" y="68"/>
                  </a:lnTo>
                  <a:lnTo>
                    <a:pt x="783" y="72"/>
                  </a:lnTo>
                  <a:lnTo>
                    <a:pt x="724" y="62"/>
                  </a:lnTo>
                  <a:lnTo>
                    <a:pt x="681" y="66"/>
                  </a:lnTo>
                  <a:lnTo>
                    <a:pt x="656" y="62"/>
                  </a:lnTo>
                  <a:lnTo>
                    <a:pt x="652" y="60"/>
                  </a:lnTo>
                  <a:lnTo>
                    <a:pt x="613" y="53"/>
                  </a:lnTo>
                  <a:lnTo>
                    <a:pt x="533" y="57"/>
                  </a:lnTo>
                  <a:lnTo>
                    <a:pt x="524" y="57"/>
                  </a:lnTo>
                  <a:lnTo>
                    <a:pt x="509" y="59"/>
                  </a:lnTo>
                  <a:lnTo>
                    <a:pt x="484" y="51"/>
                  </a:lnTo>
                  <a:lnTo>
                    <a:pt x="452" y="51"/>
                  </a:lnTo>
                  <a:lnTo>
                    <a:pt x="390" y="40"/>
                  </a:lnTo>
                  <a:lnTo>
                    <a:pt x="373" y="43"/>
                  </a:lnTo>
                  <a:lnTo>
                    <a:pt x="355" y="38"/>
                  </a:lnTo>
                  <a:lnTo>
                    <a:pt x="348" y="38"/>
                  </a:lnTo>
                  <a:lnTo>
                    <a:pt x="321" y="45"/>
                  </a:lnTo>
                  <a:lnTo>
                    <a:pt x="312" y="38"/>
                  </a:lnTo>
                  <a:lnTo>
                    <a:pt x="306" y="36"/>
                  </a:lnTo>
                  <a:lnTo>
                    <a:pt x="259" y="40"/>
                  </a:lnTo>
                  <a:lnTo>
                    <a:pt x="212" y="28"/>
                  </a:lnTo>
                  <a:lnTo>
                    <a:pt x="183" y="11"/>
                  </a:lnTo>
                  <a:lnTo>
                    <a:pt x="170" y="0"/>
                  </a:lnTo>
                  <a:lnTo>
                    <a:pt x="161" y="7"/>
                  </a:lnTo>
                  <a:lnTo>
                    <a:pt x="136" y="19"/>
                  </a:lnTo>
                  <a:lnTo>
                    <a:pt x="77" y="30"/>
                  </a:lnTo>
                  <a:lnTo>
                    <a:pt x="85" y="87"/>
                  </a:lnTo>
                  <a:lnTo>
                    <a:pt x="72" y="153"/>
                  </a:lnTo>
                  <a:lnTo>
                    <a:pt x="77" y="178"/>
                  </a:lnTo>
                  <a:lnTo>
                    <a:pt x="76" y="295"/>
                  </a:lnTo>
                  <a:lnTo>
                    <a:pt x="74" y="306"/>
                  </a:lnTo>
                  <a:lnTo>
                    <a:pt x="64" y="694"/>
                  </a:lnTo>
                  <a:lnTo>
                    <a:pt x="76" y="762"/>
                  </a:lnTo>
                  <a:lnTo>
                    <a:pt x="72" y="766"/>
                  </a:lnTo>
                  <a:lnTo>
                    <a:pt x="66" y="802"/>
                  </a:lnTo>
                  <a:lnTo>
                    <a:pt x="76" y="865"/>
                  </a:lnTo>
                  <a:lnTo>
                    <a:pt x="76" y="866"/>
                  </a:lnTo>
                  <a:lnTo>
                    <a:pt x="64" y="895"/>
                  </a:lnTo>
                  <a:lnTo>
                    <a:pt x="59" y="902"/>
                  </a:lnTo>
                  <a:lnTo>
                    <a:pt x="57" y="908"/>
                  </a:lnTo>
                  <a:lnTo>
                    <a:pt x="62" y="916"/>
                  </a:lnTo>
                  <a:lnTo>
                    <a:pt x="68" y="916"/>
                  </a:lnTo>
                  <a:lnTo>
                    <a:pt x="70" y="918"/>
                  </a:lnTo>
                  <a:lnTo>
                    <a:pt x="74" y="935"/>
                  </a:lnTo>
                  <a:lnTo>
                    <a:pt x="68" y="942"/>
                  </a:lnTo>
                  <a:lnTo>
                    <a:pt x="70" y="948"/>
                  </a:lnTo>
                  <a:lnTo>
                    <a:pt x="66" y="969"/>
                  </a:lnTo>
                  <a:lnTo>
                    <a:pt x="66" y="986"/>
                  </a:lnTo>
                  <a:lnTo>
                    <a:pt x="60" y="1008"/>
                  </a:lnTo>
                  <a:lnTo>
                    <a:pt x="76" y="1131"/>
                  </a:lnTo>
                  <a:lnTo>
                    <a:pt x="72" y="1139"/>
                  </a:lnTo>
                  <a:lnTo>
                    <a:pt x="72" y="1146"/>
                  </a:lnTo>
                  <a:lnTo>
                    <a:pt x="76" y="1156"/>
                  </a:lnTo>
                  <a:lnTo>
                    <a:pt x="76" y="1175"/>
                  </a:lnTo>
                  <a:lnTo>
                    <a:pt x="76" y="1179"/>
                  </a:lnTo>
                  <a:lnTo>
                    <a:pt x="74" y="1188"/>
                  </a:lnTo>
                  <a:lnTo>
                    <a:pt x="76" y="1203"/>
                  </a:lnTo>
                  <a:lnTo>
                    <a:pt x="76" y="1235"/>
                  </a:lnTo>
                  <a:lnTo>
                    <a:pt x="64" y="1258"/>
                  </a:lnTo>
                  <a:lnTo>
                    <a:pt x="62" y="1266"/>
                  </a:lnTo>
                  <a:lnTo>
                    <a:pt x="62" y="1271"/>
                  </a:lnTo>
                  <a:lnTo>
                    <a:pt x="62" y="1275"/>
                  </a:lnTo>
                  <a:lnTo>
                    <a:pt x="74" y="1315"/>
                  </a:lnTo>
                  <a:lnTo>
                    <a:pt x="76" y="1366"/>
                  </a:lnTo>
                  <a:lnTo>
                    <a:pt x="70" y="1383"/>
                  </a:lnTo>
                  <a:lnTo>
                    <a:pt x="70" y="1409"/>
                  </a:lnTo>
                  <a:lnTo>
                    <a:pt x="41" y="1481"/>
                  </a:lnTo>
                  <a:lnTo>
                    <a:pt x="55" y="1495"/>
                  </a:lnTo>
                  <a:lnTo>
                    <a:pt x="51" y="1525"/>
                  </a:lnTo>
                  <a:lnTo>
                    <a:pt x="68" y="1557"/>
                  </a:lnTo>
                  <a:lnTo>
                    <a:pt x="74" y="1655"/>
                  </a:lnTo>
                  <a:lnTo>
                    <a:pt x="76" y="1665"/>
                  </a:lnTo>
                  <a:lnTo>
                    <a:pt x="76" y="1750"/>
                  </a:lnTo>
                  <a:lnTo>
                    <a:pt x="47" y="1860"/>
                  </a:lnTo>
                  <a:lnTo>
                    <a:pt x="57" y="1882"/>
                  </a:lnTo>
                  <a:lnTo>
                    <a:pt x="62" y="1911"/>
                  </a:lnTo>
                  <a:lnTo>
                    <a:pt x="57" y="1930"/>
                  </a:lnTo>
                  <a:lnTo>
                    <a:pt x="55" y="1987"/>
                  </a:lnTo>
                  <a:lnTo>
                    <a:pt x="45" y="2021"/>
                  </a:lnTo>
                  <a:lnTo>
                    <a:pt x="45" y="2041"/>
                  </a:lnTo>
                  <a:lnTo>
                    <a:pt x="49" y="2049"/>
                  </a:lnTo>
                  <a:lnTo>
                    <a:pt x="64" y="2072"/>
                  </a:lnTo>
                  <a:lnTo>
                    <a:pt x="72" y="2092"/>
                  </a:lnTo>
                  <a:lnTo>
                    <a:pt x="74" y="2168"/>
                  </a:lnTo>
                  <a:lnTo>
                    <a:pt x="72" y="2178"/>
                  </a:lnTo>
                  <a:lnTo>
                    <a:pt x="72" y="2206"/>
                  </a:lnTo>
                  <a:lnTo>
                    <a:pt x="76" y="2221"/>
                  </a:lnTo>
                  <a:lnTo>
                    <a:pt x="68" y="2355"/>
                  </a:lnTo>
                  <a:lnTo>
                    <a:pt x="76" y="2405"/>
                  </a:lnTo>
                  <a:lnTo>
                    <a:pt x="66" y="2433"/>
                  </a:lnTo>
                  <a:lnTo>
                    <a:pt x="60" y="2442"/>
                  </a:lnTo>
                  <a:lnTo>
                    <a:pt x="60" y="2488"/>
                  </a:lnTo>
                  <a:lnTo>
                    <a:pt x="64" y="2503"/>
                  </a:lnTo>
                  <a:lnTo>
                    <a:pt x="66" y="2528"/>
                  </a:lnTo>
                  <a:lnTo>
                    <a:pt x="49" y="2571"/>
                  </a:lnTo>
                  <a:lnTo>
                    <a:pt x="55" y="2634"/>
                  </a:lnTo>
                  <a:lnTo>
                    <a:pt x="53" y="2647"/>
                  </a:lnTo>
                  <a:lnTo>
                    <a:pt x="47" y="2660"/>
                  </a:lnTo>
                  <a:lnTo>
                    <a:pt x="43" y="2664"/>
                  </a:lnTo>
                  <a:lnTo>
                    <a:pt x="45" y="2670"/>
                  </a:lnTo>
                  <a:lnTo>
                    <a:pt x="49" y="2685"/>
                  </a:lnTo>
                  <a:lnTo>
                    <a:pt x="30" y="2723"/>
                  </a:lnTo>
                  <a:lnTo>
                    <a:pt x="24" y="2745"/>
                  </a:lnTo>
                  <a:lnTo>
                    <a:pt x="23" y="2747"/>
                  </a:lnTo>
                  <a:lnTo>
                    <a:pt x="17" y="2760"/>
                  </a:lnTo>
                  <a:lnTo>
                    <a:pt x="11" y="2760"/>
                  </a:lnTo>
                  <a:lnTo>
                    <a:pt x="13" y="2770"/>
                  </a:lnTo>
                  <a:lnTo>
                    <a:pt x="11" y="2768"/>
                  </a:lnTo>
                  <a:lnTo>
                    <a:pt x="0" y="2779"/>
                  </a:lnTo>
                  <a:lnTo>
                    <a:pt x="11" y="2789"/>
                  </a:lnTo>
                  <a:lnTo>
                    <a:pt x="17" y="2811"/>
                  </a:lnTo>
                  <a:lnTo>
                    <a:pt x="17" y="2828"/>
                  </a:lnTo>
                  <a:lnTo>
                    <a:pt x="13" y="2832"/>
                  </a:lnTo>
                  <a:lnTo>
                    <a:pt x="15" y="2849"/>
                  </a:lnTo>
                  <a:lnTo>
                    <a:pt x="15" y="2853"/>
                  </a:lnTo>
                  <a:lnTo>
                    <a:pt x="19" y="2855"/>
                  </a:lnTo>
                  <a:lnTo>
                    <a:pt x="32" y="2861"/>
                  </a:lnTo>
                  <a:lnTo>
                    <a:pt x="40" y="2878"/>
                  </a:lnTo>
                  <a:lnTo>
                    <a:pt x="34" y="2883"/>
                  </a:lnTo>
                  <a:lnTo>
                    <a:pt x="40" y="2898"/>
                  </a:lnTo>
                  <a:lnTo>
                    <a:pt x="43" y="2925"/>
                  </a:lnTo>
                  <a:lnTo>
                    <a:pt x="47" y="2934"/>
                  </a:lnTo>
                  <a:lnTo>
                    <a:pt x="51" y="2942"/>
                  </a:lnTo>
                  <a:lnTo>
                    <a:pt x="60" y="2950"/>
                  </a:lnTo>
                  <a:lnTo>
                    <a:pt x="66" y="2959"/>
                  </a:lnTo>
                  <a:lnTo>
                    <a:pt x="68" y="2968"/>
                  </a:lnTo>
                  <a:lnTo>
                    <a:pt x="66" y="2978"/>
                  </a:lnTo>
                  <a:lnTo>
                    <a:pt x="204" y="2993"/>
                  </a:lnTo>
                  <a:lnTo>
                    <a:pt x="210" y="2997"/>
                  </a:lnTo>
                  <a:lnTo>
                    <a:pt x="227" y="2993"/>
                  </a:lnTo>
                  <a:lnTo>
                    <a:pt x="251" y="2984"/>
                  </a:lnTo>
                  <a:lnTo>
                    <a:pt x="263" y="2982"/>
                  </a:lnTo>
                  <a:lnTo>
                    <a:pt x="704" y="2997"/>
                  </a:lnTo>
                  <a:lnTo>
                    <a:pt x="734" y="3010"/>
                  </a:lnTo>
                  <a:lnTo>
                    <a:pt x="777" y="3003"/>
                  </a:lnTo>
                  <a:lnTo>
                    <a:pt x="809" y="3008"/>
                  </a:lnTo>
                  <a:lnTo>
                    <a:pt x="821" y="3006"/>
                  </a:lnTo>
                  <a:lnTo>
                    <a:pt x="915" y="3029"/>
                  </a:lnTo>
                  <a:lnTo>
                    <a:pt x="921" y="3027"/>
                  </a:lnTo>
                  <a:lnTo>
                    <a:pt x="929" y="3029"/>
                  </a:lnTo>
                  <a:lnTo>
                    <a:pt x="931" y="3020"/>
                  </a:lnTo>
                  <a:lnTo>
                    <a:pt x="934" y="2999"/>
                  </a:lnTo>
                  <a:lnTo>
                    <a:pt x="934" y="2982"/>
                  </a:lnTo>
                  <a:lnTo>
                    <a:pt x="931" y="2970"/>
                  </a:lnTo>
                  <a:lnTo>
                    <a:pt x="931" y="2942"/>
                  </a:lnTo>
                  <a:lnTo>
                    <a:pt x="938" y="2914"/>
                  </a:lnTo>
                  <a:lnTo>
                    <a:pt x="934" y="2887"/>
                  </a:lnTo>
                  <a:lnTo>
                    <a:pt x="929" y="2874"/>
                  </a:lnTo>
                  <a:lnTo>
                    <a:pt x="929" y="2872"/>
                  </a:lnTo>
                  <a:lnTo>
                    <a:pt x="931" y="2758"/>
                  </a:lnTo>
                  <a:lnTo>
                    <a:pt x="934" y="2745"/>
                  </a:lnTo>
                  <a:lnTo>
                    <a:pt x="934" y="2734"/>
                  </a:lnTo>
                  <a:lnTo>
                    <a:pt x="931" y="2711"/>
                  </a:lnTo>
                  <a:lnTo>
                    <a:pt x="946" y="2528"/>
                  </a:lnTo>
                  <a:lnTo>
                    <a:pt x="942" y="2492"/>
                  </a:lnTo>
                  <a:lnTo>
                    <a:pt x="949" y="2444"/>
                  </a:lnTo>
                  <a:lnTo>
                    <a:pt x="940" y="2401"/>
                  </a:lnTo>
                  <a:lnTo>
                    <a:pt x="940" y="2374"/>
                  </a:lnTo>
                  <a:lnTo>
                    <a:pt x="951" y="2320"/>
                  </a:lnTo>
                  <a:lnTo>
                    <a:pt x="951" y="2314"/>
                  </a:lnTo>
                  <a:lnTo>
                    <a:pt x="946" y="2299"/>
                  </a:lnTo>
                  <a:lnTo>
                    <a:pt x="946" y="2255"/>
                  </a:lnTo>
                  <a:lnTo>
                    <a:pt x="942" y="2238"/>
                  </a:lnTo>
                  <a:lnTo>
                    <a:pt x="946" y="2214"/>
                  </a:lnTo>
                  <a:lnTo>
                    <a:pt x="949" y="2208"/>
                  </a:lnTo>
                  <a:lnTo>
                    <a:pt x="957" y="2193"/>
                  </a:lnTo>
                  <a:lnTo>
                    <a:pt x="957" y="2189"/>
                  </a:lnTo>
                  <a:lnTo>
                    <a:pt x="949" y="2168"/>
                  </a:lnTo>
                  <a:lnTo>
                    <a:pt x="949" y="2111"/>
                  </a:lnTo>
                  <a:lnTo>
                    <a:pt x="953" y="2083"/>
                  </a:lnTo>
                  <a:lnTo>
                    <a:pt x="968" y="2043"/>
                  </a:lnTo>
                  <a:lnTo>
                    <a:pt x="968" y="2007"/>
                  </a:lnTo>
                  <a:lnTo>
                    <a:pt x="963" y="1988"/>
                  </a:lnTo>
                  <a:lnTo>
                    <a:pt x="965" y="1968"/>
                  </a:lnTo>
                  <a:lnTo>
                    <a:pt x="961" y="1956"/>
                  </a:lnTo>
                  <a:lnTo>
                    <a:pt x="961" y="1930"/>
                  </a:lnTo>
                  <a:lnTo>
                    <a:pt x="965" y="1922"/>
                  </a:lnTo>
                  <a:lnTo>
                    <a:pt x="966" y="1909"/>
                  </a:lnTo>
                  <a:lnTo>
                    <a:pt x="949" y="1852"/>
                  </a:lnTo>
                  <a:lnTo>
                    <a:pt x="963" y="1782"/>
                  </a:lnTo>
                  <a:lnTo>
                    <a:pt x="959" y="1763"/>
                  </a:lnTo>
                  <a:lnTo>
                    <a:pt x="959" y="1744"/>
                  </a:lnTo>
                  <a:lnTo>
                    <a:pt x="965" y="1729"/>
                  </a:lnTo>
                  <a:lnTo>
                    <a:pt x="968" y="1705"/>
                  </a:lnTo>
                  <a:lnTo>
                    <a:pt x="963" y="1661"/>
                  </a:lnTo>
                  <a:lnTo>
                    <a:pt x="961" y="1659"/>
                  </a:lnTo>
                  <a:lnTo>
                    <a:pt x="961" y="1640"/>
                  </a:lnTo>
                  <a:lnTo>
                    <a:pt x="961" y="1636"/>
                  </a:lnTo>
                  <a:lnTo>
                    <a:pt x="963" y="1618"/>
                  </a:lnTo>
                  <a:lnTo>
                    <a:pt x="959" y="1589"/>
                  </a:lnTo>
                  <a:lnTo>
                    <a:pt x="961" y="1531"/>
                  </a:lnTo>
                  <a:lnTo>
                    <a:pt x="974" y="1504"/>
                  </a:lnTo>
                  <a:lnTo>
                    <a:pt x="974" y="1491"/>
                  </a:lnTo>
                  <a:lnTo>
                    <a:pt x="968" y="1476"/>
                  </a:lnTo>
                  <a:lnTo>
                    <a:pt x="972" y="1453"/>
                  </a:lnTo>
                  <a:lnTo>
                    <a:pt x="965" y="1413"/>
                  </a:lnTo>
                  <a:lnTo>
                    <a:pt x="966" y="1394"/>
                  </a:lnTo>
                  <a:lnTo>
                    <a:pt x="974" y="1381"/>
                  </a:lnTo>
                  <a:lnTo>
                    <a:pt x="974" y="1368"/>
                  </a:lnTo>
                  <a:lnTo>
                    <a:pt x="966" y="1341"/>
                  </a:lnTo>
                  <a:lnTo>
                    <a:pt x="965" y="1311"/>
                  </a:lnTo>
                  <a:lnTo>
                    <a:pt x="972" y="1281"/>
                  </a:lnTo>
                  <a:lnTo>
                    <a:pt x="972" y="1277"/>
                  </a:lnTo>
                  <a:lnTo>
                    <a:pt x="972" y="1239"/>
                  </a:lnTo>
                  <a:lnTo>
                    <a:pt x="974" y="1230"/>
                  </a:lnTo>
                  <a:lnTo>
                    <a:pt x="968" y="1199"/>
                  </a:lnTo>
                  <a:lnTo>
                    <a:pt x="970" y="1179"/>
                  </a:lnTo>
                  <a:lnTo>
                    <a:pt x="974" y="1167"/>
                  </a:lnTo>
                  <a:lnTo>
                    <a:pt x="989" y="1131"/>
                  </a:lnTo>
                  <a:lnTo>
                    <a:pt x="976" y="919"/>
                  </a:lnTo>
                  <a:lnTo>
                    <a:pt x="997" y="759"/>
                  </a:lnTo>
                  <a:lnTo>
                    <a:pt x="997" y="757"/>
                  </a:lnTo>
                  <a:lnTo>
                    <a:pt x="993" y="704"/>
                  </a:lnTo>
                  <a:lnTo>
                    <a:pt x="1008" y="617"/>
                  </a:lnTo>
                  <a:lnTo>
                    <a:pt x="1014" y="600"/>
                  </a:lnTo>
                  <a:lnTo>
                    <a:pt x="1010" y="577"/>
                  </a:lnTo>
                  <a:lnTo>
                    <a:pt x="1014" y="560"/>
                  </a:lnTo>
                  <a:lnTo>
                    <a:pt x="1035" y="503"/>
                  </a:lnTo>
                  <a:lnTo>
                    <a:pt x="1035" y="499"/>
                  </a:lnTo>
                  <a:lnTo>
                    <a:pt x="1031" y="465"/>
                  </a:lnTo>
                  <a:lnTo>
                    <a:pt x="1031" y="465"/>
                  </a:lnTo>
                  <a:lnTo>
                    <a:pt x="1040" y="439"/>
                  </a:lnTo>
                  <a:lnTo>
                    <a:pt x="1036" y="416"/>
                  </a:lnTo>
                  <a:lnTo>
                    <a:pt x="1052" y="374"/>
                  </a:lnTo>
                  <a:lnTo>
                    <a:pt x="1048" y="367"/>
                  </a:lnTo>
                  <a:lnTo>
                    <a:pt x="1048" y="356"/>
                  </a:lnTo>
                  <a:lnTo>
                    <a:pt x="1048" y="356"/>
                  </a:lnTo>
                  <a:close/>
                </a:path>
              </a:pathLst>
            </a:custGeom>
            <a:grpFill/>
            <a:ln>
              <a:noFill/>
            </a:ln>
            <a:effectLst>
              <a:outerShdw blurRad="127000" dist="38100" dir="2700000" sx="97000" sy="97000" algn="tl" rotWithShape="0">
                <a:prstClr val="black">
                  <a:alpha val="48000"/>
                </a:prstClr>
              </a:outerShdw>
            </a:effectLst>
          </p:spPr>
          <p:txBody>
            <a:bodyPr vert="horz" wrap="square" lIns="91440" tIns="45720" rIns="91440" bIns="45720" numCol="1" anchor="t" anchorCtr="0" compatLnSpc="1">
              <a:prstTxWarp prst="textNoShape">
                <a:avLst/>
              </a:prstTxWarp>
            </a:bodyPr>
            <a:lstStyle/>
            <a:p>
              <a:endParaRPr lang="en-US" sz="1600" b="1" dirty="0">
                <a:solidFill>
                  <a:schemeClr val="bg1"/>
                </a:solidFill>
              </a:endParaRPr>
            </a:p>
          </p:txBody>
        </p:sp>
        <p:sp>
          <p:nvSpPr>
            <p:cNvPr id="52" name="Rectangle 51">
              <a:extLst>
                <a:ext uri="{FF2B5EF4-FFF2-40B4-BE49-F238E27FC236}">
                  <a16:creationId xmlns:a16="http://schemas.microsoft.com/office/drawing/2014/main" id="{C48E9236-B7CE-DC7A-3BBF-04E66B59365E}"/>
                </a:ext>
              </a:extLst>
            </p:cNvPr>
            <p:cNvSpPr/>
            <p:nvPr/>
          </p:nvSpPr>
          <p:spPr>
            <a:xfrm>
              <a:off x="1166379" y="660098"/>
              <a:ext cx="3631103" cy="294183"/>
            </a:xfrm>
            <a:prstGeom prst="rect">
              <a:avLst/>
            </a:prstGeom>
            <a:grpFill/>
          </p:spPr>
          <p:txBody>
            <a:bodyPr wrap="square">
              <a:spAutoFit/>
            </a:bodyPr>
            <a:lstStyle/>
            <a:p>
              <a:pPr>
                <a:lnSpc>
                  <a:spcPct val="80000"/>
                </a:lnSpc>
              </a:pPr>
              <a:r>
                <a:rPr lang="en-US" sz="1600" b="1" dirty="0">
                  <a:solidFill>
                    <a:schemeClr val="bg1"/>
                  </a:solidFill>
                  <a:cs typeface="Times New Roman" panose="02020603050405020304" pitchFamily="18" charset="0"/>
                </a:rPr>
                <a:t>Miscellaneous Groups</a:t>
              </a:r>
            </a:p>
          </p:txBody>
        </p:sp>
      </p:grpSp>
      <p:grpSp>
        <p:nvGrpSpPr>
          <p:cNvPr id="53" name="Group 52">
            <a:extLst>
              <a:ext uri="{FF2B5EF4-FFF2-40B4-BE49-F238E27FC236}">
                <a16:creationId xmlns:a16="http://schemas.microsoft.com/office/drawing/2014/main" id="{F04FB21B-0E98-0E11-FAB0-B45639467F26}"/>
              </a:ext>
            </a:extLst>
          </p:cNvPr>
          <p:cNvGrpSpPr/>
          <p:nvPr/>
        </p:nvGrpSpPr>
        <p:grpSpPr>
          <a:xfrm>
            <a:off x="8390916" y="154570"/>
            <a:ext cx="3527668" cy="1190281"/>
            <a:chOff x="9825836" y="1596424"/>
            <a:chExt cx="2952978" cy="996373"/>
          </a:xfrm>
          <a:solidFill>
            <a:schemeClr val="tx1"/>
          </a:solidFill>
        </p:grpSpPr>
        <p:sp>
          <p:nvSpPr>
            <p:cNvPr id="54" name="Freeform 7">
              <a:extLst>
                <a:ext uri="{FF2B5EF4-FFF2-40B4-BE49-F238E27FC236}">
                  <a16:creationId xmlns:a16="http://schemas.microsoft.com/office/drawing/2014/main" id="{29BA4C82-8E26-23CB-1423-510D9C844BDD}"/>
                </a:ext>
              </a:extLst>
            </p:cNvPr>
            <p:cNvSpPr>
              <a:spLocks/>
            </p:cNvSpPr>
            <p:nvPr/>
          </p:nvSpPr>
          <p:spPr bwMode="auto">
            <a:xfrm flipH="1">
              <a:off x="9825836" y="1596424"/>
              <a:ext cx="2952978" cy="996373"/>
            </a:xfrm>
            <a:custGeom>
              <a:avLst/>
              <a:gdLst>
                <a:gd name="T0" fmla="*/ 45 w 1747"/>
                <a:gd name="T1" fmla="*/ 645 h 662"/>
                <a:gd name="T2" fmla="*/ 64 w 1747"/>
                <a:gd name="T3" fmla="*/ 634 h 662"/>
                <a:gd name="T4" fmla="*/ 83 w 1747"/>
                <a:gd name="T5" fmla="*/ 611 h 662"/>
                <a:gd name="T6" fmla="*/ 96 w 1747"/>
                <a:gd name="T7" fmla="*/ 603 h 662"/>
                <a:gd name="T8" fmla="*/ 117 w 1747"/>
                <a:gd name="T9" fmla="*/ 596 h 662"/>
                <a:gd name="T10" fmla="*/ 175 w 1747"/>
                <a:gd name="T11" fmla="*/ 586 h 662"/>
                <a:gd name="T12" fmla="*/ 208 w 1747"/>
                <a:gd name="T13" fmla="*/ 575 h 662"/>
                <a:gd name="T14" fmla="*/ 221 w 1747"/>
                <a:gd name="T15" fmla="*/ 584 h 662"/>
                <a:gd name="T16" fmla="*/ 255 w 1747"/>
                <a:gd name="T17" fmla="*/ 569 h 662"/>
                <a:gd name="T18" fmla="*/ 266 w 1747"/>
                <a:gd name="T19" fmla="*/ 541 h 662"/>
                <a:gd name="T20" fmla="*/ 272 w 1747"/>
                <a:gd name="T21" fmla="*/ 532 h 662"/>
                <a:gd name="T22" fmla="*/ 280 w 1747"/>
                <a:gd name="T23" fmla="*/ 533 h 662"/>
                <a:gd name="T24" fmla="*/ 315 w 1747"/>
                <a:gd name="T25" fmla="*/ 532 h 662"/>
                <a:gd name="T26" fmla="*/ 325 w 1747"/>
                <a:gd name="T27" fmla="*/ 539 h 662"/>
                <a:gd name="T28" fmla="*/ 363 w 1747"/>
                <a:gd name="T29" fmla="*/ 539 h 662"/>
                <a:gd name="T30" fmla="*/ 387 w 1747"/>
                <a:gd name="T31" fmla="*/ 533 h 662"/>
                <a:gd name="T32" fmla="*/ 412 w 1747"/>
                <a:gd name="T33" fmla="*/ 524 h 662"/>
                <a:gd name="T34" fmla="*/ 433 w 1747"/>
                <a:gd name="T35" fmla="*/ 499 h 662"/>
                <a:gd name="T36" fmla="*/ 454 w 1747"/>
                <a:gd name="T37" fmla="*/ 526 h 662"/>
                <a:gd name="T38" fmla="*/ 452 w 1747"/>
                <a:gd name="T39" fmla="*/ 530 h 662"/>
                <a:gd name="T40" fmla="*/ 471 w 1747"/>
                <a:gd name="T41" fmla="*/ 526 h 662"/>
                <a:gd name="T42" fmla="*/ 472 w 1747"/>
                <a:gd name="T43" fmla="*/ 537 h 662"/>
                <a:gd name="T44" fmla="*/ 503 w 1747"/>
                <a:gd name="T45" fmla="*/ 550 h 662"/>
                <a:gd name="T46" fmla="*/ 506 w 1747"/>
                <a:gd name="T47" fmla="*/ 552 h 662"/>
                <a:gd name="T48" fmla="*/ 556 w 1747"/>
                <a:gd name="T49" fmla="*/ 566 h 662"/>
                <a:gd name="T50" fmla="*/ 637 w 1747"/>
                <a:gd name="T51" fmla="*/ 605 h 662"/>
                <a:gd name="T52" fmla="*/ 667 w 1747"/>
                <a:gd name="T53" fmla="*/ 596 h 662"/>
                <a:gd name="T54" fmla="*/ 681 w 1747"/>
                <a:gd name="T55" fmla="*/ 596 h 662"/>
                <a:gd name="T56" fmla="*/ 686 w 1747"/>
                <a:gd name="T57" fmla="*/ 602 h 662"/>
                <a:gd name="T58" fmla="*/ 715 w 1747"/>
                <a:gd name="T59" fmla="*/ 613 h 662"/>
                <a:gd name="T60" fmla="*/ 735 w 1747"/>
                <a:gd name="T61" fmla="*/ 617 h 662"/>
                <a:gd name="T62" fmla="*/ 745 w 1747"/>
                <a:gd name="T63" fmla="*/ 619 h 662"/>
                <a:gd name="T64" fmla="*/ 830 w 1747"/>
                <a:gd name="T65" fmla="*/ 609 h 662"/>
                <a:gd name="T66" fmla="*/ 879 w 1747"/>
                <a:gd name="T67" fmla="*/ 607 h 662"/>
                <a:gd name="T68" fmla="*/ 881 w 1747"/>
                <a:gd name="T69" fmla="*/ 609 h 662"/>
                <a:gd name="T70" fmla="*/ 906 w 1747"/>
                <a:gd name="T71" fmla="*/ 619 h 662"/>
                <a:gd name="T72" fmla="*/ 926 w 1747"/>
                <a:gd name="T73" fmla="*/ 628 h 662"/>
                <a:gd name="T74" fmla="*/ 972 w 1747"/>
                <a:gd name="T75" fmla="*/ 643 h 662"/>
                <a:gd name="T76" fmla="*/ 1029 w 1747"/>
                <a:gd name="T77" fmla="*/ 641 h 662"/>
                <a:gd name="T78" fmla="*/ 1057 w 1747"/>
                <a:gd name="T79" fmla="*/ 634 h 662"/>
                <a:gd name="T80" fmla="*/ 1159 w 1747"/>
                <a:gd name="T81" fmla="*/ 632 h 662"/>
                <a:gd name="T82" fmla="*/ 1176 w 1747"/>
                <a:gd name="T83" fmla="*/ 643 h 662"/>
                <a:gd name="T84" fmla="*/ 1239 w 1747"/>
                <a:gd name="T85" fmla="*/ 662 h 662"/>
                <a:gd name="T86" fmla="*/ 1343 w 1747"/>
                <a:gd name="T87" fmla="*/ 649 h 662"/>
                <a:gd name="T88" fmla="*/ 1636 w 1747"/>
                <a:gd name="T89" fmla="*/ 662 h 662"/>
                <a:gd name="T90" fmla="*/ 1668 w 1747"/>
                <a:gd name="T91" fmla="*/ 656 h 662"/>
                <a:gd name="T92" fmla="*/ 1728 w 1747"/>
                <a:gd name="T93" fmla="*/ 658 h 662"/>
                <a:gd name="T94" fmla="*/ 1747 w 1747"/>
                <a:gd name="T95" fmla="*/ 660 h 662"/>
                <a:gd name="T96" fmla="*/ 1747 w 1747"/>
                <a:gd name="T97" fmla="*/ 0 h 662"/>
                <a:gd name="T98" fmla="*/ 26 w 1747"/>
                <a:gd name="T99" fmla="*/ 0 h 662"/>
                <a:gd name="T100" fmla="*/ 20 w 1747"/>
                <a:gd name="T101" fmla="*/ 34 h 662"/>
                <a:gd name="T102" fmla="*/ 18 w 1747"/>
                <a:gd name="T103" fmla="*/ 108 h 662"/>
                <a:gd name="T104" fmla="*/ 11 w 1747"/>
                <a:gd name="T105" fmla="*/ 134 h 662"/>
                <a:gd name="T106" fmla="*/ 11 w 1747"/>
                <a:gd name="T107" fmla="*/ 392 h 662"/>
                <a:gd name="T108" fmla="*/ 0 w 1747"/>
                <a:gd name="T109" fmla="*/ 427 h 662"/>
                <a:gd name="T110" fmla="*/ 9 w 1747"/>
                <a:gd name="T111" fmla="*/ 475 h 662"/>
                <a:gd name="T112" fmla="*/ 11 w 1747"/>
                <a:gd name="T113" fmla="*/ 518 h 662"/>
                <a:gd name="T114" fmla="*/ 9 w 1747"/>
                <a:gd name="T115" fmla="*/ 600 h 662"/>
                <a:gd name="T116" fmla="*/ 1 w 1747"/>
                <a:gd name="T117" fmla="*/ 643 h 662"/>
                <a:gd name="T118" fmla="*/ 24 w 1747"/>
                <a:gd name="T119" fmla="*/ 649 h 662"/>
                <a:gd name="T120" fmla="*/ 45 w 1747"/>
                <a:gd name="T121" fmla="*/ 645 h 662"/>
                <a:gd name="T122" fmla="*/ 45 w 1747"/>
                <a:gd name="T123" fmla="*/ 645 h 662"/>
                <a:gd name="connsiteX0" fmla="*/ 258 w 10000"/>
                <a:gd name="connsiteY0" fmla="*/ 9743 h 10000"/>
                <a:gd name="connsiteX1" fmla="*/ 366 w 10000"/>
                <a:gd name="connsiteY1" fmla="*/ 9577 h 10000"/>
                <a:gd name="connsiteX2" fmla="*/ 475 w 10000"/>
                <a:gd name="connsiteY2" fmla="*/ 9230 h 10000"/>
                <a:gd name="connsiteX3" fmla="*/ 550 w 10000"/>
                <a:gd name="connsiteY3" fmla="*/ 9109 h 10000"/>
                <a:gd name="connsiteX4" fmla="*/ 670 w 10000"/>
                <a:gd name="connsiteY4" fmla="*/ 9003 h 10000"/>
                <a:gd name="connsiteX5" fmla="*/ 1002 w 10000"/>
                <a:gd name="connsiteY5" fmla="*/ 8852 h 10000"/>
                <a:gd name="connsiteX6" fmla="*/ 1191 w 10000"/>
                <a:gd name="connsiteY6" fmla="*/ 8686 h 10000"/>
                <a:gd name="connsiteX7" fmla="*/ 1265 w 10000"/>
                <a:gd name="connsiteY7" fmla="*/ 8822 h 10000"/>
                <a:gd name="connsiteX8" fmla="*/ 1460 w 10000"/>
                <a:gd name="connsiteY8" fmla="*/ 8595 h 10000"/>
                <a:gd name="connsiteX9" fmla="*/ 1523 w 10000"/>
                <a:gd name="connsiteY9" fmla="*/ 8172 h 10000"/>
                <a:gd name="connsiteX10" fmla="*/ 1557 w 10000"/>
                <a:gd name="connsiteY10" fmla="*/ 8036 h 10000"/>
                <a:gd name="connsiteX11" fmla="*/ 1603 w 10000"/>
                <a:gd name="connsiteY11" fmla="*/ 8051 h 10000"/>
                <a:gd name="connsiteX12" fmla="*/ 1803 w 10000"/>
                <a:gd name="connsiteY12" fmla="*/ 8036 h 10000"/>
                <a:gd name="connsiteX13" fmla="*/ 1860 w 10000"/>
                <a:gd name="connsiteY13" fmla="*/ 8142 h 10000"/>
                <a:gd name="connsiteX14" fmla="*/ 2078 w 10000"/>
                <a:gd name="connsiteY14" fmla="*/ 8142 h 10000"/>
                <a:gd name="connsiteX15" fmla="*/ 2215 w 10000"/>
                <a:gd name="connsiteY15" fmla="*/ 8051 h 10000"/>
                <a:gd name="connsiteX16" fmla="*/ 2358 w 10000"/>
                <a:gd name="connsiteY16" fmla="*/ 7915 h 10000"/>
                <a:gd name="connsiteX17" fmla="*/ 2479 w 10000"/>
                <a:gd name="connsiteY17" fmla="*/ 7538 h 10000"/>
                <a:gd name="connsiteX18" fmla="*/ 2599 w 10000"/>
                <a:gd name="connsiteY18" fmla="*/ 7946 h 10000"/>
                <a:gd name="connsiteX19" fmla="*/ 2587 w 10000"/>
                <a:gd name="connsiteY19" fmla="*/ 8006 h 10000"/>
                <a:gd name="connsiteX20" fmla="*/ 2696 w 10000"/>
                <a:gd name="connsiteY20" fmla="*/ 7946 h 10000"/>
                <a:gd name="connsiteX21" fmla="*/ 2702 w 10000"/>
                <a:gd name="connsiteY21" fmla="*/ 8112 h 10000"/>
                <a:gd name="connsiteX22" fmla="*/ 2879 w 10000"/>
                <a:gd name="connsiteY22" fmla="*/ 8308 h 10000"/>
                <a:gd name="connsiteX23" fmla="*/ 2896 w 10000"/>
                <a:gd name="connsiteY23" fmla="*/ 8338 h 10000"/>
                <a:gd name="connsiteX24" fmla="*/ 3183 w 10000"/>
                <a:gd name="connsiteY24" fmla="*/ 8550 h 10000"/>
                <a:gd name="connsiteX25" fmla="*/ 3646 w 10000"/>
                <a:gd name="connsiteY25" fmla="*/ 9139 h 10000"/>
                <a:gd name="connsiteX26" fmla="*/ 3818 w 10000"/>
                <a:gd name="connsiteY26" fmla="*/ 9003 h 10000"/>
                <a:gd name="connsiteX27" fmla="*/ 3898 w 10000"/>
                <a:gd name="connsiteY27" fmla="*/ 9003 h 10000"/>
                <a:gd name="connsiteX28" fmla="*/ 3927 w 10000"/>
                <a:gd name="connsiteY28" fmla="*/ 9094 h 10000"/>
                <a:gd name="connsiteX29" fmla="*/ 4093 w 10000"/>
                <a:gd name="connsiteY29" fmla="*/ 9260 h 10000"/>
                <a:gd name="connsiteX30" fmla="*/ 4207 w 10000"/>
                <a:gd name="connsiteY30" fmla="*/ 9320 h 10000"/>
                <a:gd name="connsiteX31" fmla="*/ 4264 w 10000"/>
                <a:gd name="connsiteY31" fmla="*/ 9350 h 10000"/>
                <a:gd name="connsiteX32" fmla="*/ 4751 w 10000"/>
                <a:gd name="connsiteY32" fmla="*/ 9199 h 10000"/>
                <a:gd name="connsiteX33" fmla="*/ 5031 w 10000"/>
                <a:gd name="connsiteY33" fmla="*/ 9169 h 10000"/>
                <a:gd name="connsiteX34" fmla="*/ 5043 w 10000"/>
                <a:gd name="connsiteY34" fmla="*/ 9199 h 10000"/>
                <a:gd name="connsiteX35" fmla="*/ 5186 w 10000"/>
                <a:gd name="connsiteY35" fmla="*/ 9350 h 10000"/>
                <a:gd name="connsiteX36" fmla="*/ 5301 w 10000"/>
                <a:gd name="connsiteY36" fmla="*/ 9486 h 10000"/>
                <a:gd name="connsiteX37" fmla="*/ 5564 w 10000"/>
                <a:gd name="connsiteY37" fmla="*/ 9713 h 10000"/>
                <a:gd name="connsiteX38" fmla="*/ 5890 w 10000"/>
                <a:gd name="connsiteY38" fmla="*/ 9683 h 10000"/>
                <a:gd name="connsiteX39" fmla="*/ 6050 w 10000"/>
                <a:gd name="connsiteY39" fmla="*/ 9577 h 10000"/>
                <a:gd name="connsiteX40" fmla="*/ 6634 w 10000"/>
                <a:gd name="connsiteY40" fmla="*/ 9547 h 10000"/>
                <a:gd name="connsiteX41" fmla="*/ 6732 w 10000"/>
                <a:gd name="connsiteY41" fmla="*/ 9713 h 10000"/>
                <a:gd name="connsiteX42" fmla="*/ 7092 w 10000"/>
                <a:gd name="connsiteY42" fmla="*/ 10000 h 10000"/>
                <a:gd name="connsiteX43" fmla="*/ 7687 w 10000"/>
                <a:gd name="connsiteY43" fmla="*/ 9804 h 10000"/>
                <a:gd name="connsiteX44" fmla="*/ 9365 w 10000"/>
                <a:gd name="connsiteY44" fmla="*/ 10000 h 10000"/>
                <a:gd name="connsiteX45" fmla="*/ 9548 w 10000"/>
                <a:gd name="connsiteY45" fmla="*/ 9909 h 10000"/>
                <a:gd name="connsiteX46" fmla="*/ 9891 w 10000"/>
                <a:gd name="connsiteY46" fmla="*/ 9940 h 10000"/>
                <a:gd name="connsiteX47" fmla="*/ 10000 w 10000"/>
                <a:gd name="connsiteY47" fmla="*/ 9970 h 10000"/>
                <a:gd name="connsiteX48" fmla="*/ 10000 w 10000"/>
                <a:gd name="connsiteY48" fmla="*/ 0 h 10000"/>
                <a:gd name="connsiteX49" fmla="*/ 149 w 10000"/>
                <a:gd name="connsiteY49" fmla="*/ 0 h 10000"/>
                <a:gd name="connsiteX50" fmla="*/ 114 w 10000"/>
                <a:gd name="connsiteY50" fmla="*/ 514 h 10000"/>
                <a:gd name="connsiteX51" fmla="*/ 103 w 10000"/>
                <a:gd name="connsiteY51" fmla="*/ 1631 h 10000"/>
                <a:gd name="connsiteX52" fmla="*/ 63 w 10000"/>
                <a:gd name="connsiteY52" fmla="*/ 2024 h 10000"/>
                <a:gd name="connsiteX53" fmla="*/ 63 w 10000"/>
                <a:gd name="connsiteY53" fmla="*/ 5921 h 10000"/>
                <a:gd name="connsiteX54" fmla="*/ 0 w 10000"/>
                <a:gd name="connsiteY54" fmla="*/ 6450 h 10000"/>
                <a:gd name="connsiteX55" fmla="*/ 52 w 10000"/>
                <a:gd name="connsiteY55" fmla="*/ 7175 h 10000"/>
                <a:gd name="connsiteX56" fmla="*/ 63 w 10000"/>
                <a:gd name="connsiteY56" fmla="*/ 7825 h 10000"/>
                <a:gd name="connsiteX57" fmla="*/ 52 w 10000"/>
                <a:gd name="connsiteY57" fmla="*/ 9063 h 10000"/>
                <a:gd name="connsiteX58" fmla="*/ 6 w 10000"/>
                <a:gd name="connsiteY58" fmla="*/ 9713 h 10000"/>
                <a:gd name="connsiteX59" fmla="*/ 137 w 10000"/>
                <a:gd name="connsiteY59" fmla="*/ 9804 h 10000"/>
                <a:gd name="connsiteX60" fmla="*/ 258 w 10000"/>
                <a:gd name="connsiteY60" fmla="*/ 9743 h 10000"/>
                <a:gd name="connsiteX61" fmla="*/ 258 w 10000"/>
                <a:gd name="connsiteY61" fmla="*/ 9743 h 10000"/>
                <a:gd name="connsiteX0" fmla="*/ 258 w 10000"/>
                <a:gd name="connsiteY0" fmla="*/ 9743 h 10000"/>
                <a:gd name="connsiteX1" fmla="*/ 366 w 10000"/>
                <a:gd name="connsiteY1" fmla="*/ 9577 h 10000"/>
                <a:gd name="connsiteX2" fmla="*/ 475 w 10000"/>
                <a:gd name="connsiteY2" fmla="*/ 9230 h 10000"/>
                <a:gd name="connsiteX3" fmla="*/ 550 w 10000"/>
                <a:gd name="connsiteY3" fmla="*/ 9109 h 10000"/>
                <a:gd name="connsiteX4" fmla="*/ 670 w 10000"/>
                <a:gd name="connsiteY4" fmla="*/ 9003 h 10000"/>
                <a:gd name="connsiteX5" fmla="*/ 1002 w 10000"/>
                <a:gd name="connsiteY5" fmla="*/ 8852 h 10000"/>
                <a:gd name="connsiteX6" fmla="*/ 1191 w 10000"/>
                <a:gd name="connsiteY6" fmla="*/ 8686 h 10000"/>
                <a:gd name="connsiteX7" fmla="*/ 1265 w 10000"/>
                <a:gd name="connsiteY7" fmla="*/ 8822 h 10000"/>
                <a:gd name="connsiteX8" fmla="*/ 1460 w 10000"/>
                <a:gd name="connsiteY8" fmla="*/ 8595 h 10000"/>
                <a:gd name="connsiteX9" fmla="*/ 1523 w 10000"/>
                <a:gd name="connsiteY9" fmla="*/ 8172 h 10000"/>
                <a:gd name="connsiteX10" fmla="*/ 1557 w 10000"/>
                <a:gd name="connsiteY10" fmla="*/ 8036 h 10000"/>
                <a:gd name="connsiteX11" fmla="*/ 1603 w 10000"/>
                <a:gd name="connsiteY11" fmla="*/ 8051 h 10000"/>
                <a:gd name="connsiteX12" fmla="*/ 1803 w 10000"/>
                <a:gd name="connsiteY12" fmla="*/ 8036 h 10000"/>
                <a:gd name="connsiteX13" fmla="*/ 1860 w 10000"/>
                <a:gd name="connsiteY13" fmla="*/ 8142 h 10000"/>
                <a:gd name="connsiteX14" fmla="*/ 2078 w 10000"/>
                <a:gd name="connsiteY14" fmla="*/ 8142 h 10000"/>
                <a:gd name="connsiteX15" fmla="*/ 2215 w 10000"/>
                <a:gd name="connsiteY15" fmla="*/ 8051 h 10000"/>
                <a:gd name="connsiteX16" fmla="*/ 2358 w 10000"/>
                <a:gd name="connsiteY16" fmla="*/ 7915 h 10000"/>
                <a:gd name="connsiteX17" fmla="*/ 2599 w 10000"/>
                <a:gd name="connsiteY17" fmla="*/ 7946 h 10000"/>
                <a:gd name="connsiteX18" fmla="*/ 2587 w 10000"/>
                <a:gd name="connsiteY18" fmla="*/ 8006 h 10000"/>
                <a:gd name="connsiteX19" fmla="*/ 2696 w 10000"/>
                <a:gd name="connsiteY19" fmla="*/ 7946 h 10000"/>
                <a:gd name="connsiteX20" fmla="*/ 2702 w 10000"/>
                <a:gd name="connsiteY20" fmla="*/ 8112 h 10000"/>
                <a:gd name="connsiteX21" fmla="*/ 2879 w 10000"/>
                <a:gd name="connsiteY21" fmla="*/ 8308 h 10000"/>
                <a:gd name="connsiteX22" fmla="*/ 2896 w 10000"/>
                <a:gd name="connsiteY22" fmla="*/ 8338 h 10000"/>
                <a:gd name="connsiteX23" fmla="*/ 3183 w 10000"/>
                <a:gd name="connsiteY23" fmla="*/ 8550 h 10000"/>
                <a:gd name="connsiteX24" fmla="*/ 3646 w 10000"/>
                <a:gd name="connsiteY24" fmla="*/ 9139 h 10000"/>
                <a:gd name="connsiteX25" fmla="*/ 3818 w 10000"/>
                <a:gd name="connsiteY25" fmla="*/ 9003 h 10000"/>
                <a:gd name="connsiteX26" fmla="*/ 3898 w 10000"/>
                <a:gd name="connsiteY26" fmla="*/ 9003 h 10000"/>
                <a:gd name="connsiteX27" fmla="*/ 3927 w 10000"/>
                <a:gd name="connsiteY27" fmla="*/ 9094 h 10000"/>
                <a:gd name="connsiteX28" fmla="*/ 4093 w 10000"/>
                <a:gd name="connsiteY28" fmla="*/ 9260 h 10000"/>
                <a:gd name="connsiteX29" fmla="*/ 4207 w 10000"/>
                <a:gd name="connsiteY29" fmla="*/ 9320 h 10000"/>
                <a:gd name="connsiteX30" fmla="*/ 4264 w 10000"/>
                <a:gd name="connsiteY30" fmla="*/ 9350 h 10000"/>
                <a:gd name="connsiteX31" fmla="*/ 4751 w 10000"/>
                <a:gd name="connsiteY31" fmla="*/ 9199 h 10000"/>
                <a:gd name="connsiteX32" fmla="*/ 5031 w 10000"/>
                <a:gd name="connsiteY32" fmla="*/ 9169 h 10000"/>
                <a:gd name="connsiteX33" fmla="*/ 5043 w 10000"/>
                <a:gd name="connsiteY33" fmla="*/ 9199 h 10000"/>
                <a:gd name="connsiteX34" fmla="*/ 5186 w 10000"/>
                <a:gd name="connsiteY34" fmla="*/ 9350 h 10000"/>
                <a:gd name="connsiteX35" fmla="*/ 5301 w 10000"/>
                <a:gd name="connsiteY35" fmla="*/ 9486 h 10000"/>
                <a:gd name="connsiteX36" fmla="*/ 5564 w 10000"/>
                <a:gd name="connsiteY36" fmla="*/ 9713 h 10000"/>
                <a:gd name="connsiteX37" fmla="*/ 5890 w 10000"/>
                <a:gd name="connsiteY37" fmla="*/ 9683 h 10000"/>
                <a:gd name="connsiteX38" fmla="*/ 6050 w 10000"/>
                <a:gd name="connsiteY38" fmla="*/ 9577 h 10000"/>
                <a:gd name="connsiteX39" fmla="*/ 6634 w 10000"/>
                <a:gd name="connsiteY39" fmla="*/ 9547 h 10000"/>
                <a:gd name="connsiteX40" fmla="*/ 6732 w 10000"/>
                <a:gd name="connsiteY40" fmla="*/ 9713 h 10000"/>
                <a:gd name="connsiteX41" fmla="*/ 7092 w 10000"/>
                <a:gd name="connsiteY41" fmla="*/ 10000 h 10000"/>
                <a:gd name="connsiteX42" fmla="*/ 7687 w 10000"/>
                <a:gd name="connsiteY42" fmla="*/ 9804 h 10000"/>
                <a:gd name="connsiteX43" fmla="*/ 9365 w 10000"/>
                <a:gd name="connsiteY43" fmla="*/ 10000 h 10000"/>
                <a:gd name="connsiteX44" fmla="*/ 9548 w 10000"/>
                <a:gd name="connsiteY44" fmla="*/ 9909 h 10000"/>
                <a:gd name="connsiteX45" fmla="*/ 9891 w 10000"/>
                <a:gd name="connsiteY45" fmla="*/ 9940 h 10000"/>
                <a:gd name="connsiteX46" fmla="*/ 10000 w 10000"/>
                <a:gd name="connsiteY46" fmla="*/ 9970 h 10000"/>
                <a:gd name="connsiteX47" fmla="*/ 10000 w 10000"/>
                <a:gd name="connsiteY47" fmla="*/ 0 h 10000"/>
                <a:gd name="connsiteX48" fmla="*/ 149 w 10000"/>
                <a:gd name="connsiteY48" fmla="*/ 0 h 10000"/>
                <a:gd name="connsiteX49" fmla="*/ 114 w 10000"/>
                <a:gd name="connsiteY49" fmla="*/ 514 h 10000"/>
                <a:gd name="connsiteX50" fmla="*/ 103 w 10000"/>
                <a:gd name="connsiteY50" fmla="*/ 1631 h 10000"/>
                <a:gd name="connsiteX51" fmla="*/ 63 w 10000"/>
                <a:gd name="connsiteY51" fmla="*/ 2024 h 10000"/>
                <a:gd name="connsiteX52" fmla="*/ 63 w 10000"/>
                <a:gd name="connsiteY52" fmla="*/ 5921 h 10000"/>
                <a:gd name="connsiteX53" fmla="*/ 0 w 10000"/>
                <a:gd name="connsiteY53" fmla="*/ 6450 h 10000"/>
                <a:gd name="connsiteX54" fmla="*/ 52 w 10000"/>
                <a:gd name="connsiteY54" fmla="*/ 7175 h 10000"/>
                <a:gd name="connsiteX55" fmla="*/ 63 w 10000"/>
                <a:gd name="connsiteY55" fmla="*/ 7825 h 10000"/>
                <a:gd name="connsiteX56" fmla="*/ 52 w 10000"/>
                <a:gd name="connsiteY56" fmla="*/ 9063 h 10000"/>
                <a:gd name="connsiteX57" fmla="*/ 6 w 10000"/>
                <a:gd name="connsiteY57" fmla="*/ 9713 h 10000"/>
                <a:gd name="connsiteX58" fmla="*/ 137 w 10000"/>
                <a:gd name="connsiteY58" fmla="*/ 9804 h 10000"/>
                <a:gd name="connsiteX59" fmla="*/ 258 w 10000"/>
                <a:gd name="connsiteY59" fmla="*/ 9743 h 10000"/>
                <a:gd name="connsiteX60" fmla="*/ 258 w 10000"/>
                <a:gd name="connsiteY60" fmla="*/ 9743 h 10000"/>
                <a:gd name="connsiteX0" fmla="*/ 258 w 10000"/>
                <a:gd name="connsiteY0" fmla="*/ 9743 h 10000"/>
                <a:gd name="connsiteX1" fmla="*/ 366 w 10000"/>
                <a:gd name="connsiteY1" fmla="*/ 9577 h 10000"/>
                <a:gd name="connsiteX2" fmla="*/ 475 w 10000"/>
                <a:gd name="connsiteY2" fmla="*/ 9230 h 10000"/>
                <a:gd name="connsiteX3" fmla="*/ 550 w 10000"/>
                <a:gd name="connsiteY3" fmla="*/ 9109 h 10000"/>
                <a:gd name="connsiteX4" fmla="*/ 670 w 10000"/>
                <a:gd name="connsiteY4" fmla="*/ 9003 h 10000"/>
                <a:gd name="connsiteX5" fmla="*/ 1002 w 10000"/>
                <a:gd name="connsiteY5" fmla="*/ 8852 h 10000"/>
                <a:gd name="connsiteX6" fmla="*/ 1191 w 10000"/>
                <a:gd name="connsiteY6" fmla="*/ 8686 h 10000"/>
                <a:gd name="connsiteX7" fmla="*/ 1265 w 10000"/>
                <a:gd name="connsiteY7" fmla="*/ 8822 h 10000"/>
                <a:gd name="connsiteX8" fmla="*/ 1460 w 10000"/>
                <a:gd name="connsiteY8" fmla="*/ 8595 h 10000"/>
                <a:gd name="connsiteX9" fmla="*/ 1523 w 10000"/>
                <a:gd name="connsiteY9" fmla="*/ 8172 h 10000"/>
                <a:gd name="connsiteX10" fmla="*/ 1557 w 10000"/>
                <a:gd name="connsiteY10" fmla="*/ 8036 h 10000"/>
                <a:gd name="connsiteX11" fmla="*/ 1603 w 10000"/>
                <a:gd name="connsiteY11" fmla="*/ 8051 h 10000"/>
                <a:gd name="connsiteX12" fmla="*/ 1803 w 10000"/>
                <a:gd name="connsiteY12" fmla="*/ 8036 h 10000"/>
                <a:gd name="connsiteX13" fmla="*/ 1860 w 10000"/>
                <a:gd name="connsiteY13" fmla="*/ 8142 h 10000"/>
                <a:gd name="connsiteX14" fmla="*/ 2078 w 10000"/>
                <a:gd name="connsiteY14" fmla="*/ 8142 h 10000"/>
                <a:gd name="connsiteX15" fmla="*/ 2215 w 10000"/>
                <a:gd name="connsiteY15" fmla="*/ 8051 h 10000"/>
                <a:gd name="connsiteX16" fmla="*/ 2358 w 10000"/>
                <a:gd name="connsiteY16" fmla="*/ 7915 h 10000"/>
                <a:gd name="connsiteX17" fmla="*/ 2587 w 10000"/>
                <a:gd name="connsiteY17" fmla="*/ 8006 h 10000"/>
                <a:gd name="connsiteX18" fmla="*/ 2696 w 10000"/>
                <a:gd name="connsiteY18" fmla="*/ 7946 h 10000"/>
                <a:gd name="connsiteX19" fmla="*/ 2702 w 10000"/>
                <a:gd name="connsiteY19" fmla="*/ 8112 h 10000"/>
                <a:gd name="connsiteX20" fmla="*/ 2879 w 10000"/>
                <a:gd name="connsiteY20" fmla="*/ 8308 h 10000"/>
                <a:gd name="connsiteX21" fmla="*/ 2896 w 10000"/>
                <a:gd name="connsiteY21" fmla="*/ 8338 h 10000"/>
                <a:gd name="connsiteX22" fmla="*/ 3183 w 10000"/>
                <a:gd name="connsiteY22" fmla="*/ 8550 h 10000"/>
                <a:gd name="connsiteX23" fmla="*/ 3646 w 10000"/>
                <a:gd name="connsiteY23" fmla="*/ 9139 h 10000"/>
                <a:gd name="connsiteX24" fmla="*/ 3818 w 10000"/>
                <a:gd name="connsiteY24" fmla="*/ 9003 h 10000"/>
                <a:gd name="connsiteX25" fmla="*/ 3898 w 10000"/>
                <a:gd name="connsiteY25" fmla="*/ 9003 h 10000"/>
                <a:gd name="connsiteX26" fmla="*/ 3927 w 10000"/>
                <a:gd name="connsiteY26" fmla="*/ 9094 h 10000"/>
                <a:gd name="connsiteX27" fmla="*/ 4093 w 10000"/>
                <a:gd name="connsiteY27" fmla="*/ 9260 h 10000"/>
                <a:gd name="connsiteX28" fmla="*/ 4207 w 10000"/>
                <a:gd name="connsiteY28" fmla="*/ 9320 h 10000"/>
                <a:gd name="connsiteX29" fmla="*/ 4264 w 10000"/>
                <a:gd name="connsiteY29" fmla="*/ 9350 h 10000"/>
                <a:gd name="connsiteX30" fmla="*/ 4751 w 10000"/>
                <a:gd name="connsiteY30" fmla="*/ 9199 h 10000"/>
                <a:gd name="connsiteX31" fmla="*/ 5031 w 10000"/>
                <a:gd name="connsiteY31" fmla="*/ 9169 h 10000"/>
                <a:gd name="connsiteX32" fmla="*/ 5043 w 10000"/>
                <a:gd name="connsiteY32" fmla="*/ 9199 h 10000"/>
                <a:gd name="connsiteX33" fmla="*/ 5186 w 10000"/>
                <a:gd name="connsiteY33" fmla="*/ 9350 h 10000"/>
                <a:gd name="connsiteX34" fmla="*/ 5301 w 10000"/>
                <a:gd name="connsiteY34" fmla="*/ 9486 h 10000"/>
                <a:gd name="connsiteX35" fmla="*/ 5564 w 10000"/>
                <a:gd name="connsiteY35" fmla="*/ 9713 h 10000"/>
                <a:gd name="connsiteX36" fmla="*/ 5890 w 10000"/>
                <a:gd name="connsiteY36" fmla="*/ 9683 h 10000"/>
                <a:gd name="connsiteX37" fmla="*/ 6050 w 10000"/>
                <a:gd name="connsiteY37" fmla="*/ 9577 h 10000"/>
                <a:gd name="connsiteX38" fmla="*/ 6634 w 10000"/>
                <a:gd name="connsiteY38" fmla="*/ 9547 h 10000"/>
                <a:gd name="connsiteX39" fmla="*/ 6732 w 10000"/>
                <a:gd name="connsiteY39" fmla="*/ 9713 h 10000"/>
                <a:gd name="connsiteX40" fmla="*/ 7092 w 10000"/>
                <a:gd name="connsiteY40" fmla="*/ 10000 h 10000"/>
                <a:gd name="connsiteX41" fmla="*/ 7687 w 10000"/>
                <a:gd name="connsiteY41" fmla="*/ 9804 h 10000"/>
                <a:gd name="connsiteX42" fmla="*/ 9365 w 10000"/>
                <a:gd name="connsiteY42" fmla="*/ 10000 h 10000"/>
                <a:gd name="connsiteX43" fmla="*/ 9548 w 10000"/>
                <a:gd name="connsiteY43" fmla="*/ 9909 h 10000"/>
                <a:gd name="connsiteX44" fmla="*/ 9891 w 10000"/>
                <a:gd name="connsiteY44" fmla="*/ 9940 h 10000"/>
                <a:gd name="connsiteX45" fmla="*/ 10000 w 10000"/>
                <a:gd name="connsiteY45" fmla="*/ 9970 h 10000"/>
                <a:gd name="connsiteX46" fmla="*/ 10000 w 10000"/>
                <a:gd name="connsiteY46" fmla="*/ 0 h 10000"/>
                <a:gd name="connsiteX47" fmla="*/ 149 w 10000"/>
                <a:gd name="connsiteY47" fmla="*/ 0 h 10000"/>
                <a:gd name="connsiteX48" fmla="*/ 114 w 10000"/>
                <a:gd name="connsiteY48" fmla="*/ 514 h 10000"/>
                <a:gd name="connsiteX49" fmla="*/ 103 w 10000"/>
                <a:gd name="connsiteY49" fmla="*/ 1631 h 10000"/>
                <a:gd name="connsiteX50" fmla="*/ 63 w 10000"/>
                <a:gd name="connsiteY50" fmla="*/ 2024 h 10000"/>
                <a:gd name="connsiteX51" fmla="*/ 63 w 10000"/>
                <a:gd name="connsiteY51" fmla="*/ 5921 h 10000"/>
                <a:gd name="connsiteX52" fmla="*/ 0 w 10000"/>
                <a:gd name="connsiteY52" fmla="*/ 6450 h 10000"/>
                <a:gd name="connsiteX53" fmla="*/ 52 w 10000"/>
                <a:gd name="connsiteY53" fmla="*/ 7175 h 10000"/>
                <a:gd name="connsiteX54" fmla="*/ 63 w 10000"/>
                <a:gd name="connsiteY54" fmla="*/ 7825 h 10000"/>
                <a:gd name="connsiteX55" fmla="*/ 52 w 10000"/>
                <a:gd name="connsiteY55" fmla="*/ 9063 h 10000"/>
                <a:gd name="connsiteX56" fmla="*/ 6 w 10000"/>
                <a:gd name="connsiteY56" fmla="*/ 9713 h 10000"/>
                <a:gd name="connsiteX57" fmla="*/ 137 w 10000"/>
                <a:gd name="connsiteY57" fmla="*/ 9804 h 10000"/>
                <a:gd name="connsiteX58" fmla="*/ 258 w 10000"/>
                <a:gd name="connsiteY58" fmla="*/ 9743 h 10000"/>
                <a:gd name="connsiteX59" fmla="*/ 258 w 10000"/>
                <a:gd name="connsiteY59" fmla="*/ 9743 h 10000"/>
                <a:gd name="connsiteX0" fmla="*/ 258 w 10000"/>
                <a:gd name="connsiteY0" fmla="*/ 9743 h 10000"/>
                <a:gd name="connsiteX1" fmla="*/ 366 w 10000"/>
                <a:gd name="connsiteY1" fmla="*/ 9577 h 10000"/>
                <a:gd name="connsiteX2" fmla="*/ 475 w 10000"/>
                <a:gd name="connsiteY2" fmla="*/ 9230 h 10000"/>
                <a:gd name="connsiteX3" fmla="*/ 550 w 10000"/>
                <a:gd name="connsiteY3" fmla="*/ 9109 h 10000"/>
                <a:gd name="connsiteX4" fmla="*/ 670 w 10000"/>
                <a:gd name="connsiteY4" fmla="*/ 9003 h 10000"/>
                <a:gd name="connsiteX5" fmla="*/ 1002 w 10000"/>
                <a:gd name="connsiteY5" fmla="*/ 8852 h 10000"/>
                <a:gd name="connsiteX6" fmla="*/ 1191 w 10000"/>
                <a:gd name="connsiteY6" fmla="*/ 8686 h 10000"/>
                <a:gd name="connsiteX7" fmla="*/ 1265 w 10000"/>
                <a:gd name="connsiteY7" fmla="*/ 8822 h 10000"/>
                <a:gd name="connsiteX8" fmla="*/ 1460 w 10000"/>
                <a:gd name="connsiteY8" fmla="*/ 8595 h 10000"/>
                <a:gd name="connsiteX9" fmla="*/ 1523 w 10000"/>
                <a:gd name="connsiteY9" fmla="*/ 8172 h 10000"/>
                <a:gd name="connsiteX10" fmla="*/ 1557 w 10000"/>
                <a:gd name="connsiteY10" fmla="*/ 8036 h 10000"/>
                <a:gd name="connsiteX11" fmla="*/ 1603 w 10000"/>
                <a:gd name="connsiteY11" fmla="*/ 8051 h 10000"/>
                <a:gd name="connsiteX12" fmla="*/ 1803 w 10000"/>
                <a:gd name="connsiteY12" fmla="*/ 8036 h 10000"/>
                <a:gd name="connsiteX13" fmla="*/ 1860 w 10000"/>
                <a:gd name="connsiteY13" fmla="*/ 8142 h 10000"/>
                <a:gd name="connsiteX14" fmla="*/ 2078 w 10000"/>
                <a:gd name="connsiteY14" fmla="*/ 8142 h 10000"/>
                <a:gd name="connsiteX15" fmla="*/ 2215 w 10000"/>
                <a:gd name="connsiteY15" fmla="*/ 8051 h 10000"/>
                <a:gd name="connsiteX16" fmla="*/ 2358 w 10000"/>
                <a:gd name="connsiteY16" fmla="*/ 7915 h 10000"/>
                <a:gd name="connsiteX17" fmla="*/ 2587 w 10000"/>
                <a:gd name="connsiteY17" fmla="*/ 8006 h 10000"/>
                <a:gd name="connsiteX18" fmla="*/ 2702 w 10000"/>
                <a:gd name="connsiteY18" fmla="*/ 8112 h 10000"/>
                <a:gd name="connsiteX19" fmla="*/ 2879 w 10000"/>
                <a:gd name="connsiteY19" fmla="*/ 8308 h 10000"/>
                <a:gd name="connsiteX20" fmla="*/ 2896 w 10000"/>
                <a:gd name="connsiteY20" fmla="*/ 8338 h 10000"/>
                <a:gd name="connsiteX21" fmla="*/ 3183 w 10000"/>
                <a:gd name="connsiteY21" fmla="*/ 8550 h 10000"/>
                <a:gd name="connsiteX22" fmla="*/ 3646 w 10000"/>
                <a:gd name="connsiteY22" fmla="*/ 9139 h 10000"/>
                <a:gd name="connsiteX23" fmla="*/ 3818 w 10000"/>
                <a:gd name="connsiteY23" fmla="*/ 9003 h 10000"/>
                <a:gd name="connsiteX24" fmla="*/ 3898 w 10000"/>
                <a:gd name="connsiteY24" fmla="*/ 9003 h 10000"/>
                <a:gd name="connsiteX25" fmla="*/ 3927 w 10000"/>
                <a:gd name="connsiteY25" fmla="*/ 9094 h 10000"/>
                <a:gd name="connsiteX26" fmla="*/ 4093 w 10000"/>
                <a:gd name="connsiteY26" fmla="*/ 9260 h 10000"/>
                <a:gd name="connsiteX27" fmla="*/ 4207 w 10000"/>
                <a:gd name="connsiteY27" fmla="*/ 9320 h 10000"/>
                <a:gd name="connsiteX28" fmla="*/ 4264 w 10000"/>
                <a:gd name="connsiteY28" fmla="*/ 9350 h 10000"/>
                <a:gd name="connsiteX29" fmla="*/ 4751 w 10000"/>
                <a:gd name="connsiteY29" fmla="*/ 9199 h 10000"/>
                <a:gd name="connsiteX30" fmla="*/ 5031 w 10000"/>
                <a:gd name="connsiteY30" fmla="*/ 9169 h 10000"/>
                <a:gd name="connsiteX31" fmla="*/ 5043 w 10000"/>
                <a:gd name="connsiteY31" fmla="*/ 9199 h 10000"/>
                <a:gd name="connsiteX32" fmla="*/ 5186 w 10000"/>
                <a:gd name="connsiteY32" fmla="*/ 9350 h 10000"/>
                <a:gd name="connsiteX33" fmla="*/ 5301 w 10000"/>
                <a:gd name="connsiteY33" fmla="*/ 9486 h 10000"/>
                <a:gd name="connsiteX34" fmla="*/ 5564 w 10000"/>
                <a:gd name="connsiteY34" fmla="*/ 9713 h 10000"/>
                <a:gd name="connsiteX35" fmla="*/ 5890 w 10000"/>
                <a:gd name="connsiteY35" fmla="*/ 9683 h 10000"/>
                <a:gd name="connsiteX36" fmla="*/ 6050 w 10000"/>
                <a:gd name="connsiteY36" fmla="*/ 9577 h 10000"/>
                <a:gd name="connsiteX37" fmla="*/ 6634 w 10000"/>
                <a:gd name="connsiteY37" fmla="*/ 9547 h 10000"/>
                <a:gd name="connsiteX38" fmla="*/ 6732 w 10000"/>
                <a:gd name="connsiteY38" fmla="*/ 9713 h 10000"/>
                <a:gd name="connsiteX39" fmla="*/ 7092 w 10000"/>
                <a:gd name="connsiteY39" fmla="*/ 10000 h 10000"/>
                <a:gd name="connsiteX40" fmla="*/ 7687 w 10000"/>
                <a:gd name="connsiteY40" fmla="*/ 9804 h 10000"/>
                <a:gd name="connsiteX41" fmla="*/ 9365 w 10000"/>
                <a:gd name="connsiteY41" fmla="*/ 10000 h 10000"/>
                <a:gd name="connsiteX42" fmla="*/ 9548 w 10000"/>
                <a:gd name="connsiteY42" fmla="*/ 9909 h 10000"/>
                <a:gd name="connsiteX43" fmla="*/ 9891 w 10000"/>
                <a:gd name="connsiteY43" fmla="*/ 9940 h 10000"/>
                <a:gd name="connsiteX44" fmla="*/ 10000 w 10000"/>
                <a:gd name="connsiteY44" fmla="*/ 9970 h 10000"/>
                <a:gd name="connsiteX45" fmla="*/ 10000 w 10000"/>
                <a:gd name="connsiteY45" fmla="*/ 0 h 10000"/>
                <a:gd name="connsiteX46" fmla="*/ 149 w 10000"/>
                <a:gd name="connsiteY46" fmla="*/ 0 h 10000"/>
                <a:gd name="connsiteX47" fmla="*/ 114 w 10000"/>
                <a:gd name="connsiteY47" fmla="*/ 514 h 10000"/>
                <a:gd name="connsiteX48" fmla="*/ 103 w 10000"/>
                <a:gd name="connsiteY48" fmla="*/ 1631 h 10000"/>
                <a:gd name="connsiteX49" fmla="*/ 63 w 10000"/>
                <a:gd name="connsiteY49" fmla="*/ 2024 h 10000"/>
                <a:gd name="connsiteX50" fmla="*/ 63 w 10000"/>
                <a:gd name="connsiteY50" fmla="*/ 5921 h 10000"/>
                <a:gd name="connsiteX51" fmla="*/ 0 w 10000"/>
                <a:gd name="connsiteY51" fmla="*/ 6450 h 10000"/>
                <a:gd name="connsiteX52" fmla="*/ 52 w 10000"/>
                <a:gd name="connsiteY52" fmla="*/ 7175 h 10000"/>
                <a:gd name="connsiteX53" fmla="*/ 63 w 10000"/>
                <a:gd name="connsiteY53" fmla="*/ 7825 h 10000"/>
                <a:gd name="connsiteX54" fmla="*/ 52 w 10000"/>
                <a:gd name="connsiteY54" fmla="*/ 9063 h 10000"/>
                <a:gd name="connsiteX55" fmla="*/ 6 w 10000"/>
                <a:gd name="connsiteY55" fmla="*/ 9713 h 10000"/>
                <a:gd name="connsiteX56" fmla="*/ 137 w 10000"/>
                <a:gd name="connsiteY56" fmla="*/ 9804 h 10000"/>
                <a:gd name="connsiteX57" fmla="*/ 258 w 10000"/>
                <a:gd name="connsiteY57" fmla="*/ 9743 h 10000"/>
                <a:gd name="connsiteX58" fmla="*/ 258 w 10000"/>
                <a:gd name="connsiteY58" fmla="*/ 9743 h 10000"/>
                <a:gd name="connsiteX0" fmla="*/ 258 w 10000"/>
                <a:gd name="connsiteY0" fmla="*/ 9743 h 10000"/>
                <a:gd name="connsiteX1" fmla="*/ 366 w 10000"/>
                <a:gd name="connsiteY1" fmla="*/ 9577 h 10000"/>
                <a:gd name="connsiteX2" fmla="*/ 475 w 10000"/>
                <a:gd name="connsiteY2" fmla="*/ 9230 h 10000"/>
                <a:gd name="connsiteX3" fmla="*/ 550 w 10000"/>
                <a:gd name="connsiteY3" fmla="*/ 9109 h 10000"/>
                <a:gd name="connsiteX4" fmla="*/ 670 w 10000"/>
                <a:gd name="connsiteY4" fmla="*/ 9003 h 10000"/>
                <a:gd name="connsiteX5" fmla="*/ 1002 w 10000"/>
                <a:gd name="connsiteY5" fmla="*/ 8852 h 10000"/>
                <a:gd name="connsiteX6" fmla="*/ 1191 w 10000"/>
                <a:gd name="connsiteY6" fmla="*/ 8686 h 10000"/>
                <a:gd name="connsiteX7" fmla="*/ 1265 w 10000"/>
                <a:gd name="connsiteY7" fmla="*/ 8822 h 10000"/>
                <a:gd name="connsiteX8" fmla="*/ 1460 w 10000"/>
                <a:gd name="connsiteY8" fmla="*/ 8595 h 10000"/>
                <a:gd name="connsiteX9" fmla="*/ 1523 w 10000"/>
                <a:gd name="connsiteY9" fmla="*/ 8172 h 10000"/>
                <a:gd name="connsiteX10" fmla="*/ 1557 w 10000"/>
                <a:gd name="connsiteY10" fmla="*/ 8036 h 10000"/>
                <a:gd name="connsiteX11" fmla="*/ 1603 w 10000"/>
                <a:gd name="connsiteY11" fmla="*/ 8051 h 10000"/>
                <a:gd name="connsiteX12" fmla="*/ 1803 w 10000"/>
                <a:gd name="connsiteY12" fmla="*/ 8036 h 10000"/>
                <a:gd name="connsiteX13" fmla="*/ 1860 w 10000"/>
                <a:gd name="connsiteY13" fmla="*/ 8142 h 10000"/>
                <a:gd name="connsiteX14" fmla="*/ 2078 w 10000"/>
                <a:gd name="connsiteY14" fmla="*/ 8142 h 10000"/>
                <a:gd name="connsiteX15" fmla="*/ 2215 w 10000"/>
                <a:gd name="connsiteY15" fmla="*/ 8051 h 10000"/>
                <a:gd name="connsiteX16" fmla="*/ 2335 w 10000"/>
                <a:gd name="connsiteY16" fmla="*/ 8112 h 10000"/>
                <a:gd name="connsiteX17" fmla="*/ 2587 w 10000"/>
                <a:gd name="connsiteY17" fmla="*/ 8006 h 10000"/>
                <a:gd name="connsiteX18" fmla="*/ 2702 w 10000"/>
                <a:gd name="connsiteY18" fmla="*/ 8112 h 10000"/>
                <a:gd name="connsiteX19" fmla="*/ 2879 w 10000"/>
                <a:gd name="connsiteY19" fmla="*/ 8308 h 10000"/>
                <a:gd name="connsiteX20" fmla="*/ 2896 w 10000"/>
                <a:gd name="connsiteY20" fmla="*/ 8338 h 10000"/>
                <a:gd name="connsiteX21" fmla="*/ 3183 w 10000"/>
                <a:gd name="connsiteY21" fmla="*/ 8550 h 10000"/>
                <a:gd name="connsiteX22" fmla="*/ 3646 w 10000"/>
                <a:gd name="connsiteY22" fmla="*/ 9139 h 10000"/>
                <a:gd name="connsiteX23" fmla="*/ 3818 w 10000"/>
                <a:gd name="connsiteY23" fmla="*/ 9003 h 10000"/>
                <a:gd name="connsiteX24" fmla="*/ 3898 w 10000"/>
                <a:gd name="connsiteY24" fmla="*/ 9003 h 10000"/>
                <a:gd name="connsiteX25" fmla="*/ 3927 w 10000"/>
                <a:gd name="connsiteY25" fmla="*/ 9094 h 10000"/>
                <a:gd name="connsiteX26" fmla="*/ 4093 w 10000"/>
                <a:gd name="connsiteY26" fmla="*/ 9260 h 10000"/>
                <a:gd name="connsiteX27" fmla="*/ 4207 w 10000"/>
                <a:gd name="connsiteY27" fmla="*/ 9320 h 10000"/>
                <a:gd name="connsiteX28" fmla="*/ 4264 w 10000"/>
                <a:gd name="connsiteY28" fmla="*/ 9350 h 10000"/>
                <a:gd name="connsiteX29" fmla="*/ 4751 w 10000"/>
                <a:gd name="connsiteY29" fmla="*/ 9199 h 10000"/>
                <a:gd name="connsiteX30" fmla="*/ 5031 w 10000"/>
                <a:gd name="connsiteY30" fmla="*/ 9169 h 10000"/>
                <a:gd name="connsiteX31" fmla="*/ 5043 w 10000"/>
                <a:gd name="connsiteY31" fmla="*/ 9199 h 10000"/>
                <a:gd name="connsiteX32" fmla="*/ 5186 w 10000"/>
                <a:gd name="connsiteY32" fmla="*/ 9350 h 10000"/>
                <a:gd name="connsiteX33" fmla="*/ 5301 w 10000"/>
                <a:gd name="connsiteY33" fmla="*/ 9486 h 10000"/>
                <a:gd name="connsiteX34" fmla="*/ 5564 w 10000"/>
                <a:gd name="connsiteY34" fmla="*/ 9713 h 10000"/>
                <a:gd name="connsiteX35" fmla="*/ 5890 w 10000"/>
                <a:gd name="connsiteY35" fmla="*/ 9683 h 10000"/>
                <a:gd name="connsiteX36" fmla="*/ 6050 w 10000"/>
                <a:gd name="connsiteY36" fmla="*/ 9577 h 10000"/>
                <a:gd name="connsiteX37" fmla="*/ 6634 w 10000"/>
                <a:gd name="connsiteY37" fmla="*/ 9547 h 10000"/>
                <a:gd name="connsiteX38" fmla="*/ 6732 w 10000"/>
                <a:gd name="connsiteY38" fmla="*/ 9713 h 10000"/>
                <a:gd name="connsiteX39" fmla="*/ 7092 w 10000"/>
                <a:gd name="connsiteY39" fmla="*/ 10000 h 10000"/>
                <a:gd name="connsiteX40" fmla="*/ 7687 w 10000"/>
                <a:gd name="connsiteY40" fmla="*/ 9804 h 10000"/>
                <a:gd name="connsiteX41" fmla="*/ 9365 w 10000"/>
                <a:gd name="connsiteY41" fmla="*/ 10000 h 10000"/>
                <a:gd name="connsiteX42" fmla="*/ 9548 w 10000"/>
                <a:gd name="connsiteY42" fmla="*/ 9909 h 10000"/>
                <a:gd name="connsiteX43" fmla="*/ 9891 w 10000"/>
                <a:gd name="connsiteY43" fmla="*/ 9940 h 10000"/>
                <a:gd name="connsiteX44" fmla="*/ 10000 w 10000"/>
                <a:gd name="connsiteY44" fmla="*/ 9970 h 10000"/>
                <a:gd name="connsiteX45" fmla="*/ 10000 w 10000"/>
                <a:gd name="connsiteY45" fmla="*/ 0 h 10000"/>
                <a:gd name="connsiteX46" fmla="*/ 149 w 10000"/>
                <a:gd name="connsiteY46" fmla="*/ 0 h 10000"/>
                <a:gd name="connsiteX47" fmla="*/ 114 w 10000"/>
                <a:gd name="connsiteY47" fmla="*/ 514 h 10000"/>
                <a:gd name="connsiteX48" fmla="*/ 103 w 10000"/>
                <a:gd name="connsiteY48" fmla="*/ 1631 h 10000"/>
                <a:gd name="connsiteX49" fmla="*/ 63 w 10000"/>
                <a:gd name="connsiteY49" fmla="*/ 2024 h 10000"/>
                <a:gd name="connsiteX50" fmla="*/ 63 w 10000"/>
                <a:gd name="connsiteY50" fmla="*/ 5921 h 10000"/>
                <a:gd name="connsiteX51" fmla="*/ 0 w 10000"/>
                <a:gd name="connsiteY51" fmla="*/ 6450 h 10000"/>
                <a:gd name="connsiteX52" fmla="*/ 52 w 10000"/>
                <a:gd name="connsiteY52" fmla="*/ 7175 h 10000"/>
                <a:gd name="connsiteX53" fmla="*/ 63 w 10000"/>
                <a:gd name="connsiteY53" fmla="*/ 7825 h 10000"/>
                <a:gd name="connsiteX54" fmla="*/ 52 w 10000"/>
                <a:gd name="connsiteY54" fmla="*/ 9063 h 10000"/>
                <a:gd name="connsiteX55" fmla="*/ 6 w 10000"/>
                <a:gd name="connsiteY55" fmla="*/ 9713 h 10000"/>
                <a:gd name="connsiteX56" fmla="*/ 137 w 10000"/>
                <a:gd name="connsiteY56" fmla="*/ 9804 h 10000"/>
                <a:gd name="connsiteX57" fmla="*/ 258 w 10000"/>
                <a:gd name="connsiteY57" fmla="*/ 9743 h 10000"/>
                <a:gd name="connsiteX58" fmla="*/ 258 w 10000"/>
                <a:gd name="connsiteY58" fmla="*/ 9743 h 10000"/>
                <a:gd name="connsiteX0" fmla="*/ 258 w 10000"/>
                <a:gd name="connsiteY0" fmla="*/ 9743 h 10000"/>
                <a:gd name="connsiteX1" fmla="*/ 366 w 10000"/>
                <a:gd name="connsiteY1" fmla="*/ 9577 h 10000"/>
                <a:gd name="connsiteX2" fmla="*/ 475 w 10000"/>
                <a:gd name="connsiteY2" fmla="*/ 9230 h 10000"/>
                <a:gd name="connsiteX3" fmla="*/ 550 w 10000"/>
                <a:gd name="connsiteY3" fmla="*/ 9109 h 10000"/>
                <a:gd name="connsiteX4" fmla="*/ 670 w 10000"/>
                <a:gd name="connsiteY4" fmla="*/ 9003 h 10000"/>
                <a:gd name="connsiteX5" fmla="*/ 1002 w 10000"/>
                <a:gd name="connsiteY5" fmla="*/ 8852 h 10000"/>
                <a:gd name="connsiteX6" fmla="*/ 1191 w 10000"/>
                <a:gd name="connsiteY6" fmla="*/ 8686 h 10000"/>
                <a:gd name="connsiteX7" fmla="*/ 1265 w 10000"/>
                <a:gd name="connsiteY7" fmla="*/ 8822 h 10000"/>
                <a:gd name="connsiteX8" fmla="*/ 1460 w 10000"/>
                <a:gd name="connsiteY8" fmla="*/ 8595 h 10000"/>
                <a:gd name="connsiteX9" fmla="*/ 1523 w 10000"/>
                <a:gd name="connsiteY9" fmla="*/ 8172 h 10000"/>
                <a:gd name="connsiteX10" fmla="*/ 1603 w 10000"/>
                <a:gd name="connsiteY10" fmla="*/ 8051 h 10000"/>
                <a:gd name="connsiteX11" fmla="*/ 1803 w 10000"/>
                <a:gd name="connsiteY11" fmla="*/ 8036 h 10000"/>
                <a:gd name="connsiteX12" fmla="*/ 1860 w 10000"/>
                <a:gd name="connsiteY12" fmla="*/ 8142 h 10000"/>
                <a:gd name="connsiteX13" fmla="*/ 2078 w 10000"/>
                <a:gd name="connsiteY13" fmla="*/ 8142 h 10000"/>
                <a:gd name="connsiteX14" fmla="*/ 2215 w 10000"/>
                <a:gd name="connsiteY14" fmla="*/ 8051 h 10000"/>
                <a:gd name="connsiteX15" fmla="*/ 2335 w 10000"/>
                <a:gd name="connsiteY15" fmla="*/ 8112 h 10000"/>
                <a:gd name="connsiteX16" fmla="*/ 2587 w 10000"/>
                <a:gd name="connsiteY16" fmla="*/ 8006 h 10000"/>
                <a:gd name="connsiteX17" fmla="*/ 2702 w 10000"/>
                <a:gd name="connsiteY17" fmla="*/ 8112 h 10000"/>
                <a:gd name="connsiteX18" fmla="*/ 2879 w 10000"/>
                <a:gd name="connsiteY18" fmla="*/ 8308 h 10000"/>
                <a:gd name="connsiteX19" fmla="*/ 2896 w 10000"/>
                <a:gd name="connsiteY19" fmla="*/ 8338 h 10000"/>
                <a:gd name="connsiteX20" fmla="*/ 3183 w 10000"/>
                <a:gd name="connsiteY20" fmla="*/ 8550 h 10000"/>
                <a:gd name="connsiteX21" fmla="*/ 3646 w 10000"/>
                <a:gd name="connsiteY21" fmla="*/ 9139 h 10000"/>
                <a:gd name="connsiteX22" fmla="*/ 3818 w 10000"/>
                <a:gd name="connsiteY22" fmla="*/ 9003 h 10000"/>
                <a:gd name="connsiteX23" fmla="*/ 3898 w 10000"/>
                <a:gd name="connsiteY23" fmla="*/ 9003 h 10000"/>
                <a:gd name="connsiteX24" fmla="*/ 3927 w 10000"/>
                <a:gd name="connsiteY24" fmla="*/ 9094 h 10000"/>
                <a:gd name="connsiteX25" fmla="*/ 4093 w 10000"/>
                <a:gd name="connsiteY25" fmla="*/ 9260 h 10000"/>
                <a:gd name="connsiteX26" fmla="*/ 4207 w 10000"/>
                <a:gd name="connsiteY26" fmla="*/ 9320 h 10000"/>
                <a:gd name="connsiteX27" fmla="*/ 4264 w 10000"/>
                <a:gd name="connsiteY27" fmla="*/ 9350 h 10000"/>
                <a:gd name="connsiteX28" fmla="*/ 4751 w 10000"/>
                <a:gd name="connsiteY28" fmla="*/ 9199 h 10000"/>
                <a:gd name="connsiteX29" fmla="*/ 5031 w 10000"/>
                <a:gd name="connsiteY29" fmla="*/ 9169 h 10000"/>
                <a:gd name="connsiteX30" fmla="*/ 5043 w 10000"/>
                <a:gd name="connsiteY30" fmla="*/ 9199 h 10000"/>
                <a:gd name="connsiteX31" fmla="*/ 5186 w 10000"/>
                <a:gd name="connsiteY31" fmla="*/ 9350 h 10000"/>
                <a:gd name="connsiteX32" fmla="*/ 5301 w 10000"/>
                <a:gd name="connsiteY32" fmla="*/ 9486 h 10000"/>
                <a:gd name="connsiteX33" fmla="*/ 5564 w 10000"/>
                <a:gd name="connsiteY33" fmla="*/ 9713 h 10000"/>
                <a:gd name="connsiteX34" fmla="*/ 5890 w 10000"/>
                <a:gd name="connsiteY34" fmla="*/ 9683 h 10000"/>
                <a:gd name="connsiteX35" fmla="*/ 6050 w 10000"/>
                <a:gd name="connsiteY35" fmla="*/ 9577 h 10000"/>
                <a:gd name="connsiteX36" fmla="*/ 6634 w 10000"/>
                <a:gd name="connsiteY36" fmla="*/ 9547 h 10000"/>
                <a:gd name="connsiteX37" fmla="*/ 6732 w 10000"/>
                <a:gd name="connsiteY37" fmla="*/ 9713 h 10000"/>
                <a:gd name="connsiteX38" fmla="*/ 7092 w 10000"/>
                <a:gd name="connsiteY38" fmla="*/ 10000 h 10000"/>
                <a:gd name="connsiteX39" fmla="*/ 7687 w 10000"/>
                <a:gd name="connsiteY39" fmla="*/ 9804 h 10000"/>
                <a:gd name="connsiteX40" fmla="*/ 9365 w 10000"/>
                <a:gd name="connsiteY40" fmla="*/ 10000 h 10000"/>
                <a:gd name="connsiteX41" fmla="*/ 9548 w 10000"/>
                <a:gd name="connsiteY41" fmla="*/ 9909 h 10000"/>
                <a:gd name="connsiteX42" fmla="*/ 9891 w 10000"/>
                <a:gd name="connsiteY42" fmla="*/ 9940 h 10000"/>
                <a:gd name="connsiteX43" fmla="*/ 10000 w 10000"/>
                <a:gd name="connsiteY43" fmla="*/ 9970 h 10000"/>
                <a:gd name="connsiteX44" fmla="*/ 10000 w 10000"/>
                <a:gd name="connsiteY44" fmla="*/ 0 h 10000"/>
                <a:gd name="connsiteX45" fmla="*/ 149 w 10000"/>
                <a:gd name="connsiteY45" fmla="*/ 0 h 10000"/>
                <a:gd name="connsiteX46" fmla="*/ 114 w 10000"/>
                <a:gd name="connsiteY46" fmla="*/ 514 h 10000"/>
                <a:gd name="connsiteX47" fmla="*/ 103 w 10000"/>
                <a:gd name="connsiteY47" fmla="*/ 1631 h 10000"/>
                <a:gd name="connsiteX48" fmla="*/ 63 w 10000"/>
                <a:gd name="connsiteY48" fmla="*/ 2024 h 10000"/>
                <a:gd name="connsiteX49" fmla="*/ 63 w 10000"/>
                <a:gd name="connsiteY49" fmla="*/ 5921 h 10000"/>
                <a:gd name="connsiteX50" fmla="*/ 0 w 10000"/>
                <a:gd name="connsiteY50" fmla="*/ 6450 h 10000"/>
                <a:gd name="connsiteX51" fmla="*/ 52 w 10000"/>
                <a:gd name="connsiteY51" fmla="*/ 7175 h 10000"/>
                <a:gd name="connsiteX52" fmla="*/ 63 w 10000"/>
                <a:gd name="connsiteY52" fmla="*/ 7825 h 10000"/>
                <a:gd name="connsiteX53" fmla="*/ 52 w 10000"/>
                <a:gd name="connsiteY53" fmla="*/ 9063 h 10000"/>
                <a:gd name="connsiteX54" fmla="*/ 6 w 10000"/>
                <a:gd name="connsiteY54" fmla="*/ 9713 h 10000"/>
                <a:gd name="connsiteX55" fmla="*/ 137 w 10000"/>
                <a:gd name="connsiteY55" fmla="*/ 9804 h 10000"/>
                <a:gd name="connsiteX56" fmla="*/ 258 w 10000"/>
                <a:gd name="connsiteY56" fmla="*/ 9743 h 10000"/>
                <a:gd name="connsiteX57" fmla="*/ 258 w 10000"/>
                <a:gd name="connsiteY57" fmla="*/ 9743 h 10000"/>
                <a:gd name="connsiteX0" fmla="*/ 258 w 10000"/>
                <a:gd name="connsiteY0" fmla="*/ 9743 h 10000"/>
                <a:gd name="connsiteX1" fmla="*/ 366 w 10000"/>
                <a:gd name="connsiteY1" fmla="*/ 9577 h 10000"/>
                <a:gd name="connsiteX2" fmla="*/ 475 w 10000"/>
                <a:gd name="connsiteY2" fmla="*/ 9230 h 10000"/>
                <a:gd name="connsiteX3" fmla="*/ 550 w 10000"/>
                <a:gd name="connsiteY3" fmla="*/ 9109 h 10000"/>
                <a:gd name="connsiteX4" fmla="*/ 670 w 10000"/>
                <a:gd name="connsiteY4" fmla="*/ 9003 h 10000"/>
                <a:gd name="connsiteX5" fmla="*/ 1002 w 10000"/>
                <a:gd name="connsiteY5" fmla="*/ 8852 h 10000"/>
                <a:gd name="connsiteX6" fmla="*/ 1191 w 10000"/>
                <a:gd name="connsiteY6" fmla="*/ 8686 h 10000"/>
                <a:gd name="connsiteX7" fmla="*/ 1265 w 10000"/>
                <a:gd name="connsiteY7" fmla="*/ 8822 h 10000"/>
                <a:gd name="connsiteX8" fmla="*/ 1460 w 10000"/>
                <a:gd name="connsiteY8" fmla="*/ 8595 h 10000"/>
                <a:gd name="connsiteX9" fmla="*/ 1523 w 10000"/>
                <a:gd name="connsiteY9" fmla="*/ 8172 h 10000"/>
                <a:gd name="connsiteX10" fmla="*/ 1603 w 10000"/>
                <a:gd name="connsiteY10" fmla="*/ 8051 h 10000"/>
                <a:gd name="connsiteX11" fmla="*/ 1860 w 10000"/>
                <a:gd name="connsiteY11" fmla="*/ 8142 h 10000"/>
                <a:gd name="connsiteX12" fmla="*/ 2078 w 10000"/>
                <a:gd name="connsiteY12" fmla="*/ 8142 h 10000"/>
                <a:gd name="connsiteX13" fmla="*/ 2215 w 10000"/>
                <a:gd name="connsiteY13" fmla="*/ 8051 h 10000"/>
                <a:gd name="connsiteX14" fmla="*/ 2335 w 10000"/>
                <a:gd name="connsiteY14" fmla="*/ 8112 h 10000"/>
                <a:gd name="connsiteX15" fmla="*/ 2587 w 10000"/>
                <a:gd name="connsiteY15" fmla="*/ 8006 h 10000"/>
                <a:gd name="connsiteX16" fmla="*/ 2702 w 10000"/>
                <a:gd name="connsiteY16" fmla="*/ 8112 h 10000"/>
                <a:gd name="connsiteX17" fmla="*/ 2879 w 10000"/>
                <a:gd name="connsiteY17" fmla="*/ 8308 h 10000"/>
                <a:gd name="connsiteX18" fmla="*/ 2896 w 10000"/>
                <a:gd name="connsiteY18" fmla="*/ 8338 h 10000"/>
                <a:gd name="connsiteX19" fmla="*/ 3183 w 10000"/>
                <a:gd name="connsiteY19" fmla="*/ 8550 h 10000"/>
                <a:gd name="connsiteX20" fmla="*/ 3646 w 10000"/>
                <a:gd name="connsiteY20" fmla="*/ 9139 h 10000"/>
                <a:gd name="connsiteX21" fmla="*/ 3818 w 10000"/>
                <a:gd name="connsiteY21" fmla="*/ 9003 h 10000"/>
                <a:gd name="connsiteX22" fmla="*/ 3898 w 10000"/>
                <a:gd name="connsiteY22" fmla="*/ 9003 h 10000"/>
                <a:gd name="connsiteX23" fmla="*/ 3927 w 10000"/>
                <a:gd name="connsiteY23" fmla="*/ 9094 h 10000"/>
                <a:gd name="connsiteX24" fmla="*/ 4093 w 10000"/>
                <a:gd name="connsiteY24" fmla="*/ 9260 h 10000"/>
                <a:gd name="connsiteX25" fmla="*/ 4207 w 10000"/>
                <a:gd name="connsiteY25" fmla="*/ 9320 h 10000"/>
                <a:gd name="connsiteX26" fmla="*/ 4264 w 10000"/>
                <a:gd name="connsiteY26" fmla="*/ 9350 h 10000"/>
                <a:gd name="connsiteX27" fmla="*/ 4751 w 10000"/>
                <a:gd name="connsiteY27" fmla="*/ 9199 h 10000"/>
                <a:gd name="connsiteX28" fmla="*/ 5031 w 10000"/>
                <a:gd name="connsiteY28" fmla="*/ 9169 h 10000"/>
                <a:gd name="connsiteX29" fmla="*/ 5043 w 10000"/>
                <a:gd name="connsiteY29" fmla="*/ 9199 h 10000"/>
                <a:gd name="connsiteX30" fmla="*/ 5186 w 10000"/>
                <a:gd name="connsiteY30" fmla="*/ 9350 h 10000"/>
                <a:gd name="connsiteX31" fmla="*/ 5301 w 10000"/>
                <a:gd name="connsiteY31" fmla="*/ 9486 h 10000"/>
                <a:gd name="connsiteX32" fmla="*/ 5564 w 10000"/>
                <a:gd name="connsiteY32" fmla="*/ 9713 h 10000"/>
                <a:gd name="connsiteX33" fmla="*/ 5890 w 10000"/>
                <a:gd name="connsiteY33" fmla="*/ 9683 h 10000"/>
                <a:gd name="connsiteX34" fmla="*/ 6050 w 10000"/>
                <a:gd name="connsiteY34" fmla="*/ 9577 h 10000"/>
                <a:gd name="connsiteX35" fmla="*/ 6634 w 10000"/>
                <a:gd name="connsiteY35" fmla="*/ 9547 h 10000"/>
                <a:gd name="connsiteX36" fmla="*/ 6732 w 10000"/>
                <a:gd name="connsiteY36" fmla="*/ 9713 h 10000"/>
                <a:gd name="connsiteX37" fmla="*/ 7092 w 10000"/>
                <a:gd name="connsiteY37" fmla="*/ 10000 h 10000"/>
                <a:gd name="connsiteX38" fmla="*/ 7687 w 10000"/>
                <a:gd name="connsiteY38" fmla="*/ 9804 h 10000"/>
                <a:gd name="connsiteX39" fmla="*/ 9365 w 10000"/>
                <a:gd name="connsiteY39" fmla="*/ 10000 h 10000"/>
                <a:gd name="connsiteX40" fmla="*/ 9548 w 10000"/>
                <a:gd name="connsiteY40" fmla="*/ 9909 h 10000"/>
                <a:gd name="connsiteX41" fmla="*/ 9891 w 10000"/>
                <a:gd name="connsiteY41" fmla="*/ 9940 h 10000"/>
                <a:gd name="connsiteX42" fmla="*/ 10000 w 10000"/>
                <a:gd name="connsiteY42" fmla="*/ 9970 h 10000"/>
                <a:gd name="connsiteX43" fmla="*/ 10000 w 10000"/>
                <a:gd name="connsiteY43" fmla="*/ 0 h 10000"/>
                <a:gd name="connsiteX44" fmla="*/ 149 w 10000"/>
                <a:gd name="connsiteY44" fmla="*/ 0 h 10000"/>
                <a:gd name="connsiteX45" fmla="*/ 114 w 10000"/>
                <a:gd name="connsiteY45" fmla="*/ 514 h 10000"/>
                <a:gd name="connsiteX46" fmla="*/ 103 w 10000"/>
                <a:gd name="connsiteY46" fmla="*/ 1631 h 10000"/>
                <a:gd name="connsiteX47" fmla="*/ 63 w 10000"/>
                <a:gd name="connsiteY47" fmla="*/ 2024 h 10000"/>
                <a:gd name="connsiteX48" fmla="*/ 63 w 10000"/>
                <a:gd name="connsiteY48" fmla="*/ 5921 h 10000"/>
                <a:gd name="connsiteX49" fmla="*/ 0 w 10000"/>
                <a:gd name="connsiteY49" fmla="*/ 6450 h 10000"/>
                <a:gd name="connsiteX50" fmla="*/ 52 w 10000"/>
                <a:gd name="connsiteY50" fmla="*/ 7175 h 10000"/>
                <a:gd name="connsiteX51" fmla="*/ 63 w 10000"/>
                <a:gd name="connsiteY51" fmla="*/ 7825 h 10000"/>
                <a:gd name="connsiteX52" fmla="*/ 52 w 10000"/>
                <a:gd name="connsiteY52" fmla="*/ 9063 h 10000"/>
                <a:gd name="connsiteX53" fmla="*/ 6 w 10000"/>
                <a:gd name="connsiteY53" fmla="*/ 9713 h 10000"/>
                <a:gd name="connsiteX54" fmla="*/ 137 w 10000"/>
                <a:gd name="connsiteY54" fmla="*/ 9804 h 10000"/>
                <a:gd name="connsiteX55" fmla="*/ 258 w 10000"/>
                <a:gd name="connsiteY55" fmla="*/ 9743 h 10000"/>
                <a:gd name="connsiteX56" fmla="*/ 258 w 10000"/>
                <a:gd name="connsiteY56" fmla="*/ 9743 h 10000"/>
                <a:gd name="connsiteX0" fmla="*/ 258 w 10000"/>
                <a:gd name="connsiteY0" fmla="*/ 9743 h 10000"/>
                <a:gd name="connsiteX1" fmla="*/ 366 w 10000"/>
                <a:gd name="connsiteY1" fmla="*/ 9577 h 10000"/>
                <a:gd name="connsiteX2" fmla="*/ 475 w 10000"/>
                <a:gd name="connsiteY2" fmla="*/ 9230 h 10000"/>
                <a:gd name="connsiteX3" fmla="*/ 550 w 10000"/>
                <a:gd name="connsiteY3" fmla="*/ 9109 h 10000"/>
                <a:gd name="connsiteX4" fmla="*/ 670 w 10000"/>
                <a:gd name="connsiteY4" fmla="*/ 9003 h 10000"/>
                <a:gd name="connsiteX5" fmla="*/ 1002 w 10000"/>
                <a:gd name="connsiteY5" fmla="*/ 8852 h 10000"/>
                <a:gd name="connsiteX6" fmla="*/ 1191 w 10000"/>
                <a:gd name="connsiteY6" fmla="*/ 8686 h 10000"/>
                <a:gd name="connsiteX7" fmla="*/ 1265 w 10000"/>
                <a:gd name="connsiteY7" fmla="*/ 8822 h 10000"/>
                <a:gd name="connsiteX8" fmla="*/ 1460 w 10000"/>
                <a:gd name="connsiteY8" fmla="*/ 8595 h 10000"/>
                <a:gd name="connsiteX9" fmla="*/ 1523 w 10000"/>
                <a:gd name="connsiteY9" fmla="*/ 8172 h 10000"/>
                <a:gd name="connsiteX10" fmla="*/ 1603 w 10000"/>
                <a:gd name="connsiteY10" fmla="*/ 8051 h 10000"/>
                <a:gd name="connsiteX11" fmla="*/ 1860 w 10000"/>
                <a:gd name="connsiteY11" fmla="*/ 8142 h 10000"/>
                <a:gd name="connsiteX12" fmla="*/ 2078 w 10000"/>
                <a:gd name="connsiteY12" fmla="*/ 8142 h 10000"/>
                <a:gd name="connsiteX13" fmla="*/ 2215 w 10000"/>
                <a:gd name="connsiteY13" fmla="*/ 8051 h 10000"/>
                <a:gd name="connsiteX14" fmla="*/ 2335 w 10000"/>
                <a:gd name="connsiteY14" fmla="*/ 8112 h 10000"/>
                <a:gd name="connsiteX15" fmla="*/ 2587 w 10000"/>
                <a:gd name="connsiteY15" fmla="*/ 8006 h 10000"/>
                <a:gd name="connsiteX16" fmla="*/ 2702 w 10000"/>
                <a:gd name="connsiteY16" fmla="*/ 8112 h 10000"/>
                <a:gd name="connsiteX17" fmla="*/ 2879 w 10000"/>
                <a:gd name="connsiteY17" fmla="*/ 8308 h 10000"/>
                <a:gd name="connsiteX18" fmla="*/ 2896 w 10000"/>
                <a:gd name="connsiteY18" fmla="*/ 8338 h 10000"/>
                <a:gd name="connsiteX19" fmla="*/ 3183 w 10000"/>
                <a:gd name="connsiteY19" fmla="*/ 8550 h 10000"/>
                <a:gd name="connsiteX20" fmla="*/ 3646 w 10000"/>
                <a:gd name="connsiteY20" fmla="*/ 9139 h 10000"/>
                <a:gd name="connsiteX21" fmla="*/ 3818 w 10000"/>
                <a:gd name="connsiteY21" fmla="*/ 9003 h 10000"/>
                <a:gd name="connsiteX22" fmla="*/ 3898 w 10000"/>
                <a:gd name="connsiteY22" fmla="*/ 9003 h 10000"/>
                <a:gd name="connsiteX23" fmla="*/ 3927 w 10000"/>
                <a:gd name="connsiteY23" fmla="*/ 9094 h 10000"/>
                <a:gd name="connsiteX24" fmla="*/ 4093 w 10000"/>
                <a:gd name="connsiteY24" fmla="*/ 9260 h 10000"/>
                <a:gd name="connsiteX25" fmla="*/ 4207 w 10000"/>
                <a:gd name="connsiteY25" fmla="*/ 9320 h 10000"/>
                <a:gd name="connsiteX26" fmla="*/ 4264 w 10000"/>
                <a:gd name="connsiteY26" fmla="*/ 9350 h 10000"/>
                <a:gd name="connsiteX27" fmla="*/ 4751 w 10000"/>
                <a:gd name="connsiteY27" fmla="*/ 9199 h 10000"/>
                <a:gd name="connsiteX28" fmla="*/ 5031 w 10000"/>
                <a:gd name="connsiteY28" fmla="*/ 9169 h 10000"/>
                <a:gd name="connsiteX29" fmla="*/ 5043 w 10000"/>
                <a:gd name="connsiteY29" fmla="*/ 9199 h 10000"/>
                <a:gd name="connsiteX30" fmla="*/ 5186 w 10000"/>
                <a:gd name="connsiteY30" fmla="*/ 9350 h 10000"/>
                <a:gd name="connsiteX31" fmla="*/ 5301 w 10000"/>
                <a:gd name="connsiteY31" fmla="*/ 9486 h 10000"/>
                <a:gd name="connsiteX32" fmla="*/ 5564 w 10000"/>
                <a:gd name="connsiteY32" fmla="*/ 9713 h 10000"/>
                <a:gd name="connsiteX33" fmla="*/ 5890 w 10000"/>
                <a:gd name="connsiteY33" fmla="*/ 9683 h 10000"/>
                <a:gd name="connsiteX34" fmla="*/ 6050 w 10000"/>
                <a:gd name="connsiteY34" fmla="*/ 9577 h 10000"/>
                <a:gd name="connsiteX35" fmla="*/ 6634 w 10000"/>
                <a:gd name="connsiteY35" fmla="*/ 9547 h 10000"/>
                <a:gd name="connsiteX36" fmla="*/ 6732 w 10000"/>
                <a:gd name="connsiteY36" fmla="*/ 9713 h 10000"/>
                <a:gd name="connsiteX37" fmla="*/ 7092 w 10000"/>
                <a:gd name="connsiteY37" fmla="*/ 10000 h 10000"/>
                <a:gd name="connsiteX38" fmla="*/ 7687 w 10000"/>
                <a:gd name="connsiteY38" fmla="*/ 9804 h 10000"/>
                <a:gd name="connsiteX39" fmla="*/ 9365 w 10000"/>
                <a:gd name="connsiteY39" fmla="*/ 10000 h 10000"/>
                <a:gd name="connsiteX40" fmla="*/ 9548 w 10000"/>
                <a:gd name="connsiteY40" fmla="*/ 9909 h 10000"/>
                <a:gd name="connsiteX41" fmla="*/ 9891 w 10000"/>
                <a:gd name="connsiteY41" fmla="*/ 9940 h 10000"/>
                <a:gd name="connsiteX42" fmla="*/ 10000 w 10000"/>
                <a:gd name="connsiteY42" fmla="*/ 9970 h 10000"/>
                <a:gd name="connsiteX43" fmla="*/ 10000 w 10000"/>
                <a:gd name="connsiteY43" fmla="*/ 0 h 10000"/>
                <a:gd name="connsiteX44" fmla="*/ 149 w 10000"/>
                <a:gd name="connsiteY44" fmla="*/ 0 h 10000"/>
                <a:gd name="connsiteX45" fmla="*/ 114 w 10000"/>
                <a:gd name="connsiteY45" fmla="*/ 514 h 10000"/>
                <a:gd name="connsiteX46" fmla="*/ 103 w 10000"/>
                <a:gd name="connsiteY46" fmla="*/ 1631 h 10000"/>
                <a:gd name="connsiteX47" fmla="*/ 63 w 10000"/>
                <a:gd name="connsiteY47" fmla="*/ 2024 h 10000"/>
                <a:gd name="connsiteX48" fmla="*/ 63 w 10000"/>
                <a:gd name="connsiteY48" fmla="*/ 5921 h 10000"/>
                <a:gd name="connsiteX49" fmla="*/ 0 w 10000"/>
                <a:gd name="connsiteY49" fmla="*/ 6450 h 10000"/>
                <a:gd name="connsiteX50" fmla="*/ 52 w 10000"/>
                <a:gd name="connsiteY50" fmla="*/ 7175 h 10000"/>
                <a:gd name="connsiteX51" fmla="*/ 63 w 10000"/>
                <a:gd name="connsiteY51" fmla="*/ 7825 h 10000"/>
                <a:gd name="connsiteX52" fmla="*/ 52 w 10000"/>
                <a:gd name="connsiteY52" fmla="*/ 9063 h 10000"/>
                <a:gd name="connsiteX53" fmla="*/ 137 w 10000"/>
                <a:gd name="connsiteY53" fmla="*/ 9804 h 10000"/>
                <a:gd name="connsiteX54" fmla="*/ 258 w 10000"/>
                <a:gd name="connsiteY54" fmla="*/ 9743 h 10000"/>
                <a:gd name="connsiteX55" fmla="*/ 258 w 10000"/>
                <a:gd name="connsiteY55" fmla="*/ 9743 h 10000"/>
                <a:gd name="connsiteX0" fmla="*/ 258 w 10000"/>
                <a:gd name="connsiteY0" fmla="*/ 9743 h 10000"/>
                <a:gd name="connsiteX1" fmla="*/ 366 w 10000"/>
                <a:gd name="connsiteY1" fmla="*/ 9577 h 10000"/>
                <a:gd name="connsiteX2" fmla="*/ 475 w 10000"/>
                <a:gd name="connsiteY2" fmla="*/ 9230 h 10000"/>
                <a:gd name="connsiteX3" fmla="*/ 550 w 10000"/>
                <a:gd name="connsiteY3" fmla="*/ 9109 h 10000"/>
                <a:gd name="connsiteX4" fmla="*/ 670 w 10000"/>
                <a:gd name="connsiteY4" fmla="*/ 9003 h 10000"/>
                <a:gd name="connsiteX5" fmla="*/ 1002 w 10000"/>
                <a:gd name="connsiteY5" fmla="*/ 8852 h 10000"/>
                <a:gd name="connsiteX6" fmla="*/ 1191 w 10000"/>
                <a:gd name="connsiteY6" fmla="*/ 8686 h 10000"/>
                <a:gd name="connsiteX7" fmla="*/ 1265 w 10000"/>
                <a:gd name="connsiteY7" fmla="*/ 8822 h 10000"/>
                <a:gd name="connsiteX8" fmla="*/ 1460 w 10000"/>
                <a:gd name="connsiteY8" fmla="*/ 8595 h 10000"/>
                <a:gd name="connsiteX9" fmla="*/ 1523 w 10000"/>
                <a:gd name="connsiteY9" fmla="*/ 8172 h 10000"/>
                <a:gd name="connsiteX10" fmla="*/ 1603 w 10000"/>
                <a:gd name="connsiteY10" fmla="*/ 8051 h 10000"/>
                <a:gd name="connsiteX11" fmla="*/ 1860 w 10000"/>
                <a:gd name="connsiteY11" fmla="*/ 8142 h 10000"/>
                <a:gd name="connsiteX12" fmla="*/ 2078 w 10000"/>
                <a:gd name="connsiteY12" fmla="*/ 8142 h 10000"/>
                <a:gd name="connsiteX13" fmla="*/ 2215 w 10000"/>
                <a:gd name="connsiteY13" fmla="*/ 8051 h 10000"/>
                <a:gd name="connsiteX14" fmla="*/ 2335 w 10000"/>
                <a:gd name="connsiteY14" fmla="*/ 8112 h 10000"/>
                <a:gd name="connsiteX15" fmla="*/ 2587 w 10000"/>
                <a:gd name="connsiteY15" fmla="*/ 8006 h 10000"/>
                <a:gd name="connsiteX16" fmla="*/ 2702 w 10000"/>
                <a:gd name="connsiteY16" fmla="*/ 8112 h 10000"/>
                <a:gd name="connsiteX17" fmla="*/ 2879 w 10000"/>
                <a:gd name="connsiteY17" fmla="*/ 8308 h 10000"/>
                <a:gd name="connsiteX18" fmla="*/ 2896 w 10000"/>
                <a:gd name="connsiteY18" fmla="*/ 8338 h 10000"/>
                <a:gd name="connsiteX19" fmla="*/ 3183 w 10000"/>
                <a:gd name="connsiteY19" fmla="*/ 8550 h 10000"/>
                <a:gd name="connsiteX20" fmla="*/ 3646 w 10000"/>
                <a:gd name="connsiteY20" fmla="*/ 9139 h 10000"/>
                <a:gd name="connsiteX21" fmla="*/ 3818 w 10000"/>
                <a:gd name="connsiteY21" fmla="*/ 9003 h 10000"/>
                <a:gd name="connsiteX22" fmla="*/ 3898 w 10000"/>
                <a:gd name="connsiteY22" fmla="*/ 9003 h 10000"/>
                <a:gd name="connsiteX23" fmla="*/ 3927 w 10000"/>
                <a:gd name="connsiteY23" fmla="*/ 9094 h 10000"/>
                <a:gd name="connsiteX24" fmla="*/ 4093 w 10000"/>
                <a:gd name="connsiteY24" fmla="*/ 9260 h 10000"/>
                <a:gd name="connsiteX25" fmla="*/ 4207 w 10000"/>
                <a:gd name="connsiteY25" fmla="*/ 9320 h 10000"/>
                <a:gd name="connsiteX26" fmla="*/ 4264 w 10000"/>
                <a:gd name="connsiteY26" fmla="*/ 9350 h 10000"/>
                <a:gd name="connsiteX27" fmla="*/ 4751 w 10000"/>
                <a:gd name="connsiteY27" fmla="*/ 9199 h 10000"/>
                <a:gd name="connsiteX28" fmla="*/ 5031 w 10000"/>
                <a:gd name="connsiteY28" fmla="*/ 9169 h 10000"/>
                <a:gd name="connsiteX29" fmla="*/ 5043 w 10000"/>
                <a:gd name="connsiteY29" fmla="*/ 9199 h 10000"/>
                <a:gd name="connsiteX30" fmla="*/ 5186 w 10000"/>
                <a:gd name="connsiteY30" fmla="*/ 9350 h 10000"/>
                <a:gd name="connsiteX31" fmla="*/ 5301 w 10000"/>
                <a:gd name="connsiteY31" fmla="*/ 9486 h 10000"/>
                <a:gd name="connsiteX32" fmla="*/ 5564 w 10000"/>
                <a:gd name="connsiteY32" fmla="*/ 9713 h 10000"/>
                <a:gd name="connsiteX33" fmla="*/ 5890 w 10000"/>
                <a:gd name="connsiteY33" fmla="*/ 9683 h 10000"/>
                <a:gd name="connsiteX34" fmla="*/ 6050 w 10000"/>
                <a:gd name="connsiteY34" fmla="*/ 9577 h 10000"/>
                <a:gd name="connsiteX35" fmla="*/ 6634 w 10000"/>
                <a:gd name="connsiteY35" fmla="*/ 9547 h 10000"/>
                <a:gd name="connsiteX36" fmla="*/ 6732 w 10000"/>
                <a:gd name="connsiteY36" fmla="*/ 9713 h 10000"/>
                <a:gd name="connsiteX37" fmla="*/ 7092 w 10000"/>
                <a:gd name="connsiteY37" fmla="*/ 10000 h 10000"/>
                <a:gd name="connsiteX38" fmla="*/ 7687 w 10000"/>
                <a:gd name="connsiteY38" fmla="*/ 9804 h 10000"/>
                <a:gd name="connsiteX39" fmla="*/ 9365 w 10000"/>
                <a:gd name="connsiteY39" fmla="*/ 10000 h 10000"/>
                <a:gd name="connsiteX40" fmla="*/ 9548 w 10000"/>
                <a:gd name="connsiteY40" fmla="*/ 9909 h 10000"/>
                <a:gd name="connsiteX41" fmla="*/ 9891 w 10000"/>
                <a:gd name="connsiteY41" fmla="*/ 9940 h 10000"/>
                <a:gd name="connsiteX42" fmla="*/ 10000 w 10000"/>
                <a:gd name="connsiteY42" fmla="*/ 9970 h 10000"/>
                <a:gd name="connsiteX43" fmla="*/ 10000 w 10000"/>
                <a:gd name="connsiteY43" fmla="*/ 0 h 10000"/>
                <a:gd name="connsiteX44" fmla="*/ 149 w 10000"/>
                <a:gd name="connsiteY44" fmla="*/ 0 h 10000"/>
                <a:gd name="connsiteX45" fmla="*/ 114 w 10000"/>
                <a:gd name="connsiteY45" fmla="*/ 514 h 10000"/>
                <a:gd name="connsiteX46" fmla="*/ 103 w 10000"/>
                <a:gd name="connsiteY46" fmla="*/ 1631 h 10000"/>
                <a:gd name="connsiteX47" fmla="*/ 63 w 10000"/>
                <a:gd name="connsiteY47" fmla="*/ 2024 h 10000"/>
                <a:gd name="connsiteX48" fmla="*/ 63 w 10000"/>
                <a:gd name="connsiteY48" fmla="*/ 5921 h 10000"/>
                <a:gd name="connsiteX49" fmla="*/ 0 w 10000"/>
                <a:gd name="connsiteY49" fmla="*/ 6450 h 10000"/>
                <a:gd name="connsiteX50" fmla="*/ 52 w 10000"/>
                <a:gd name="connsiteY50" fmla="*/ 7175 h 10000"/>
                <a:gd name="connsiteX51" fmla="*/ 63 w 10000"/>
                <a:gd name="connsiteY51" fmla="*/ 7825 h 10000"/>
                <a:gd name="connsiteX52" fmla="*/ 52 w 10000"/>
                <a:gd name="connsiteY52" fmla="*/ 9063 h 10000"/>
                <a:gd name="connsiteX53" fmla="*/ 258 w 10000"/>
                <a:gd name="connsiteY53" fmla="*/ 9743 h 10000"/>
                <a:gd name="connsiteX54" fmla="*/ 258 w 10000"/>
                <a:gd name="connsiteY54" fmla="*/ 9743 h 10000"/>
                <a:gd name="connsiteX0" fmla="*/ 258 w 10000"/>
                <a:gd name="connsiteY0" fmla="*/ 9743 h 10000"/>
                <a:gd name="connsiteX1" fmla="*/ 366 w 10000"/>
                <a:gd name="connsiteY1" fmla="*/ 9577 h 10000"/>
                <a:gd name="connsiteX2" fmla="*/ 475 w 10000"/>
                <a:gd name="connsiteY2" fmla="*/ 9230 h 10000"/>
                <a:gd name="connsiteX3" fmla="*/ 550 w 10000"/>
                <a:gd name="connsiteY3" fmla="*/ 9109 h 10000"/>
                <a:gd name="connsiteX4" fmla="*/ 670 w 10000"/>
                <a:gd name="connsiteY4" fmla="*/ 9003 h 10000"/>
                <a:gd name="connsiteX5" fmla="*/ 1002 w 10000"/>
                <a:gd name="connsiteY5" fmla="*/ 8852 h 10000"/>
                <a:gd name="connsiteX6" fmla="*/ 1191 w 10000"/>
                <a:gd name="connsiteY6" fmla="*/ 8686 h 10000"/>
                <a:gd name="connsiteX7" fmla="*/ 1265 w 10000"/>
                <a:gd name="connsiteY7" fmla="*/ 8822 h 10000"/>
                <a:gd name="connsiteX8" fmla="*/ 1460 w 10000"/>
                <a:gd name="connsiteY8" fmla="*/ 8595 h 10000"/>
                <a:gd name="connsiteX9" fmla="*/ 1523 w 10000"/>
                <a:gd name="connsiteY9" fmla="*/ 8172 h 10000"/>
                <a:gd name="connsiteX10" fmla="*/ 1603 w 10000"/>
                <a:gd name="connsiteY10" fmla="*/ 8051 h 10000"/>
                <a:gd name="connsiteX11" fmla="*/ 1860 w 10000"/>
                <a:gd name="connsiteY11" fmla="*/ 8142 h 10000"/>
                <a:gd name="connsiteX12" fmla="*/ 2078 w 10000"/>
                <a:gd name="connsiteY12" fmla="*/ 8142 h 10000"/>
                <a:gd name="connsiteX13" fmla="*/ 2215 w 10000"/>
                <a:gd name="connsiteY13" fmla="*/ 8051 h 10000"/>
                <a:gd name="connsiteX14" fmla="*/ 2335 w 10000"/>
                <a:gd name="connsiteY14" fmla="*/ 8112 h 10000"/>
                <a:gd name="connsiteX15" fmla="*/ 2587 w 10000"/>
                <a:gd name="connsiteY15" fmla="*/ 8006 h 10000"/>
                <a:gd name="connsiteX16" fmla="*/ 2702 w 10000"/>
                <a:gd name="connsiteY16" fmla="*/ 8112 h 10000"/>
                <a:gd name="connsiteX17" fmla="*/ 2879 w 10000"/>
                <a:gd name="connsiteY17" fmla="*/ 8308 h 10000"/>
                <a:gd name="connsiteX18" fmla="*/ 2896 w 10000"/>
                <a:gd name="connsiteY18" fmla="*/ 8338 h 10000"/>
                <a:gd name="connsiteX19" fmla="*/ 3183 w 10000"/>
                <a:gd name="connsiteY19" fmla="*/ 8550 h 10000"/>
                <a:gd name="connsiteX20" fmla="*/ 3646 w 10000"/>
                <a:gd name="connsiteY20" fmla="*/ 9139 h 10000"/>
                <a:gd name="connsiteX21" fmla="*/ 3818 w 10000"/>
                <a:gd name="connsiteY21" fmla="*/ 9003 h 10000"/>
                <a:gd name="connsiteX22" fmla="*/ 3898 w 10000"/>
                <a:gd name="connsiteY22" fmla="*/ 9003 h 10000"/>
                <a:gd name="connsiteX23" fmla="*/ 3927 w 10000"/>
                <a:gd name="connsiteY23" fmla="*/ 9094 h 10000"/>
                <a:gd name="connsiteX24" fmla="*/ 4093 w 10000"/>
                <a:gd name="connsiteY24" fmla="*/ 9260 h 10000"/>
                <a:gd name="connsiteX25" fmla="*/ 4207 w 10000"/>
                <a:gd name="connsiteY25" fmla="*/ 9320 h 10000"/>
                <a:gd name="connsiteX26" fmla="*/ 4264 w 10000"/>
                <a:gd name="connsiteY26" fmla="*/ 9350 h 10000"/>
                <a:gd name="connsiteX27" fmla="*/ 4751 w 10000"/>
                <a:gd name="connsiteY27" fmla="*/ 9199 h 10000"/>
                <a:gd name="connsiteX28" fmla="*/ 5031 w 10000"/>
                <a:gd name="connsiteY28" fmla="*/ 9169 h 10000"/>
                <a:gd name="connsiteX29" fmla="*/ 5043 w 10000"/>
                <a:gd name="connsiteY29" fmla="*/ 9199 h 10000"/>
                <a:gd name="connsiteX30" fmla="*/ 5186 w 10000"/>
                <a:gd name="connsiteY30" fmla="*/ 9350 h 10000"/>
                <a:gd name="connsiteX31" fmla="*/ 5301 w 10000"/>
                <a:gd name="connsiteY31" fmla="*/ 9486 h 10000"/>
                <a:gd name="connsiteX32" fmla="*/ 5564 w 10000"/>
                <a:gd name="connsiteY32" fmla="*/ 9713 h 10000"/>
                <a:gd name="connsiteX33" fmla="*/ 5890 w 10000"/>
                <a:gd name="connsiteY33" fmla="*/ 9683 h 10000"/>
                <a:gd name="connsiteX34" fmla="*/ 6050 w 10000"/>
                <a:gd name="connsiteY34" fmla="*/ 9577 h 10000"/>
                <a:gd name="connsiteX35" fmla="*/ 6634 w 10000"/>
                <a:gd name="connsiteY35" fmla="*/ 9547 h 10000"/>
                <a:gd name="connsiteX36" fmla="*/ 6732 w 10000"/>
                <a:gd name="connsiteY36" fmla="*/ 9713 h 10000"/>
                <a:gd name="connsiteX37" fmla="*/ 7092 w 10000"/>
                <a:gd name="connsiteY37" fmla="*/ 10000 h 10000"/>
                <a:gd name="connsiteX38" fmla="*/ 7687 w 10000"/>
                <a:gd name="connsiteY38" fmla="*/ 9804 h 10000"/>
                <a:gd name="connsiteX39" fmla="*/ 9365 w 10000"/>
                <a:gd name="connsiteY39" fmla="*/ 10000 h 10000"/>
                <a:gd name="connsiteX40" fmla="*/ 9548 w 10000"/>
                <a:gd name="connsiteY40" fmla="*/ 9909 h 10000"/>
                <a:gd name="connsiteX41" fmla="*/ 9891 w 10000"/>
                <a:gd name="connsiteY41" fmla="*/ 9940 h 10000"/>
                <a:gd name="connsiteX42" fmla="*/ 10000 w 10000"/>
                <a:gd name="connsiteY42" fmla="*/ 9970 h 10000"/>
                <a:gd name="connsiteX43" fmla="*/ 10000 w 10000"/>
                <a:gd name="connsiteY43" fmla="*/ 0 h 10000"/>
                <a:gd name="connsiteX44" fmla="*/ 149 w 10000"/>
                <a:gd name="connsiteY44" fmla="*/ 0 h 10000"/>
                <a:gd name="connsiteX45" fmla="*/ 114 w 10000"/>
                <a:gd name="connsiteY45" fmla="*/ 514 h 10000"/>
                <a:gd name="connsiteX46" fmla="*/ 103 w 10000"/>
                <a:gd name="connsiteY46" fmla="*/ 1631 h 10000"/>
                <a:gd name="connsiteX47" fmla="*/ 63 w 10000"/>
                <a:gd name="connsiteY47" fmla="*/ 2024 h 10000"/>
                <a:gd name="connsiteX48" fmla="*/ 63 w 10000"/>
                <a:gd name="connsiteY48" fmla="*/ 5921 h 10000"/>
                <a:gd name="connsiteX49" fmla="*/ 0 w 10000"/>
                <a:gd name="connsiteY49" fmla="*/ 6450 h 10000"/>
                <a:gd name="connsiteX50" fmla="*/ 52 w 10000"/>
                <a:gd name="connsiteY50" fmla="*/ 7175 h 10000"/>
                <a:gd name="connsiteX51" fmla="*/ 63 w 10000"/>
                <a:gd name="connsiteY51" fmla="*/ 7825 h 10000"/>
                <a:gd name="connsiteX52" fmla="*/ 52 w 10000"/>
                <a:gd name="connsiteY52" fmla="*/ 9063 h 10000"/>
                <a:gd name="connsiteX53" fmla="*/ 212 w 10000"/>
                <a:gd name="connsiteY53" fmla="*/ 9655 h 10000"/>
                <a:gd name="connsiteX54" fmla="*/ 258 w 10000"/>
                <a:gd name="connsiteY54" fmla="*/ 9743 h 10000"/>
                <a:gd name="connsiteX55" fmla="*/ 258 w 10000"/>
                <a:gd name="connsiteY55" fmla="*/ 9743 h 10000"/>
                <a:gd name="connsiteX0" fmla="*/ 258 w 10000"/>
                <a:gd name="connsiteY0" fmla="*/ 9743 h 10000"/>
                <a:gd name="connsiteX1" fmla="*/ 366 w 10000"/>
                <a:gd name="connsiteY1" fmla="*/ 9577 h 10000"/>
                <a:gd name="connsiteX2" fmla="*/ 475 w 10000"/>
                <a:gd name="connsiteY2" fmla="*/ 9230 h 10000"/>
                <a:gd name="connsiteX3" fmla="*/ 550 w 10000"/>
                <a:gd name="connsiteY3" fmla="*/ 9109 h 10000"/>
                <a:gd name="connsiteX4" fmla="*/ 670 w 10000"/>
                <a:gd name="connsiteY4" fmla="*/ 9003 h 10000"/>
                <a:gd name="connsiteX5" fmla="*/ 1002 w 10000"/>
                <a:gd name="connsiteY5" fmla="*/ 8852 h 10000"/>
                <a:gd name="connsiteX6" fmla="*/ 1191 w 10000"/>
                <a:gd name="connsiteY6" fmla="*/ 8686 h 10000"/>
                <a:gd name="connsiteX7" fmla="*/ 1265 w 10000"/>
                <a:gd name="connsiteY7" fmla="*/ 8822 h 10000"/>
                <a:gd name="connsiteX8" fmla="*/ 1460 w 10000"/>
                <a:gd name="connsiteY8" fmla="*/ 8595 h 10000"/>
                <a:gd name="connsiteX9" fmla="*/ 1523 w 10000"/>
                <a:gd name="connsiteY9" fmla="*/ 8172 h 10000"/>
                <a:gd name="connsiteX10" fmla="*/ 1603 w 10000"/>
                <a:gd name="connsiteY10" fmla="*/ 8051 h 10000"/>
                <a:gd name="connsiteX11" fmla="*/ 1860 w 10000"/>
                <a:gd name="connsiteY11" fmla="*/ 8142 h 10000"/>
                <a:gd name="connsiteX12" fmla="*/ 2078 w 10000"/>
                <a:gd name="connsiteY12" fmla="*/ 8142 h 10000"/>
                <a:gd name="connsiteX13" fmla="*/ 2215 w 10000"/>
                <a:gd name="connsiteY13" fmla="*/ 8051 h 10000"/>
                <a:gd name="connsiteX14" fmla="*/ 2335 w 10000"/>
                <a:gd name="connsiteY14" fmla="*/ 8112 h 10000"/>
                <a:gd name="connsiteX15" fmla="*/ 2587 w 10000"/>
                <a:gd name="connsiteY15" fmla="*/ 8006 h 10000"/>
                <a:gd name="connsiteX16" fmla="*/ 2702 w 10000"/>
                <a:gd name="connsiteY16" fmla="*/ 8112 h 10000"/>
                <a:gd name="connsiteX17" fmla="*/ 2879 w 10000"/>
                <a:gd name="connsiteY17" fmla="*/ 8308 h 10000"/>
                <a:gd name="connsiteX18" fmla="*/ 2896 w 10000"/>
                <a:gd name="connsiteY18" fmla="*/ 8338 h 10000"/>
                <a:gd name="connsiteX19" fmla="*/ 3183 w 10000"/>
                <a:gd name="connsiteY19" fmla="*/ 8550 h 10000"/>
                <a:gd name="connsiteX20" fmla="*/ 3646 w 10000"/>
                <a:gd name="connsiteY20" fmla="*/ 9139 h 10000"/>
                <a:gd name="connsiteX21" fmla="*/ 3818 w 10000"/>
                <a:gd name="connsiteY21" fmla="*/ 9003 h 10000"/>
                <a:gd name="connsiteX22" fmla="*/ 3898 w 10000"/>
                <a:gd name="connsiteY22" fmla="*/ 9003 h 10000"/>
                <a:gd name="connsiteX23" fmla="*/ 3927 w 10000"/>
                <a:gd name="connsiteY23" fmla="*/ 9094 h 10000"/>
                <a:gd name="connsiteX24" fmla="*/ 4093 w 10000"/>
                <a:gd name="connsiteY24" fmla="*/ 9260 h 10000"/>
                <a:gd name="connsiteX25" fmla="*/ 4207 w 10000"/>
                <a:gd name="connsiteY25" fmla="*/ 9320 h 10000"/>
                <a:gd name="connsiteX26" fmla="*/ 4264 w 10000"/>
                <a:gd name="connsiteY26" fmla="*/ 9350 h 10000"/>
                <a:gd name="connsiteX27" fmla="*/ 4751 w 10000"/>
                <a:gd name="connsiteY27" fmla="*/ 9199 h 10000"/>
                <a:gd name="connsiteX28" fmla="*/ 5031 w 10000"/>
                <a:gd name="connsiteY28" fmla="*/ 9169 h 10000"/>
                <a:gd name="connsiteX29" fmla="*/ 5043 w 10000"/>
                <a:gd name="connsiteY29" fmla="*/ 9199 h 10000"/>
                <a:gd name="connsiteX30" fmla="*/ 5186 w 10000"/>
                <a:gd name="connsiteY30" fmla="*/ 9350 h 10000"/>
                <a:gd name="connsiteX31" fmla="*/ 5301 w 10000"/>
                <a:gd name="connsiteY31" fmla="*/ 9486 h 10000"/>
                <a:gd name="connsiteX32" fmla="*/ 5564 w 10000"/>
                <a:gd name="connsiteY32" fmla="*/ 9713 h 10000"/>
                <a:gd name="connsiteX33" fmla="*/ 5890 w 10000"/>
                <a:gd name="connsiteY33" fmla="*/ 9683 h 10000"/>
                <a:gd name="connsiteX34" fmla="*/ 6050 w 10000"/>
                <a:gd name="connsiteY34" fmla="*/ 9577 h 10000"/>
                <a:gd name="connsiteX35" fmla="*/ 6634 w 10000"/>
                <a:gd name="connsiteY35" fmla="*/ 9547 h 10000"/>
                <a:gd name="connsiteX36" fmla="*/ 6732 w 10000"/>
                <a:gd name="connsiteY36" fmla="*/ 9713 h 10000"/>
                <a:gd name="connsiteX37" fmla="*/ 7092 w 10000"/>
                <a:gd name="connsiteY37" fmla="*/ 10000 h 10000"/>
                <a:gd name="connsiteX38" fmla="*/ 7687 w 10000"/>
                <a:gd name="connsiteY38" fmla="*/ 9804 h 10000"/>
                <a:gd name="connsiteX39" fmla="*/ 9365 w 10000"/>
                <a:gd name="connsiteY39" fmla="*/ 10000 h 10000"/>
                <a:gd name="connsiteX40" fmla="*/ 9548 w 10000"/>
                <a:gd name="connsiteY40" fmla="*/ 9909 h 10000"/>
                <a:gd name="connsiteX41" fmla="*/ 9891 w 10000"/>
                <a:gd name="connsiteY41" fmla="*/ 9940 h 10000"/>
                <a:gd name="connsiteX42" fmla="*/ 10000 w 10000"/>
                <a:gd name="connsiteY42" fmla="*/ 9970 h 10000"/>
                <a:gd name="connsiteX43" fmla="*/ 10000 w 10000"/>
                <a:gd name="connsiteY43" fmla="*/ 0 h 10000"/>
                <a:gd name="connsiteX44" fmla="*/ 149 w 10000"/>
                <a:gd name="connsiteY44" fmla="*/ 0 h 10000"/>
                <a:gd name="connsiteX45" fmla="*/ 114 w 10000"/>
                <a:gd name="connsiteY45" fmla="*/ 514 h 10000"/>
                <a:gd name="connsiteX46" fmla="*/ 103 w 10000"/>
                <a:gd name="connsiteY46" fmla="*/ 1631 h 10000"/>
                <a:gd name="connsiteX47" fmla="*/ 63 w 10000"/>
                <a:gd name="connsiteY47" fmla="*/ 2024 h 10000"/>
                <a:gd name="connsiteX48" fmla="*/ 63 w 10000"/>
                <a:gd name="connsiteY48" fmla="*/ 5921 h 10000"/>
                <a:gd name="connsiteX49" fmla="*/ 0 w 10000"/>
                <a:gd name="connsiteY49" fmla="*/ 6450 h 10000"/>
                <a:gd name="connsiteX50" fmla="*/ 52 w 10000"/>
                <a:gd name="connsiteY50" fmla="*/ 7175 h 10000"/>
                <a:gd name="connsiteX51" fmla="*/ 63 w 10000"/>
                <a:gd name="connsiteY51" fmla="*/ 7825 h 10000"/>
                <a:gd name="connsiteX52" fmla="*/ 52 w 10000"/>
                <a:gd name="connsiteY52" fmla="*/ 9063 h 10000"/>
                <a:gd name="connsiteX53" fmla="*/ 258 w 10000"/>
                <a:gd name="connsiteY53" fmla="*/ 9743 h 10000"/>
                <a:gd name="connsiteX54" fmla="*/ 258 w 10000"/>
                <a:gd name="connsiteY54" fmla="*/ 9743 h 10000"/>
                <a:gd name="connsiteX0" fmla="*/ 258 w 10000"/>
                <a:gd name="connsiteY0" fmla="*/ 9743 h 10000"/>
                <a:gd name="connsiteX1" fmla="*/ 366 w 10000"/>
                <a:gd name="connsiteY1" fmla="*/ 9577 h 10000"/>
                <a:gd name="connsiteX2" fmla="*/ 475 w 10000"/>
                <a:gd name="connsiteY2" fmla="*/ 9230 h 10000"/>
                <a:gd name="connsiteX3" fmla="*/ 550 w 10000"/>
                <a:gd name="connsiteY3" fmla="*/ 9109 h 10000"/>
                <a:gd name="connsiteX4" fmla="*/ 670 w 10000"/>
                <a:gd name="connsiteY4" fmla="*/ 9003 h 10000"/>
                <a:gd name="connsiteX5" fmla="*/ 1002 w 10000"/>
                <a:gd name="connsiteY5" fmla="*/ 8852 h 10000"/>
                <a:gd name="connsiteX6" fmla="*/ 1191 w 10000"/>
                <a:gd name="connsiteY6" fmla="*/ 8686 h 10000"/>
                <a:gd name="connsiteX7" fmla="*/ 1265 w 10000"/>
                <a:gd name="connsiteY7" fmla="*/ 8822 h 10000"/>
                <a:gd name="connsiteX8" fmla="*/ 1460 w 10000"/>
                <a:gd name="connsiteY8" fmla="*/ 8595 h 10000"/>
                <a:gd name="connsiteX9" fmla="*/ 1523 w 10000"/>
                <a:gd name="connsiteY9" fmla="*/ 8172 h 10000"/>
                <a:gd name="connsiteX10" fmla="*/ 1603 w 10000"/>
                <a:gd name="connsiteY10" fmla="*/ 8051 h 10000"/>
                <a:gd name="connsiteX11" fmla="*/ 1860 w 10000"/>
                <a:gd name="connsiteY11" fmla="*/ 8142 h 10000"/>
                <a:gd name="connsiteX12" fmla="*/ 2078 w 10000"/>
                <a:gd name="connsiteY12" fmla="*/ 8142 h 10000"/>
                <a:gd name="connsiteX13" fmla="*/ 2215 w 10000"/>
                <a:gd name="connsiteY13" fmla="*/ 8051 h 10000"/>
                <a:gd name="connsiteX14" fmla="*/ 2335 w 10000"/>
                <a:gd name="connsiteY14" fmla="*/ 8112 h 10000"/>
                <a:gd name="connsiteX15" fmla="*/ 2587 w 10000"/>
                <a:gd name="connsiteY15" fmla="*/ 8006 h 10000"/>
                <a:gd name="connsiteX16" fmla="*/ 2702 w 10000"/>
                <a:gd name="connsiteY16" fmla="*/ 8112 h 10000"/>
                <a:gd name="connsiteX17" fmla="*/ 2879 w 10000"/>
                <a:gd name="connsiteY17" fmla="*/ 8308 h 10000"/>
                <a:gd name="connsiteX18" fmla="*/ 2896 w 10000"/>
                <a:gd name="connsiteY18" fmla="*/ 8338 h 10000"/>
                <a:gd name="connsiteX19" fmla="*/ 3183 w 10000"/>
                <a:gd name="connsiteY19" fmla="*/ 8550 h 10000"/>
                <a:gd name="connsiteX20" fmla="*/ 3646 w 10000"/>
                <a:gd name="connsiteY20" fmla="*/ 9139 h 10000"/>
                <a:gd name="connsiteX21" fmla="*/ 3818 w 10000"/>
                <a:gd name="connsiteY21" fmla="*/ 9003 h 10000"/>
                <a:gd name="connsiteX22" fmla="*/ 3898 w 10000"/>
                <a:gd name="connsiteY22" fmla="*/ 9003 h 10000"/>
                <a:gd name="connsiteX23" fmla="*/ 3927 w 10000"/>
                <a:gd name="connsiteY23" fmla="*/ 9094 h 10000"/>
                <a:gd name="connsiteX24" fmla="*/ 4093 w 10000"/>
                <a:gd name="connsiteY24" fmla="*/ 9260 h 10000"/>
                <a:gd name="connsiteX25" fmla="*/ 4207 w 10000"/>
                <a:gd name="connsiteY25" fmla="*/ 9320 h 10000"/>
                <a:gd name="connsiteX26" fmla="*/ 4264 w 10000"/>
                <a:gd name="connsiteY26" fmla="*/ 9350 h 10000"/>
                <a:gd name="connsiteX27" fmla="*/ 4751 w 10000"/>
                <a:gd name="connsiteY27" fmla="*/ 9199 h 10000"/>
                <a:gd name="connsiteX28" fmla="*/ 5031 w 10000"/>
                <a:gd name="connsiteY28" fmla="*/ 9169 h 10000"/>
                <a:gd name="connsiteX29" fmla="*/ 5043 w 10000"/>
                <a:gd name="connsiteY29" fmla="*/ 9199 h 10000"/>
                <a:gd name="connsiteX30" fmla="*/ 5186 w 10000"/>
                <a:gd name="connsiteY30" fmla="*/ 9350 h 10000"/>
                <a:gd name="connsiteX31" fmla="*/ 5301 w 10000"/>
                <a:gd name="connsiteY31" fmla="*/ 9486 h 10000"/>
                <a:gd name="connsiteX32" fmla="*/ 5564 w 10000"/>
                <a:gd name="connsiteY32" fmla="*/ 9713 h 10000"/>
                <a:gd name="connsiteX33" fmla="*/ 5890 w 10000"/>
                <a:gd name="connsiteY33" fmla="*/ 9683 h 10000"/>
                <a:gd name="connsiteX34" fmla="*/ 6050 w 10000"/>
                <a:gd name="connsiteY34" fmla="*/ 9577 h 10000"/>
                <a:gd name="connsiteX35" fmla="*/ 6634 w 10000"/>
                <a:gd name="connsiteY35" fmla="*/ 9547 h 10000"/>
                <a:gd name="connsiteX36" fmla="*/ 6732 w 10000"/>
                <a:gd name="connsiteY36" fmla="*/ 9713 h 10000"/>
                <a:gd name="connsiteX37" fmla="*/ 7092 w 10000"/>
                <a:gd name="connsiteY37" fmla="*/ 10000 h 10000"/>
                <a:gd name="connsiteX38" fmla="*/ 7687 w 10000"/>
                <a:gd name="connsiteY38" fmla="*/ 9804 h 10000"/>
                <a:gd name="connsiteX39" fmla="*/ 9365 w 10000"/>
                <a:gd name="connsiteY39" fmla="*/ 10000 h 10000"/>
                <a:gd name="connsiteX40" fmla="*/ 9548 w 10000"/>
                <a:gd name="connsiteY40" fmla="*/ 9909 h 10000"/>
                <a:gd name="connsiteX41" fmla="*/ 9891 w 10000"/>
                <a:gd name="connsiteY41" fmla="*/ 9940 h 10000"/>
                <a:gd name="connsiteX42" fmla="*/ 10000 w 10000"/>
                <a:gd name="connsiteY42" fmla="*/ 9970 h 10000"/>
                <a:gd name="connsiteX43" fmla="*/ 10000 w 10000"/>
                <a:gd name="connsiteY43" fmla="*/ 0 h 10000"/>
                <a:gd name="connsiteX44" fmla="*/ 149 w 10000"/>
                <a:gd name="connsiteY44" fmla="*/ 0 h 10000"/>
                <a:gd name="connsiteX45" fmla="*/ 114 w 10000"/>
                <a:gd name="connsiteY45" fmla="*/ 514 h 10000"/>
                <a:gd name="connsiteX46" fmla="*/ 103 w 10000"/>
                <a:gd name="connsiteY46" fmla="*/ 1631 h 10000"/>
                <a:gd name="connsiteX47" fmla="*/ 63 w 10000"/>
                <a:gd name="connsiteY47" fmla="*/ 2024 h 10000"/>
                <a:gd name="connsiteX48" fmla="*/ 63 w 10000"/>
                <a:gd name="connsiteY48" fmla="*/ 5921 h 10000"/>
                <a:gd name="connsiteX49" fmla="*/ 0 w 10000"/>
                <a:gd name="connsiteY49" fmla="*/ 6450 h 10000"/>
                <a:gd name="connsiteX50" fmla="*/ 52 w 10000"/>
                <a:gd name="connsiteY50" fmla="*/ 7175 h 10000"/>
                <a:gd name="connsiteX51" fmla="*/ 63 w 10000"/>
                <a:gd name="connsiteY51" fmla="*/ 7825 h 10000"/>
                <a:gd name="connsiteX52" fmla="*/ 52 w 10000"/>
                <a:gd name="connsiteY52" fmla="*/ 9063 h 10000"/>
                <a:gd name="connsiteX53" fmla="*/ 258 w 10000"/>
                <a:gd name="connsiteY53" fmla="*/ 9743 h 10000"/>
                <a:gd name="connsiteX0" fmla="*/ 52 w 10000"/>
                <a:gd name="connsiteY0" fmla="*/ 9063 h 10000"/>
                <a:gd name="connsiteX1" fmla="*/ 366 w 10000"/>
                <a:gd name="connsiteY1" fmla="*/ 9577 h 10000"/>
                <a:gd name="connsiteX2" fmla="*/ 475 w 10000"/>
                <a:gd name="connsiteY2" fmla="*/ 9230 h 10000"/>
                <a:gd name="connsiteX3" fmla="*/ 550 w 10000"/>
                <a:gd name="connsiteY3" fmla="*/ 9109 h 10000"/>
                <a:gd name="connsiteX4" fmla="*/ 670 w 10000"/>
                <a:gd name="connsiteY4" fmla="*/ 9003 h 10000"/>
                <a:gd name="connsiteX5" fmla="*/ 1002 w 10000"/>
                <a:gd name="connsiteY5" fmla="*/ 8852 h 10000"/>
                <a:gd name="connsiteX6" fmla="*/ 1191 w 10000"/>
                <a:gd name="connsiteY6" fmla="*/ 8686 h 10000"/>
                <a:gd name="connsiteX7" fmla="*/ 1265 w 10000"/>
                <a:gd name="connsiteY7" fmla="*/ 8822 h 10000"/>
                <a:gd name="connsiteX8" fmla="*/ 1460 w 10000"/>
                <a:gd name="connsiteY8" fmla="*/ 8595 h 10000"/>
                <a:gd name="connsiteX9" fmla="*/ 1523 w 10000"/>
                <a:gd name="connsiteY9" fmla="*/ 8172 h 10000"/>
                <a:gd name="connsiteX10" fmla="*/ 1603 w 10000"/>
                <a:gd name="connsiteY10" fmla="*/ 8051 h 10000"/>
                <a:gd name="connsiteX11" fmla="*/ 1860 w 10000"/>
                <a:gd name="connsiteY11" fmla="*/ 8142 h 10000"/>
                <a:gd name="connsiteX12" fmla="*/ 2078 w 10000"/>
                <a:gd name="connsiteY12" fmla="*/ 8142 h 10000"/>
                <a:gd name="connsiteX13" fmla="*/ 2215 w 10000"/>
                <a:gd name="connsiteY13" fmla="*/ 8051 h 10000"/>
                <a:gd name="connsiteX14" fmla="*/ 2335 w 10000"/>
                <a:gd name="connsiteY14" fmla="*/ 8112 h 10000"/>
                <a:gd name="connsiteX15" fmla="*/ 2587 w 10000"/>
                <a:gd name="connsiteY15" fmla="*/ 8006 h 10000"/>
                <a:gd name="connsiteX16" fmla="*/ 2702 w 10000"/>
                <a:gd name="connsiteY16" fmla="*/ 8112 h 10000"/>
                <a:gd name="connsiteX17" fmla="*/ 2879 w 10000"/>
                <a:gd name="connsiteY17" fmla="*/ 8308 h 10000"/>
                <a:gd name="connsiteX18" fmla="*/ 2896 w 10000"/>
                <a:gd name="connsiteY18" fmla="*/ 8338 h 10000"/>
                <a:gd name="connsiteX19" fmla="*/ 3183 w 10000"/>
                <a:gd name="connsiteY19" fmla="*/ 8550 h 10000"/>
                <a:gd name="connsiteX20" fmla="*/ 3646 w 10000"/>
                <a:gd name="connsiteY20" fmla="*/ 9139 h 10000"/>
                <a:gd name="connsiteX21" fmla="*/ 3818 w 10000"/>
                <a:gd name="connsiteY21" fmla="*/ 9003 h 10000"/>
                <a:gd name="connsiteX22" fmla="*/ 3898 w 10000"/>
                <a:gd name="connsiteY22" fmla="*/ 9003 h 10000"/>
                <a:gd name="connsiteX23" fmla="*/ 3927 w 10000"/>
                <a:gd name="connsiteY23" fmla="*/ 9094 h 10000"/>
                <a:gd name="connsiteX24" fmla="*/ 4093 w 10000"/>
                <a:gd name="connsiteY24" fmla="*/ 9260 h 10000"/>
                <a:gd name="connsiteX25" fmla="*/ 4207 w 10000"/>
                <a:gd name="connsiteY25" fmla="*/ 9320 h 10000"/>
                <a:gd name="connsiteX26" fmla="*/ 4264 w 10000"/>
                <a:gd name="connsiteY26" fmla="*/ 9350 h 10000"/>
                <a:gd name="connsiteX27" fmla="*/ 4751 w 10000"/>
                <a:gd name="connsiteY27" fmla="*/ 9199 h 10000"/>
                <a:gd name="connsiteX28" fmla="*/ 5031 w 10000"/>
                <a:gd name="connsiteY28" fmla="*/ 9169 h 10000"/>
                <a:gd name="connsiteX29" fmla="*/ 5043 w 10000"/>
                <a:gd name="connsiteY29" fmla="*/ 9199 h 10000"/>
                <a:gd name="connsiteX30" fmla="*/ 5186 w 10000"/>
                <a:gd name="connsiteY30" fmla="*/ 9350 h 10000"/>
                <a:gd name="connsiteX31" fmla="*/ 5301 w 10000"/>
                <a:gd name="connsiteY31" fmla="*/ 9486 h 10000"/>
                <a:gd name="connsiteX32" fmla="*/ 5564 w 10000"/>
                <a:gd name="connsiteY32" fmla="*/ 9713 h 10000"/>
                <a:gd name="connsiteX33" fmla="*/ 5890 w 10000"/>
                <a:gd name="connsiteY33" fmla="*/ 9683 h 10000"/>
                <a:gd name="connsiteX34" fmla="*/ 6050 w 10000"/>
                <a:gd name="connsiteY34" fmla="*/ 9577 h 10000"/>
                <a:gd name="connsiteX35" fmla="*/ 6634 w 10000"/>
                <a:gd name="connsiteY35" fmla="*/ 9547 h 10000"/>
                <a:gd name="connsiteX36" fmla="*/ 6732 w 10000"/>
                <a:gd name="connsiteY36" fmla="*/ 9713 h 10000"/>
                <a:gd name="connsiteX37" fmla="*/ 7092 w 10000"/>
                <a:gd name="connsiteY37" fmla="*/ 10000 h 10000"/>
                <a:gd name="connsiteX38" fmla="*/ 7687 w 10000"/>
                <a:gd name="connsiteY38" fmla="*/ 9804 h 10000"/>
                <a:gd name="connsiteX39" fmla="*/ 9365 w 10000"/>
                <a:gd name="connsiteY39" fmla="*/ 10000 h 10000"/>
                <a:gd name="connsiteX40" fmla="*/ 9548 w 10000"/>
                <a:gd name="connsiteY40" fmla="*/ 9909 h 10000"/>
                <a:gd name="connsiteX41" fmla="*/ 9891 w 10000"/>
                <a:gd name="connsiteY41" fmla="*/ 9940 h 10000"/>
                <a:gd name="connsiteX42" fmla="*/ 10000 w 10000"/>
                <a:gd name="connsiteY42" fmla="*/ 9970 h 10000"/>
                <a:gd name="connsiteX43" fmla="*/ 10000 w 10000"/>
                <a:gd name="connsiteY43" fmla="*/ 0 h 10000"/>
                <a:gd name="connsiteX44" fmla="*/ 149 w 10000"/>
                <a:gd name="connsiteY44" fmla="*/ 0 h 10000"/>
                <a:gd name="connsiteX45" fmla="*/ 114 w 10000"/>
                <a:gd name="connsiteY45" fmla="*/ 514 h 10000"/>
                <a:gd name="connsiteX46" fmla="*/ 103 w 10000"/>
                <a:gd name="connsiteY46" fmla="*/ 1631 h 10000"/>
                <a:gd name="connsiteX47" fmla="*/ 63 w 10000"/>
                <a:gd name="connsiteY47" fmla="*/ 2024 h 10000"/>
                <a:gd name="connsiteX48" fmla="*/ 63 w 10000"/>
                <a:gd name="connsiteY48" fmla="*/ 5921 h 10000"/>
                <a:gd name="connsiteX49" fmla="*/ 0 w 10000"/>
                <a:gd name="connsiteY49" fmla="*/ 6450 h 10000"/>
                <a:gd name="connsiteX50" fmla="*/ 52 w 10000"/>
                <a:gd name="connsiteY50" fmla="*/ 7175 h 10000"/>
                <a:gd name="connsiteX51" fmla="*/ 63 w 10000"/>
                <a:gd name="connsiteY51" fmla="*/ 7825 h 10000"/>
                <a:gd name="connsiteX52" fmla="*/ 52 w 10000"/>
                <a:gd name="connsiteY52" fmla="*/ 9063 h 10000"/>
                <a:gd name="connsiteX0" fmla="*/ 52 w 10000"/>
                <a:gd name="connsiteY0" fmla="*/ 9063 h 10000"/>
                <a:gd name="connsiteX1" fmla="*/ 475 w 10000"/>
                <a:gd name="connsiteY1" fmla="*/ 9230 h 10000"/>
                <a:gd name="connsiteX2" fmla="*/ 550 w 10000"/>
                <a:gd name="connsiteY2" fmla="*/ 9109 h 10000"/>
                <a:gd name="connsiteX3" fmla="*/ 670 w 10000"/>
                <a:gd name="connsiteY3" fmla="*/ 9003 h 10000"/>
                <a:gd name="connsiteX4" fmla="*/ 1002 w 10000"/>
                <a:gd name="connsiteY4" fmla="*/ 8852 h 10000"/>
                <a:gd name="connsiteX5" fmla="*/ 1191 w 10000"/>
                <a:gd name="connsiteY5" fmla="*/ 8686 h 10000"/>
                <a:gd name="connsiteX6" fmla="*/ 1265 w 10000"/>
                <a:gd name="connsiteY6" fmla="*/ 8822 h 10000"/>
                <a:gd name="connsiteX7" fmla="*/ 1460 w 10000"/>
                <a:gd name="connsiteY7" fmla="*/ 8595 h 10000"/>
                <a:gd name="connsiteX8" fmla="*/ 1523 w 10000"/>
                <a:gd name="connsiteY8" fmla="*/ 8172 h 10000"/>
                <a:gd name="connsiteX9" fmla="*/ 1603 w 10000"/>
                <a:gd name="connsiteY9" fmla="*/ 8051 h 10000"/>
                <a:gd name="connsiteX10" fmla="*/ 1860 w 10000"/>
                <a:gd name="connsiteY10" fmla="*/ 8142 h 10000"/>
                <a:gd name="connsiteX11" fmla="*/ 2078 w 10000"/>
                <a:gd name="connsiteY11" fmla="*/ 8142 h 10000"/>
                <a:gd name="connsiteX12" fmla="*/ 2215 w 10000"/>
                <a:gd name="connsiteY12" fmla="*/ 8051 h 10000"/>
                <a:gd name="connsiteX13" fmla="*/ 2335 w 10000"/>
                <a:gd name="connsiteY13" fmla="*/ 8112 h 10000"/>
                <a:gd name="connsiteX14" fmla="*/ 2587 w 10000"/>
                <a:gd name="connsiteY14" fmla="*/ 8006 h 10000"/>
                <a:gd name="connsiteX15" fmla="*/ 2702 w 10000"/>
                <a:gd name="connsiteY15" fmla="*/ 8112 h 10000"/>
                <a:gd name="connsiteX16" fmla="*/ 2879 w 10000"/>
                <a:gd name="connsiteY16" fmla="*/ 8308 h 10000"/>
                <a:gd name="connsiteX17" fmla="*/ 2896 w 10000"/>
                <a:gd name="connsiteY17" fmla="*/ 8338 h 10000"/>
                <a:gd name="connsiteX18" fmla="*/ 3183 w 10000"/>
                <a:gd name="connsiteY18" fmla="*/ 8550 h 10000"/>
                <a:gd name="connsiteX19" fmla="*/ 3646 w 10000"/>
                <a:gd name="connsiteY19" fmla="*/ 9139 h 10000"/>
                <a:gd name="connsiteX20" fmla="*/ 3818 w 10000"/>
                <a:gd name="connsiteY20" fmla="*/ 9003 h 10000"/>
                <a:gd name="connsiteX21" fmla="*/ 3898 w 10000"/>
                <a:gd name="connsiteY21" fmla="*/ 9003 h 10000"/>
                <a:gd name="connsiteX22" fmla="*/ 3927 w 10000"/>
                <a:gd name="connsiteY22" fmla="*/ 9094 h 10000"/>
                <a:gd name="connsiteX23" fmla="*/ 4093 w 10000"/>
                <a:gd name="connsiteY23" fmla="*/ 9260 h 10000"/>
                <a:gd name="connsiteX24" fmla="*/ 4207 w 10000"/>
                <a:gd name="connsiteY24" fmla="*/ 9320 h 10000"/>
                <a:gd name="connsiteX25" fmla="*/ 4264 w 10000"/>
                <a:gd name="connsiteY25" fmla="*/ 9350 h 10000"/>
                <a:gd name="connsiteX26" fmla="*/ 4751 w 10000"/>
                <a:gd name="connsiteY26" fmla="*/ 9199 h 10000"/>
                <a:gd name="connsiteX27" fmla="*/ 5031 w 10000"/>
                <a:gd name="connsiteY27" fmla="*/ 9169 h 10000"/>
                <a:gd name="connsiteX28" fmla="*/ 5043 w 10000"/>
                <a:gd name="connsiteY28" fmla="*/ 9199 h 10000"/>
                <a:gd name="connsiteX29" fmla="*/ 5186 w 10000"/>
                <a:gd name="connsiteY29" fmla="*/ 9350 h 10000"/>
                <a:gd name="connsiteX30" fmla="*/ 5301 w 10000"/>
                <a:gd name="connsiteY30" fmla="*/ 9486 h 10000"/>
                <a:gd name="connsiteX31" fmla="*/ 5564 w 10000"/>
                <a:gd name="connsiteY31" fmla="*/ 9713 h 10000"/>
                <a:gd name="connsiteX32" fmla="*/ 5890 w 10000"/>
                <a:gd name="connsiteY32" fmla="*/ 9683 h 10000"/>
                <a:gd name="connsiteX33" fmla="*/ 6050 w 10000"/>
                <a:gd name="connsiteY33" fmla="*/ 9577 h 10000"/>
                <a:gd name="connsiteX34" fmla="*/ 6634 w 10000"/>
                <a:gd name="connsiteY34" fmla="*/ 9547 h 10000"/>
                <a:gd name="connsiteX35" fmla="*/ 6732 w 10000"/>
                <a:gd name="connsiteY35" fmla="*/ 9713 h 10000"/>
                <a:gd name="connsiteX36" fmla="*/ 7092 w 10000"/>
                <a:gd name="connsiteY36" fmla="*/ 10000 h 10000"/>
                <a:gd name="connsiteX37" fmla="*/ 7687 w 10000"/>
                <a:gd name="connsiteY37" fmla="*/ 9804 h 10000"/>
                <a:gd name="connsiteX38" fmla="*/ 9365 w 10000"/>
                <a:gd name="connsiteY38" fmla="*/ 10000 h 10000"/>
                <a:gd name="connsiteX39" fmla="*/ 9548 w 10000"/>
                <a:gd name="connsiteY39" fmla="*/ 9909 h 10000"/>
                <a:gd name="connsiteX40" fmla="*/ 9891 w 10000"/>
                <a:gd name="connsiteY40" fmla="*/ 9940 h 10000"/>
                <a:gd name="connsiteX41" fmla="*/ 10000 w 10000"/>
                <a:gd name="connsiteY41" fmla="*/ 9970 h 10000"/>
                <a:gd name="connsiteX42" fmla="*/ 10000 w 10000"/>
                <a:gd name="connsiteY42" fmla="*/ 0 h 10000"/>
                <a:gd name="connsiteX43" fmla="*/ 149 w 10000"/>
                <a:gd name="connsiteY43" fmla="*/ 0 h 10000"/>
                <a:gd name="connsiteX44" fmla="*/ 114 w 10000"/>
                <a:gd name="connsiteY44" fmla="*/ 514 h 10000"/>
                <a:gd name="connsiteX45" fmla="*/ 103 w 10000"/>
                <a:gd name="connsiteY45" fmla="*/ 1631 h 10000"/>
                <a:gd name="connsiteX46" fmla="*/ 63 w 10000"/>
                <a:gd name="connsiteY46" fmla="*/ 2024 h 10000"/>
                <a:gd name="connsiteX47" fmla="*/ 63 w 10000"/>
                <a:gd name="connsiteY47" fmla="*/ 5921 h 10000"/>
                <a:gd name="connsiteX48" fmla="*/ 0 w 10000"/>
                <a:gd name="connsiteY48" fmla="*/ 6450 h 10000"/>
                <a:gd name="connsiteX49" fmla="*/ 52 w 10000"/>
                <a:gd name="connsiteY49" fmla="*/ 7175 h 10000"/>
                <a:gd name="connsiteX50" fmla="*/ 63 w 10000"/>
                <a:gd name="connsiteY50" fmla="*/ 7825 h 10000"/>
                <a:gd name="connsiteX51" fmla="*/ 52 w 10000"/>
                <a:gd name="connsiteY51" fmla="*/ 9063 h 10000"/>
                <a:gd name="connsiteX0" fmla="*/ 52 w 10000"/>
                <a:gd name="connsiteY0" fmla="*/ 9063 h 10000"/>
                <a:gd name="connsiteX1" fmla="*/ 550 w 10000"/>
                <a:gd name="connsiteY1" fmla="*/ 9109 h 10000"/>
                <a:gd name="connsiteX2" fmla="*/ 670 w 10000"/>
                <a:gd name="connsiteY2" fmla="*/ 9003 h 10000"/>
                <a:gd name="connsiteX3" fmla="*/ 1002 w 10000"/>
                <a:gd name="connsiteY3" fmla="*/ 8852 h 10000"/>
                <a:gd name="connsiteX4" fmla="*/ 1191 w 10000"/>
                <a:gd name="connsiteY4" fmla="*/ 8686 h 10000"/>
                <a:gd name="connsiteX5" fmla="*/ 1265 w 10000"/>
                <a:gd name="connsiteY5" fmla="*/ 8822 h 10000"/>
                <a:gd name="connsiteX6" fmla="*/ 1460 w 10000"/>
                <a:gd name="connsiteY6" fmla="*/ 8595 h 10000"/>
                <a:gd name="connsiteX7" fmla="*/ 1523 w 10000"/>
                <a:gd name="connsiteY7" fmla="*/ 8172 h 10000"/>
                <a:gd name="connsiteX8" fmla="*/ 1603 w 10000"/>
                <a:gd name="connsiteY8" fmla="*/ 8051 h 10000"/>
                <a:gd name="connsiteX9" fmla="*/ 1860 w 10000"/>
                <a:gd name="connsiteY9" fmla="*/ 8142 h 10000"/>
                <a:gd name="connsiteX10" fmla="*/ 2078 w 10000"/>
                <a:gd name="connsiteY10" fmla="*/ 8142 h 10000"/>
                <a:gd name="connsiteX11" fmla="*/ 2215 w 10000"/>
                <a:gd name="connsiteY11" fmla="*/ 8051 h 10000"/>
                <a:gd name="connsiteX12" fmla="*/ 2335 w 10000"/>
                <a:gd name="connsiteY12" fmla="*/ 8112 h 10000"/>
                <a:gd name="connsiteX13" fmla="*/ 2587 w 10000"/>
                <a:gd name="connsiteY13" fmla="*/ 8006 h 10000"/>
                <a:gd name="connsiteX14" fmla="*/ 2702 w 10000"/>
                <a:gd name="connsiteY14" fmla="*/ 8112 h 10000"/>
                <a:gd name="connsiteX15" fmla="*/ 2879 w 10000"/>
                <a:gd name="connsiteY15" fmla="*/ 8308 h 10000"/>
                <a:gd name="connsiteX16" fmla="*/ 2896 w 10000"/>
                <a:gd name="connsiteY16" fmla="*/ 8338 h 10000"/>
                <a:gd name="connsiteX17" fmla="*/ 3183 w 10000"/>
                <a:gd name="connsiteY17" fmla="*/ 8550 h 10000"/>
                <a:gd name="connsiteX18" fmla="*/ 3646 w 10000"/>
                <a:gd name="connsiteY18" fmla="*/ 9139 h 10000"/>
                <a:gd name="connsiteX19" fmla="*/ 3818 w 10000"/>
                <a:gd name="connsiteY19" fmla="*/ 9003 h 10000"/>
                <a:gd name="connsiteX20" fmla="*/ 3898 w 10000"/>
                <a:gd name="connsiteY20" fmla="*/ 9003 h 10000"/>
                <a:gd name="connsiteX21" fmla="*/ 3927 w 10000"/>
                <a:gd name="connsiteY21" fmla="*/ 9094 h 10000"/>
                <a:gd name="connsiteX22" fmla="*/ 4093 w 10000"/>
                <a:gd name="connsiteY22" fmla="*/ 9260 h 10000"/>
                <a:gd name="connsiteX23" fmla="*/ 4207 w 10000"/>
                <a:gd name="connsiteY23" fmla="*/ 9320 h 10000"/>
                <a:gd name="connsiteX24" fmla="*/ 4264 w 10000"/>
                <a:gd name="connsiteY24" fmla="*/ 9350 h 10000"/>
                <a:gd name="connsiteX25" fmla="*/ 4751 w 10000"/>
                <a:gd name="connsiteY25" fmla="*/ 9199 h 10000"/>
                <a:gd name="connsiteX26" fmla="*/ 5031 w 10000"/>
                <a:gd name="connsiteY26" fmla="*/ 9169 h 10000"/>
                <a:gd name="connsiteX27" fmla="*/ 5043 w 10000"/>
                <a:gd name="connsiteY27" fmla="*/ 9199 h 10000"/>
                <a:gd name="connsiteX28" fmla="*/ 5186 w 10000"/>
                <a:gd name="connsiteY28" fmla="*/ 9350 h 10000"/>
                <a:gd name="connsiteX29" fmla="*/ 5301 w 10000"/>
                <a:gd name="connsiteY29" fmla="*/ 9486 h 10000"/>
                <a:gd name="connsiteX30" fmla="*/ 5564 w 10000"/>
                <a:gd name="connsiteY30" fmla="*/ 9713 h 10000"/>
                <a:gd name="connsiteX31" fmla="*/ 5890 w 10000"/>
                <a:gd name="connsiteY31" fmla="*/ 9683 h 10000"/>
                <a:gd name="connsiteX32" fmla="*/ 6050 w 10000"/>
                <a:gd name="connsiteY32" fmla="*/ 9577 h 10000"/>
                <a:gd name="connsiteX33" fmla="*/ 6634 w 10000"/>
                <a:gd name="connsiteY33" fmla="*/ 9547 h 10000"/>
                <a:gd name="connsiteX34" fmla="*/ 6732 w 10000"/>
                <a:gd name="connsiteY34" fmla="*/ 9713 h 10000"/>
                <a:gd name="connsiteX35" fmla="*/ 7092 w 10000"/>
                <a:gd name="connsiteY35" fmla="*/ 10000 h 10000"/>
                <a:gd name="connsiteX36" fmla="*/ 7687 w 10000"/>
                <a:gd name="connsiteY36" fmla="*/ 9804 h 10000"/>
                <a:gd name="connsiteX37" fmla="*/ 9365 w 10000"/>
                <a:gd name="connsiteY37" fmla="*/ 10000 h 10000"/>
                <a:gd name="connsiteX38" fmla="*/ 9548 w 10000"/>
                <a:gd name="connsiteY38" fmla="*/ 9909 h 10000"/>
                <a:gd name="connsiteX39" fmla="*/ 9891 w 10000"/>
                <a:gd name="connsiteY39" fmla="*/ 9940 h 10000"/>
                <a:gd name="connsiteX40" fmla="*/ 10000 w 10000"/>
                <a:gd name="connsiteY40" fmla="*/ 9970 h 10000"/>
                <a:gd name="connsiteX41" fmla="*/ 10000 w 10000"/>
                <a:gd name="connsiteY41" fmla="*/ 0 h 10000"/>
                <a:gd name="connsiteX42" fmla="*/ 149 w 10000"/>
                <a:gd name="connsiteY42" fmla="*/ 0 h 10000"/>
                <a:gd name="connsiteX43" fmla="*/ 114 w 10000"/>
                <a:gd name="connsiteY43" fmla="*/ 514 h 10000"/>
                <a:gd name="connsiteX44" fmla="*/ 103 w 10000"/>
                <a:gd name="connsiteY44" fmla="*/ 1631 h 10000"/>
                <a:gd name="connsiteX45" fmla="*/ 63 w 10000"/>
                <a:gd name="connsiteY45" fmla="*/ 2024 h 10000"/>
                <a:gd name="connsiteX46" fmla="*/ 63 w 10000"/>
                <a:gd name="connsiteY46" fmla="*/ 5921 h 10000"/>
                <a:gd name="connsiteX47" fmla="*/ 0 w 10000"/>
                <a:gd name="connsiteY47" fmla="*/ 6450 h 10000"/>
                <a:gd name="connsiteX48" fmla="*/ 52 w 10000"/>
                <a:gd name="connsiteY48" fmla="*/ 7175 h 10000"/>
                <a:gd name="connsiteX49" fmla="*/ 63 w 10000"/>
                <a:gd name="connsiteY49" fmla="*/ 7825 h 10000"/>
                <a:gd name="connsiteX50" fmla="*/ 52 w 10000"/>
                <a:gd name="connsiteY50" fmla="*/ 9063 h 10000"/>
                <a:gd name="connsiteX0" fmla="*/ 52 w 10000"/>
                <a:gd name="connsiteY0" fmla="*/ 9063 h 10000"/>
                <a:gd name="connsiteX1" fmla="*/ 550 w 10000"/>
                <a:gd name="connsiteY1" fmla="*/ 9109 h 10000"/>
                <a:gd name="connsiteX2" fmla="*/ 670 w 10000"/>
                <a:gd name="connsiteY2" fmla="*/ 9003 h 10000"/>
                <a:gd name="connsiteX3" fmla="*/ 1002 w 10000"/>
                <a:gd name="connsiteY3" fmla="*/ 8852 h 10000"/>
                <a:gd name="connsiteX4" fmla="*/ 1191 w 10000"/>
                <a:gd name="connsiteY4" fmla="*/ 8686 h 10000"/>
                <a:gd name="connsiteX5" fmla="*/ 1265 w 10000"/>
                <a:gd name="connsiteY5" fmla="*/ 8822 h 10000"/>
                <a:gd name="connsiteX6" fmla="*/ 1460 w 10000"/>
                <a:gd name="connsiteY6" fmla="*/ 8595 h 10000"/>
                <a:gd name="connsiteX7" fmla="*/ 1523 w 10000"/>
                <a:gd name="connsiteY7" fmla="*/ 8172 h 10000"/>
                <a:gd name="connsiteX8" fmla="*/ 1860 w 10000"/>
                <a:gd name="connsiteY8" fmla="*/ 8142 h 10000"/>
                <a:gd name="connsiteX9" fmla="*/ 2078 w 10000"/>
                <a:gd name="connsiteY9" fmla="*/ 8142 h 10000"/>
                <a:gd name="connsiteX10" fmla="*/ 2215 w 10000"/>
                <a:gd name="connsiteY10" fmla="*/ 8051 h 10000"/>
                <a:gd name="connsiteX11" fmla="*/ 2335 w 10000"/>
                <a:gd name="connsiteY11" fmla="*/ 8112 h 10000"/>
                <a:gd name="connsiteX12" fmla="*/ 2587 w 10000"/>
                <a:gd name="connsiteY12" fmla="*/ 8006 h 10000"/>
                <a:gd name="connsiteX13" fmla="*/ 2702 w 10000"/>
                <a:gd name="connsiteY13" fmla="*/ 8112 h 10000"/>
                <a:gd name="connsiteX14" fmla="*/ 2879 w 10000"/>
                <a:gd name="connsiteY14" fmla="*/ 8308 h 10000"/>
                <a:gd name="connsiteX15" fmla="*/ 2896 w 10000"/>
                <a:gd name="connsiteY15" fmla="*/ 8338 h 10000"/>
                <a:gd name="connsiteX16" fmla="*/ 3183 w 10000"/>
                <a:gd name="connsiteY16" fmla="*/ 8550 h 10000"/>
                <a:gd name="connsiteX17" fmla="*/ 3646 w 10000"/>
                <a:gd name="connsiteY17" fmla="*/ 9139 h 10000"/>
                <a:gd name="connsiteX18" fmla="*/ 3818 w 10000"/>
                <a:gd name="connsiteY18" fmla="*/ 9003 h 10000"/>
                <a:gd name="connsiteX19" fmla="*/ 3898 w 10000"/>
                <a:gd name="connsiteY19" fmla="*/ 9003 h 10000"/>
                <a:gd name="connsiteX20" fmla="*/ 3927 w 10000"/>
                <a:gd name="connsiteY20" fmla="*/ 9094 h 10000"/>
                <a:gd name="connsiteX21" fmla="*/ 4093 w 10000"/>
                <a:gd name="connsiteY21" fmla="*/ 9260 h 10000"/>
                <a:gd name="connsiteX22" fmla="*/ 4207 w 10000"/>
                <a:gd name="connsiteY22" fmla="*/ 9320 h 10000"/>
                <a:gd name="connsiteX23" fmla="*/ 4264 w 10000"/>
                <a:gd name="connsiteY23" fmla="*/ 9350 h 10000"/>
                <a:gd name="connsiteX24" fmla="*/ 4751 w 10000"/>
                <a:gd name="connsiteY24" fmla="*/ 9199 h 10000"/>
                <a:gd name="connsiteX25" fmla="*/ 5031 w 10000"/>
                <a:gd name="connsiteY25" fmla="*/ 9169 h 10000"/>
                <a:gd name="connsiteX26" fmla="*/ 5043 w 10000"/>
                <a:gd name="connsiteY26" fmla="*/ 9199 h 10000"/>
                <a:gd name="connsiteX27" fmla="*/ 5186 w 10000"/>
                <a:gd name="connsiteY27" fmla="*/ 9350 h 10000"/>
                <a:gd name="connsiteX28" fmla="*/ 5301 w 10000"/>
                <a:gd name="connsiteY28" fmla="*/ 9486 h 10000"/>
                <a:gd name="connsiteX29" fmla="*/ 5564 w 10000"/>
                <a:gd name="connsiteY29" fmla="*/ 9713 h 10000"/>
                <a:gd name="connsiteX30" fmla="*/ 5890 w 10000"/>
                <a:gd name="connsiteY30" fmla="*/ 9683 h 10000"/>
                <a:gd name="connsiteX31" fmla="*/ 6050 w 10000"/>
                <a:gd name="connsiteY31" fmla="*/ 9577 h 10000"/>
                <a:gd name="connsiteX32" fmla="*/ 6634 w 10000"/>
                <a:gd name="connsiteY32" fmla="*/ 9547 h 10000"/>
                <a:gd name="connsiteX33" fmla="*/ 6732 w 10000"/>
                <a:gd name="connsiteY33" fmla="*/ 9713 h 10000"/>
                <a:gd name="connsiteX34" fmla="*/ 7092 w 10000"/>
                <a:gd name="connsiteY34" fmla="*/ 10000 h 10000"/>
                <a:gd name="connsiteX35" fmla="*/ 7687 w 10000"/>
                <a:gd name="connsiteY35" fmla="*/ 9804 h 10000"/>
                <a:gd name="connsiteX36" fmla="*/ 9365 w 10000"/>
                <a:gd name="connsiteY36" fmla="*/ 10000 h 10000"/>
                <a:gd name="connsiteX37" fmla="*/ 9548 w 10000"/>
                <a:gd name="connsiteY37" fmla="*/ 9909 h 10000"/>
                <a:gd name="connsiteX38" fmla="*/ 9891 w 10000"/>
                <a:gd name="connsiteY38" fmla="*/ 9940 h 10000"/>
                <a:gd name="connsiteX39" fmla="*/ 10000 w 10000"/>
                <a:gd name="connsiteY39" fmla="*/ 9970 h 10000"/>
                <a:gd name="connsiteX40" fmla="*/ 10000 w 10000"/>
                <a:gd name="connsiteY40" fmla="*/ 0 h 10000"/>
                <a:gd name="connsiteX41" fmla="*/ 149 w 10000"/>
                <a:gd name="connsiteY41" fmla="*/ 0 h 10000"/>
                <a:gd name="connsiteX42" fmla="*/ 114 w 10000"/>
                <a:gd name="connsiteY42" fmla="*/ 514 h 10000"/>
                <a:gd name="connsiteX43" fmla="*/ 103 w 10000"/>
                <a:gd name="connsiteY43" fmla="*/ 1631 h 10000"/>
                <a:gd name="connsiteX44" fmla="*/ 63 w 10000"/>
                <a:gd name="connsiteY44" fmla="*/ 2024 h 10000"/>
                <a:gd name="connsiteX45" fmla="*/ 63 w 10000"/>
                <a:gd name="connsiteY45" fmla="*/ 5921 h 10000"/>
                <a:gd name="connsiteX46" fmla="*/ 0 w 10000"/>
                <a:gd name="connsiteY46" fmla="*/ 6450 h 10000"/>
                <a:gd name="connsiteX47" fmla="*/ 52 w 10000"/>
                <a:gd name="connsiteY47" fmla="*/ 7175 h 10000"/>
                <a:gd name="connsiteX48" fmla="*/ 63 w 10000"/>
                <a:gd name="connsiteY48" fmla="*/ 7825 h 10000"/>
                <a:gd name="connsiteX49" fmla="*/ 52 w 10000"/>
                <a:gd name="connsiteY49" fmla="*/ 9063 h 10000"/>
                <a:gd name="connsiteX0" fmla="*/ 52 w 10000"/>
                <a:gd name="connsiteY0" fmla="*/ 9063 h 10000"/>
                <a:gd name="connsiteX1" fmla="*/ 550 w 10000"/>
                <a:gd name="connsiteY1" fmla="*/ 9109 h 10000"/>
                <a:gd name="connsiteX2" fmla="*/ 670 w 10000"/>
                <a:gd name="connsiteY2" fmla="*/ 9003 h 10000"/>
                <a:gd name="connsiteX3" fmla="*/ 1002 w 10000"/>
                <a:gd name="connsiteY3" fmla="*/ 8852 h 10000"/>
                <a:gd name="connsiteX4" fmla="*/ 1191 w 10000"/>
                <a:gd name="connsiteY4" fmla="*/ 8686 h 10000"/>
                <a:gd name="connsiteX5" fmla="*/ 1265 w 10000"/>
                <a:gd name="connsiteY5" fmla="*/ 8822 h 10000"/>
                <a:gd name="connsiteX6" fmla="*/ 1460 w 10000"/>
                <a:gd name="connsiteY6" fmla="*/ 8595 h 10000"/>
                <a:gd name="connsiteX7" fmla="*/ 1860 w 10000"/>
                <a:gd name="connsiteY7" fmla="*/ 8142 h 10000"/>
                <a:gd name="connsiteX8" fmla="*/ 2078 w 10000"/>
                <a:gd name="connsiteY8" fmla="*/ 8142 h 10000"/>
                <a:gd name="connsiteX9" fmla="*/ 2215 w 10000"/>
                <a:gd name="connsiteY9" fmla="*/ 8051 h 10000"/>
                <a:gd name="connsiteX10" fmla="*/ 2335 w 10000"/>
                <a:gd name="connsiteY10" fmla="*/ 8112 h 10000"/>
                <a:gd name="connsiteX11" fmla="*/ 2587 w 10000"/>
                <a:gd name="connsiteY11" fmla="*/ 8006 h 10000"/>
                <a:gd name="connsiteX12" fmla="*/ 2702 w 10000"/>
                <a:gd name="connsiteY12" fmla="*/ 8112 h 10000"/>
                <a:gd name="connsiteX13" fmla="*/ 2879 w 10000"/>
                <a:gd name="connsiteY13" fmla="*/ 8308 h 10000"/>
                <a:gd name="connsiteX14" fmla="*/ 2896 w 10000"/>
                <a:gd name="connsiteY14" fmla="*/ 8338 h 10000"/>
                <a:gd name="connsiteX15" fmla="*/ 3183 w 10000"/>
                <a:gd name="connsiteY15" fmla="*/ 8550 h 10000"/>
                <a:gd name="connsiteX16" fmla="*/ 3646 w 10000"/>
                <a:gd name="connsiteY16" fmla="*/ 9139 h 10000"/>
                <a:gd name="connsiteX17" fmla="*/ 3818 w 10000"/>
                <a:gd name="connsiteY17" fmla="*/ 9003 h 10000"/>
                <a:gd name="connsiteX18" fmla="*/ 3898 w 10000"/>
                <a:gd name="connsiteY18" fmla="*/ 9003 h 10000"/>
                <a:gd name="connsiteX19" fmla="*/ 3927 w 10000"/>
                <a:gd name="connsiteY19" fmla="*/ 9094 h 10000"/>
                <a:gd name="connsiteX20" fmla="*/ 4093 w 10000"/>
                <a:gd name="connsiteY20" fmla="*/ 9260 h 10000"/>
                <a:gd name="connsiteX21" fmla="*/ 4207 w 10000"/>
                <a:gd name="connsiteY21" fmla="*/ 9320 h 10000"/>
                <a:gd name="connsiteX22" fmla="*/ 4264 w 10000"/>
                <a:gd name="connsiteY22" fmla="*/ 9350 h 10000"/>
                <a:gd name="connsiteX23" fmla="*/ 4751 w 10000"/>
                <a:gd name="connsiteY23" fmla="*/ 9199 h 10000"/>
                <a:gd name="connsiteX24" fmla="*/ 5031 w 10000"/>
                <a:gd name="connsiteY24" fmla="*/ 9169 h 10000"/>
                <a:gd name="connsiteX25" fmla="*/ 5043 w 10000"/>
                <a:gd name="connsiteY25" fmla="*/ 9199 h 10000"/>
                <a:gd name="connsiteX26" fmla="*/ 5186 w 10000"/>
                <a:gd name="connsiteY26" fmla="*/ 9350 h 10000"/>
                <a:gd name="connsiteX27" fmla="*/ 5301 w 10000"/>
                <a:gd name="connsiteY27" fmla="*/ 9486 h 10000"/>
                <a:gd name="connsiteX28" fmla="*/ 5564 w 10000"/>
                <a:gd name="connsiteY28" fmla="*/ 9713 h 10000"/>
                <a:gd name="connsiteX29" fmla="*/ 5890 w 10000"/>
                <a:gd name="connsiteY29" fmla="*/ 9683 h 10000"/>
                <a:gd name="connsiteX30" fmla="*/ 6050 w 10000"/>
                <a:gd name="connsiteY30" fmla="*/ 9577 h 10000"/>
                <a:gd name="connsiteX31" fmla="*/ 6634 w 10000"/>
                <a:gd name="connsiteY31" fmla="*/ 9547 h 10000"/>
                <a:gd name="connsiteX32" fmla="*/ 6732 w 10000"/>
                <a:gd name="connsiteY32" fmla="*/ 9713 h 10000"/>
                <a:gd name="connsiteX33" fmla="*/ 7092 w 10000"/>
                <a:gd name="connsiteY33" fmla="*/ 10000 h 10000"/>
                <a:gd name="connsiteX34" fmla="*/ 7687 w 10000"/>
                <a:gd name="connsiteY34" fmla="*/ 9804 h 10000"/>
                <a:gd name="connsiteX35" fmla="*/ 9365 w 10000"/>
                <a:gd name="connsiteY35" fmla="*/ 10000 h 10000"/>
                <a:gd name="connsiteX36" fmla="*/ 9548 w 10000"/>
                <a:gd name="connsiteY36" fmla="*/ 9909 h 10000"/>
                <a:gd name="connsiteX37" fmla="*/ 9891 w 10000"/>
                <a:gd name="connsiteY37" fmla="*/ 9940 h 10000"/>
                <a:gd name="connsiteX38" fmla="*/ 10000 w 10000"/>
                <a:gd name="connsiteY38" fmla="*/ 9970 h 10000"/>
                <a:gd name="connsiteX39" fmla="*/ 10000 w 10000"/>
                <a:gd name="connsiteY39" fmla="*/ 0 h 10000"/>
                <a:gd name="connsiteX40" fmla="*/ 149 w 10000"/>
                <a:gd name="connsiteY40" fmla="*/ 0 h 10000"/>
                <a:gd name="connsiteX41" fmla="*/ 114 w 10000"/>
                <a:gd name="connsiteY41" fmla="*/ 514 h 10000"/>
                <a:gd name="connsiteX42" fmla="*/ 103 w 10000"/>
                <a:gd name="connsiteY42" fmla="*/ 1631 h 10000"/>
                <a:gd name="connsiteX43" fmla="*/ 63 w 10000"/>
                <a:gd name="connsiteY43" fmla="*/ 2024 h 10000"/>
                <a:gd name="connsiteX44" fmla="*/ 63 w 10000"/>
                <a:gd name="connsiteY44" fmla="*/ 5921 h 10000"/>
                <a:gd name="connsiteX45" fmla="*/ 0 w 10000"/>
                <a:gd name="connsiteY45" fmla="*/ 6450 h 10000"/>
                <a:gd name="connsiteX46" fmla="*/ 52 w 10000"/>
                <a:gd name="connsiteY46" fmla="*/ 7175 h 10000"/>
                <a:gd name="connsiteX47" fmla="*/ 63 w 10000"/>
                <a:gd name="connsiteY47" fmla="*/ 7825 h 10000"/>
                <a:gd name="connsiteX48" fmla="*/ 52 w 10000"/>
                <a:gd name="connsiteY48" fmla="*/ 90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000" h="10000">
                  <a:moveTo>
                    <a:pt x="52" y="9063"/>
                  </a:moveTo>
                  <a:cubicBezTo>
                    <a:pt x="133" y="9277"/>
                    <a:pt x="447" y="9119"/>
                    <a:pt x="550" y="9109"/>
                  </a:cubicBezTo>
                  <a:lnTo>
                    <a:pt x="670" y="9003"/>
                  </a:lnTo>
                  <a:lnTo>
                    <a:pt x="1002" y="8852"/>
                  </a:lnTo>
                  <a:lnTo>
                    <a:pt x="1191" y="8686"/>
                  </a:lnTo>
                  <a:cubicBezTo>
                    <a:pt x="1216" y="8731"/>
                    <a:pt x="1240" y="8777"/>
                    <a:pt x="1265" y="8822"/>
                  </a:cubicBezTo>
                  <a:lnTo>
                    <a:pt x="1460" y="8595"/>
                  </a:lnTo>
                  <a:lnTo>
                    <a:pt x="1860" y="8142"/>
                  </a:lnTo>
                  <a:lnTo>
                    <a:pt x="2078" y="8142"/>
                  </a:lnTo>
                  <a:cubicBezTo>
                    <a:pt x="2124" y="8112"/>
                    <a:pt x="2169" y="8081"/>
                    <a:pt x="2215" y="8051"/>
                  </a:cubicBezTo>
                  <a:cubicBezTo>
                    <a:pt x="2263" y="8006"/>
                    <a:pt x="2287" y="8157"/>
                    <a:pt x="2335" y="8112"/>
                  </a:cubicBezTo>
                  <a:cubicBezTo>
                    <a:pt x="2397" y="8105"/>
                    <a:pt x="2531" y="8001"/>
                    <a:pt x="2587" y="8006"/>
                  </a:cubicBezTo>
                  <a:lnTo>
                    <a:pt x="2702" y="8112"/>
                  </a:lnTo>
                  <a:lnTo>
                    <a:pt x="2879" y="8308"/>
                  </a:lnTo>
                  <a:cubicBezTo>
                    <a:pt x="2885" y="8318"/>
                    <a:pt x="2890" y="8328"/>
                    <a:pt x="2896" y="8338"/>
                  </a:cubicBezTo>
                  <a:lnTo>
                    <a:pt x="3183" y="8550"/>
                  </a:lnTo>
                  <a:lnTo>
                    <a:pt x="3646" y="9139"/>
                  </a:lnTo>
                  <a:lnTo>
                    <a:pt x="3818" y="9003"/>
                  </a:lnTo>
                  <a:lnTo>
                    <a:pt x="3898" y="9003"/>
                  </a:lnTo>
                  <a:cubicBezTo>
                    <a:pt x="3908" y="9033"/>
                    <a:pt x="3917" y="9064"/>
                    <a:pt x="3927" y="9094"/>
                  </a:cubicBezTo>
                  <a:lnTo>
                    <a:pt x="4093" y="9260"/>
                  </a:lnTo>
                  <a:lnTo>
                    <a:pt x="4207" y="9320"/>
                  </a:lnTo>
                  <a:lnTo>
                    <a:pt x="4264" y="9350"/>
                  </a:lnTo>
                  <a:lnTo>
                    <a:pt x="4751" y="9199"/>
                  </a:lnTo>
                  <a:lnTo>
                    <a:pt x="5031" y="9169"/>
                  </a:lnTo>
                  <a:lnTo>
                    <a:pt x="5043" y="9199"/>
                  </a:lnTo>
                  <a:cubicBezTo>
                    <a:pt x="5091" y="9249"/>
                    <a:pt x="5138" y="9300"/>
                    <a:pt x="5186" y="9350"/>
                  </a:cubicBezTo>
                  <a:lnTo>
                    <a:pt x="5301" y="9486"/>
                  </a:lnTo>
                  <a:lnTo>
                    <a:pt x="5564" y="9713"/>
                  </a:lnTo>
                  <a:lnTo>
                    <a:pt x="5890" y="9683"/>
                  </a:lnTo>
                  <a:lnTo>
                    <a:pt x="6050" y="9577"/>
                  </a:lnTo>
                  <a:lnTo>
                    <a:pt x="6634" y="9547"/>
                  </a:lnTo>
                  <a:cubicBezTo>
                    <a:pt x="6667" y="9602"/>
                    <a:pt x="6699" y="9658"/>
                    <a:pt x="6732" y="9713"/>
                  </a:cubicBezTo>
                  <a:lnTo>
                    <a:pt x="7092" y="10000"/>
                  </a:lnTo>
                  <a:lnTo>
                    <a:pt x="7687" y="9804"/>
                  </a:lnTo>
                  <a:lnTo>
                    <a:pt x="9365" y="10000"/>
                  </a:lnTo>
                  <a:lnTo>
                    <a:pt x="9548" y="9909"/>
                  </a:lnTo>
                  <a:lnTo>
                    <a:pt x="9891" y="9940"/>
                  </a:lnTo>
                  <a:lnTo>
                    <a:pt x="10000" y="9970"/>
                  </a:lnTo>
                  <a:lnTo>
                    <a:pt x="10000" y="0"/>
                  </a:lnTo>
                  <a:lnTo>
                    <a:pt x="149" y="0"/>
                  </a:lnTo>
                  <a:cubicBezTo>
                    <a:pt x="137" y="171"/>
                    <a:pt x="126" y="343"/>
                    <a:pt x="114" y="514"/>
                  </a:cubicBezTo>
                  <a:cubicBezTo>
                    <a:pt x="110" y="886"/>
                    <a:pt x="107" y="1259"/>
                    <a:pt x="103" y="1631"/>
                  </a:cubicBezTo>
                  <a:cubicBezTo>
                    <a:pt x="90" y="1762"/>
                    <a:pt x="76" y="1893"/>
                    <a:pt x="63" y="2024"/>
                  </a:cubicBezTo>
                  <a:lnTo>
                    <a:pt x="63" y="5921"/>
                  </a:lnTo>
                  <a:cubicBezTo>
                    <a:pt x="42" y="6097"/>
                    <a:pt x="21" y="6274"/>
                    <a:pt x="0" y="6450"/>
                  </a:cubicBezTo>
                  <a:cubicBezTo>
                    <a:pt x="17" y="6692"/>
                    <a:pt x="35" y="6933"/>
                    <a:pt x="52" y="7175"/>
                  </a:cubicBezTo>
                  <a:cubicBezTo>
                    <a:pt x="56" y="7392"/>
                    <a:pt x="59" y="7608"/>
                    <a:pt x="63" y="7825"/>
                  </a:cubicBezTo>
                  <a:cubicBezTo>
                    <a:pt x="59" y="8238"/>
                    <a:pt x="56" y="8650"/>
                    <a:pt x="52" y="9063"/>
                  </a:cubicBezTo>
                  <a:close/>
                </a:path>
              </a:pathLst>
            </a:custGeom>
            <a:grpFill/>
            <a:ln>
              <a:noFill/>
            </a:ln>
            <a:effectLst>
              <a:outerShdw blurRad="127000" dist="38100" dir="2700000" sx="97000" sy="97000" algn="tl" rotWithShape="0">
                <a:prstClr val="black">
                  <a:alpha val="48000"/>
                </a:prstClr>
              </a:outerShdw>
            </a:effectLst>
          </p:spPr>
          <p:txBody>
            <a:bodyPr vert="horz" wrap="square" lIns="91440" tIns="45720" rIns="91440" bIns="45720" numCol="1" anchor="t" anchorCtr="0" compatLnSpc="1">
              <a:prstTxWarp prst="textNoShape">
                <a:avLst/>
              </a:prstTxWarp>
            </a:bodyPr>
            <a:lstStyle/>
            <a:p>
              <a:pPr>
                <a:lnSpc>
                  <a:spcPct val="80000"/>
                </a:lnSpc>
              </a:pPr>
              <a:endParaRPr lang="en-US" sz="1600" b="1">
                <a:solidFill>
                  <a:schemeClr val="bg1"/>
                </a:solidFill>
              </a:endParaRPr>
            </a:p>
          </p:txBody>
        </p:sp>
        <p:sp>
          <p:nvSpPr>
            <p:cNvPr id="55" name="Rectangle 54">
              <a:extLst>
                <a:ext uri="{FF2B5EF4-FFF2-40B4-BE49-F238E27FC236}">
                  <a16:creationId xmlns:a16="http://schemas.microsoft.com/office/drawing/2014/main" id="{72ED4C5F-33E1-32AE-A307-5955C6FF9790}"/>
                </a:ext>
              </a:extLst>
            </p:cNvPr>
            <p:cNvSpPr/>
            <p:nvPr/>
          </p:nvSpPr>
          <p:spPr>
            <a:xfrm>
              <a:off x="10148855" y="1800727"/>
              <a:ext cx="2556225" cy="168967"/>
            </a:xfrm>
            <a:prstGeom prst="rect">
              <a:avLst/>
            </a:prstGeom>
            <a:grpFill/>
          </p:spPr>
          <p:txBody>
            <a:bodyPr wrap="square" lIns="0" tIns="0" rIns="0" bIns="0">
              <a:spAutoFit/>
            </a:bodyPr>
            <a:lstStyle/>
            <a:p>
              <a:pPr>
                <a:lnSpc>
                  <a:spcPct val="80000"/>
                </a:lnSpc>
              </a:pPr>
              <a:r>
                <a:rPr lang="en-US" sz="1600" b="1" dirty="0">
                  <a:solidFill>
                    <a:schemeClr val="bg1"/>
                  </a:solidFill>
                </a:rPr>
                <a:t>Loan work</a:t>
              </a:r>
            </a:p>
          </p:txBody>
        </p:sp>
      </p:grpSp>
      <p:grpSp>
        <p:nvGrpSpPr>
          <p:cNvPr id="59" name="Group 58">
            <a:extLst>
              <a:ext uri="{FF2B5EF4-FFF2-40B4-BE49-F238E27FC236}">
                <a16:creationId xmlns:a16="http://schemas.microsoft.com/office/drawing/2014/main" id="{C1BD10AB-DBA6-F53F-B967-DE413C77B4A9}"/>
              </a:ext>
            </a:extLst>
          </p:cNvPr>
          <p:cNvGrpSpPr/>
          <p:nvPr/>
        </p:nvGrpSpPr>
        <p:grpSpPr>
          <a:xfrm rot="335701">
            <a:off x="7220370" y="946349"/>
            <a:ext cx="4738906" cy="539805"/>
            <a:chOff x="3103242" y="2107059"/>
            <a:chExt cx="4738906" cy="539805"/>
          </a:xfrm>
          <a:solidFill>
            <a:schemeClr val="tx1"/>
          </a:solidFill>
        </p:grpSpPr>
        <p:sp>
          <p:nvSpPr>
            <p:cNvPr id="60" name="Freeform 8">
              <a:extLst>
                <a:ext uri="{FF2B5EF4-FFF2-40B4-BE49-F238E27FC236}">
                  <a16:creationId xmlns:a16="http://schemas.microsoft.com/office/drawing/2014/main" id="{6C083B92-812B-ECC7-D983-29C49317F941}"/>
                </a:ext>
              </a:extLst>
            </p:cNvPr>
            <p:cNvSpPr>
              <a:spLocks/>
            </p:cNvSpPr>
            <p:nvPr/>
          </p:nvSpPr>
          <p:spPr bwMode="auto">
            <a:xfrm rot="5400000">
              <a:off x="5199163" y="11138"/>
              <a:ext cx="539805" cy="4731647"/>
            </a:xfrm>
            <a:custGeom>
              <a:avLst/>
              <a:gdLst>
                <a:gd name="T0" fmla="*/ 930 w 936"/>
                <a:gd name="T1" fmla="*/ 261 h 3024"/>
                <a:gd name="T2" fmla="*/ 930 w 936"/>
                <a:gd name="T3" fmla="*/ 182 h 3024"/>
                <a:gd name="T4" fmla="*/ 900 w 936"/>
                <a:gd name="T5" fmla="*/ 17 h 3024"/>
                <a:gd name="T6" fmla="*/ 828 w 936"/>
                <a:gd name="T7" fmla="*/ 13 h 3024"/>
                <a:gd name="T8" fmla="*/ 741 w 936"/>
                <a:gd name="T9" fmla="*/ 23 h 3024"/>
                <a:gd name="T10" fmla="*/ 71 w 936"/>
                <a:gd name="T11" fmla="*/ 13 h 3024"/>
                <a:gd name="T12" fmla="*/ 0 w 936"/>
                <a:gd name="T13" fmla="*/ 2948 h 3024"/>
                <a:gd name="T14" fmla="*/ 128 w 936"/>
                <a:gd name="T15" fmla="*/ 2959 h 3024"/>
                <a:gd name="T16" fmla="*/ 198 w 936"/>
                <a:gd name="T17" fmla="*/ 2989 h 3024"/>
                <a:gd name="T18" fmla="*/ 278 w 936"/>
                <a:gd name="T19" fmla="*/ 3001 h 3024"/>
                <a:gd name="T20" fmla="*/ 306 w 936"/>
                <a:gd name="T21" fmla="*/ 2995 h 3024"/>
                <a:gd name="T22" fmla="*/ 349 w 936"/>
                <a:gd name="T23" fmla="*/ 3012 h 3024"/>
                <a:gd name="T24" fmla="*/ 425 w 936"/>
                <a:gd name="T25" fmla="*/ 3024 h 3024"/>
                <a:gd name="T26" fmla="*/ 552 w 936"/>
                <a:gd name="T27" fmla="*/ 3022 h 3024"/>
                <a:gd name="T28" fmla="*/ 771 w 936"/>
                <a:gd name="T29" fmla="*/ 2995 h 3024"/>
                <a:gd name="T30" fmla="*/ 807 w 936"/>
                <a:gd name="T31" fmla="*/ 2969 h 3024"/>
                <a:gd name="T32" fmla="*/ 811 w 936"/>
                <a:gd name="T33" fmla="*/ 2851 h 3024"/>
                <a:gd name="T34" fmla="*/ 807 w 936"/>
                <a:gd name="T35" fmla="*/ 2831 h 3024"/>
                <a:gd name="T36" fmla="*/ 828 w 936"/>
                <a:gd name="T37" fmla="*/ 2607 h 3024"/>
                <a:gd name="T38" fmla="*/ 815 w 936"/>
                <a:gd name="T39" fmla="*/ 2566 h 3024"/>
                <a:gd name="T40" fmla="*/ 828 w 936"/>
                <a:gd name="T41" fmla="*/ 2113 h 3024"/>
                <a:gd name="T42" fmla="*/ 836 w 936"/>
                <a:gd name="T43" fmla="*/ 2042 h 3024"/>
                <a:gd name="T44" fmla="*/ 838 w 936"/>
                <a:gd name="T45" fmla="*/ 1998 h 3024"/>
                <a:gd name="T46" fmla="*/ 855 w 936"/>
                <a:gd name="T47" fmla="*/ 1832 h 3024"/>
                <a:gd name="T48" fmla="*/ 841 w 936"/>
                <a:gd name="T49" fmla="*/ 1790 h 3024"/>
                <a:gd name="T50" fmla="*/ 864 w 936"/>
                <a:gd name="T51" fmla="*/ 1731 h 3024"/>
                <a:gd name="T52" fmla="*/ 864 w 936"/>
                <a:gd name="T53" fmla="*/ 1665 h 3024"/>
                <a:gd name="T54" fmla="*/ 864 w 936"/>
                <a:gd name="T55" fmla="*/ 1578 h 3024"/>
                <a:gd name="T56" fmla="*/ 870 w 936"/>
                <a:gd name="T57" fmla="*/ 1565 h 3024"/>
                <a:gd name="T58" fmla="*/ 858 w 936"/>
                <a:gd name="T59" fmla="*/ 1536 h 3024"/>
                <a:gd name="T60" fmla="*/ 864 w 936"/>
                <a:gd name="T61" fmla="*/ 1491 h 3024"/>
                <a:gd name="T62" fmla="*/ 856 w 936"/>
                <a:gd name="T63" fmla="*/ 1457 h 3024"/>
                <a:gd name="T64" fmla="*/ 856 w 936"/>
                <a:gd name="T65" fmla="*/ 1379 h 3024"/>
                <a:gd name="T66" fmla="*/ 853 w 936"/>
                <a:gd name="T67" fmla="*/ 1311 h 3024"/>
                <a:gd name="T68" fmla="*/ 858 w 936"/>
                <a:gd name="T69" fmla="*/ 1220 h 3024"/>
                <a:gd name="T70" fmla="*/ 856 w 936"/>
                <a:gd name="T71" fmla="*/ 1150 h 3024"/>
                <a:gd name="T72" fmla="*/ 866 w 936"/>
                <a:gd name="T73" fmla="*/ 1109 h 3024"/>
                <a:gd name="T74" fmla="*/ 864 w 936"/>
                <a:gd name="T75" fmla="*/ 1018 h 3024"/>
                <a:gd name="T76" fmla="*/ 868 w 936"/>
                <a:gd name="T77" fmla="*/ 978 h 3024"/>
                <a:gd name="T78" fmla="*/ 879 w 936"/>
                <a:gd name="T79" fmla="*/ 884 h 3024"/>
                <a:gd name="T80" fmla="*/ 883 w 936"/>
                <a:gd name="T81" fmla="*/ 850 h 3024"/>
                <a:gd name="T82" fmla="*/ 873 w 936"/>
                <a:gd name="T83" fmla="*/ 816 h 3024"/>
                <a:gd name="T84" fmla="*/ 883 w 936"/>
                <a:gd name="T85" fmla="*/ 800 h 3024"/>
                <a:gd name="T86" fmla="*/ 892 w 936"/>
                <a:gd name="T87" fmla="*/ 706 h 3024"/>
                <a:gd name="T88" fmla="*/ 919 w 936"/>
                <a:gd name="T89" fmla="*/ 664 h 3024"/>
                <a:gd name="T90" fmla="*/ 900 w 936"/>
                <a:gd name="T91" fmla="*/ 630 h 3024"/>
                <a:gd name="T92" fmla="*/ 894 w 936"/>
                <a:gd name="T93" fmla="*/ 460 h 3024"/>
                <a:gd name="T94" fmla="*/ 913 w 936"/>
                <a:gd name="T95" fmla="*/ 416 h 3024"/>
                <a:gd name="T96" fmla="*/ 921 w 936"/>
                <a:gd name="T97" fmla="*/ 365 h 3024"/>
                <a:gd name="T98" fmla="*/ 919 w 936"/>
                <a:gd name="T99" fmla="*/ 346 h 3024"/>
                <a:gd name="T100" fmla="*/ 928 w 936"/>
                <a:gd name="T101" fmla="*/ 320 h 3024"/>
                <a:gd name="T102" fmla="*/ 936 w 936"/>
                <a:gd name="T103" fmla="*/ 271 h 3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36" h="3024">
                  <a:moveTo>
                    <a:pt x="936" y="271"/>
                  </a:moveTo>
                  <a:lnTo>
                    <a:pt x="930" y="261"/>
                  </a:lnTo>
                  <a:lnTo>
                    <a:pt x="934" y="189"/>
                  </a:lnTo>
                  <a:lnTo>
                    <a:pt x="930" y="182"/>
                  </a:lnTo>
                  <a:lnTo>
                    <a:pt x="917" y="51"/>
                  </a:lnTo>
                  <a:lnTo>
                    <a:pt x="900" y="17"/>
                  </a:lnTo>
                  <a:lnTo>
                    <a:pt x="873" y="21"/>
                  </a:lnTo>
                  <a:lnTo>
                    <a:pt x="828" y="13"/>
                  </a:lnTo>
                  <a:lnTo>
                    <a:pt x="824" y="8"/>
                  </a:lnTo>
                  <a:lnTo>
                    <a:pt x="741" y="23"/>
                  </a:lnTo>
                  <a:lnTo>
                    <a:pt x="102" y="6"/>
                  </a:lnTo>
                  <a:lnTo>
                    <a:pt x="71" y="13"/>
                  </a:lnTo>
                  <a:lnTo>
                    <a:pt x="0" y="0"/>
                  </a:lnTo>
                  <a:lnTo>
                    <a:pt x="0" y="2948"/>
                  </a:lnTo>
                  <a:lnTo>
                    <a:pt x="20" y="2942"/>
                  </a:lnTo>
                  <a:lnTo>
                    <a:pt x="128" y="2959"/>
                  </a:lnTo>
                  <a:lnTo>
                    <a:pt x="187" y="2989"/>
                  </a:lnTo>
                  <a:lnTo>
                    <a:pt x="198" y="2989"/>
                  </a:lnTo>
                  <a:lnTo>
                    <a:pt x="227" y="2980"/>
                  </a:lnTo>
                  <a:lnTo>
                    <a:pt x="278" y="3001"/>
                  </a:lnTo>
                  <a:lnTo>
                    <a:pt x="293" y="3001"/>
                  </a:lnTo>
                  <a:lnTo>
                    <a:pt x="306" y="2995"/>
                  </a:lnTo>
                  <a:lnTo>
                    <a:pt x="338" y="2999"/>
                  </a:lnTo>
                  <a:lnTo>
                    <a:pt x="349" y="3012"/>
                  </a:lnTo>
                  <a:lnTo>
                    <a:pt x="391" y="3024"/>
                  </a:lnTo>
                  <a:lnTo>
                    <a:pt x="425" y="3024"/>
                  </a:lnTo>
                  <a:lnTo>
                    <a:pt x="440" y="3014"/>
                  </a:lnTo>
                  <a:lnTo>
                    <a:pt x="552" y="3022"/>
                  </a:lnTo>
                  <a:lnTo>
                    <a:pt x="565" y="3016"/>
                  </a:lnTo>
                  <a:lnTo>
                    <a:pt x="771" y="2995"/>
                  </a:lnTo>
                  <a:lnTo>
                    <a:pt x="809" y="2972"/>
                  </a:lnTo>
                  <a:lnTo>
                    <a:pt x="807" y="2969"/>
                  </a:lnTo>
                  <a:lnTo>
                    <a:pt x="805" y="2868"/>
                  </a:lnTo>
                  <a:lnTo>
                    <a:pt x="811" y="2851"/>
                  </a:lnTo>
                  <a:lnTo>
                    <a:pt x="811" y="2849"/>
                  </a:lnTo>
                  <a:lnTo>
                    <a:pt x="807" y="2831"/>
                  </a:lnTo>
                  <a:lnTo>
                    <a:pt x="824" y="2613"/>
                  </a:lnTo>
                  <a:lnTo>
                    <a:pt x="828" y="2607"/>
                  </a:lnTo>
                  <a:lnTo>
                    <a:pt x="824" y="2592"/>
                  </a:lnTo>
                  <a:lnTo>
                    <a:pt x="815" y="2566"/>
                  </a:lnTo>
                  <a:lnTo>
                    <a:pt x="813" y="2556"/>
                  </a:lnTo>
                  <a:lnTo>
                    <a:pt x="828" y="2113"/>
                  </a:lnTo>
                  <a:lnTo>
                    <a:pt x="843" y="2083"/>
                  </a:lnTo>
                  <a:lnTo>
                    <a:pt x="836" y="2042"/>
                  </a:lnTo>
                  <a:lnTo>
                    <a:pt x="839" y="2008"/>
                  </a:lnTo>
                  <a:lnTo>
                    <a:pt x="838" y="1998"/>
                  </a:lnTo>
                  <a:lnTo>
                    <a:pt x="860" y="1903"/>
                  </a:lnTo>
                  <a:lnTo>
                    <a:pt x="855" y="1832"/>
                  </a:lnTo>
                  <a:lnTo>
                    <a:pt x="845" y="1811"/>
                  </a:lnTo>
                  <a:lnTo>
                    <a:pt x="841" y="1790"/>
                  </a:lnTo>
                  <a:lnTo>
                    <a:pt x="847" y="1780"/>
                  </a:lnTo>
                  <a:lnTo>
                    <a:pt x="864" y="1731"/>
                  </a:lnTo>
                  <a:lnTo>
                    <a:pt x="858" y="1684"/>
                  </a:lnTo>
                  <a:lnTo>
                    <a:pt x="864" y="1665"/>
                  </a:lnTo>
                  <a:lnTo>
                    <a:pt x="866" y="1661"/>
                  </a:lnTo>
                  <a:lnTo>
                    <a:pt x="864" y="1578"/>
                  </a:lnTo>
                  <a:lnTo>
                    <a:pt x="866" y="1569"/>
                  </a:lnTo>
                  <a:lnTo>
                    <a:pt x="870" y="1565"/>
                  </a:lnTo>
                  <a:lnTo>
                    <a:pt x="870" y="1555"/>
                  </a:lnTo>
                  <a:lnTo>
                    <a:pt x="858" y="1536"/>
                  </a:lnTo>
                  <a:lnTo>
                    <a:pt x="860" y="1502"/>
                  </a:lnTo>
                  <a:lnTo>
                    <a:pt x="864" y="1491"/>
                  </a:lnTo>
                  <a:lnTo>
                    <a:pt x="864" y="1482"/>
                  </a:lnTo>
                  <a:lnTo>
                    <a:pt x="856" y="1457"/>
                  </a:lnTo>
                  <a:lnTo>
                    <a:pt x="853" y="1430"/>
                  </a:lnTo>
                  <a:lnTo>
                    <a:pt x="856" y="1379"/>
                  </a:lnTo>
                  <a:lnTo>
                    <a:pt x="851" y="1364"/>
                  </a:lnTo>
                  <a:lnTo>
                    <a:pt x="853" y="1311"/>
                  </a:lnTo>
                  <a:lnTo>
                    <a:pt x="847" y="1277"/>
                  </a:lnTo>
                  <a:lnTo>
                    <a:pt x="858" y="1220"/>
                  </a:lnTo>
                  <a:lnTo>
                    <a:pt x="853" y="1177"/>
                  </a:lnTo>
                  <a:lnTo>
                    <a:pt x="856" y="1150"/>
                  </a:lnTo>
                  <a:lnTo>
                    <a:pt x="858" y="1147"/>
                  </a:lnTo>
                  <a:lnTo>
                    <a:pt x="866" y="1109"/>
                  </a:lnTo>
                  <a:lnTo>
                    <a:pt x="862" y="1027"/>
                  </a:lnTo>
                  <a:lnTo>
                    <a:pt x="864" y="1018"/>
                  </a:lnTo>
                  <a:lnTo>
                    <a:pt x="860" y="1003"/>
                  </a:lnTo>
                  <a:lnTo>
                    <a:pt x="868" y="978"/>
                  </a:lnTo>
                  <a:lnTo>
                    <a:pt x="868" y="946"/>
                  </a:lnTo>
                  <a:lnTo>
                    <a:pt x="879" y="884"/>
                  </a:lnTo>
                  <a:lnTo>
                    <a:pt x="875" y="869"/>
                  </a:lnTo>
                  <a:lnTo>
                    <a:pt x="883" y="850"/>
                  </a:lnTo>
                  <a:lnTo>
                    <a:pt x="883" y="844"/>
                  </a:lnTo>
                  <a:lnTo>
                    <a:pt x="873" y="816"/>
                  </a:lnTo>
                  <a:lnTo>
                    <a:pt x="881" y="806"/>
                  </a:lnTo>
                  <a:lnTo>
                    <a:pt x="883" y="800"/>
                  </a:lnTo>
                  <a:lnTo>
                    <a:pt x="877" y="759"/>
                  </a:lnTo>
                  <a:lnTo>
                    <a:pt x="892" y="706"/>
                  </a:lnTo>
                  <a:lnTo>
                    <a:pt x="907" y="677"/>
                  </a:lnTo>
                  <a:lnTo>
                    <a:pt x="919" y="664"/>
                  </a:lnTo>
                  <a:lnTo>
                    <a:pt x="911" y="657"/>
                  </a:lnTo>
                  <a:lnTo>
                    <a:pt x="900" y="630"/>
                  </a:lnTo>
                  <a:lnTo>
                    <a:pt x="885" y="528"/>
                  </a:lnTo>
                  <a:lnTo>
                    <a:pt x="894" y="460"/>
                  </a:lnTo>
                  <a:lnTo>
                    <a:pt x="915" y="422"/>
                  </a:lnTo>
                  <a:lnTo>
                    <a:pt x="913" y="416"/>
                  </a:lnTo>
                  <a:lnTo>
                    <a:pt x="907" y="397"/>
                  </a:lnTo>
                  <a:lnTo>
                    <a:pt x="921" y="365"/>
                  </a:lnTo>
                  <a:lnTo>
                    <a:pt x="921" y="354"/>
                  </a:lnTo>
                  <a:lnTo>
                    <a:pt x="919" y="346"/>
                  </a:lnTo>
                  <a:lnTo>
                    <a:pt x="921" y="325"/>
                  </a:lnTo>
                  <a:lnTo>
                    <a:pt x="928" y="320"/>
                  </a:lnTo>
                  <a:lnTo>
                    <a:pt x="936" y="291"/>
                  </a:lnTo>
                  <a:lnTo>
                    <a:pt x="936" y="271"/>
                  </a:lnTo>
                  <a:lnTo>
                    <a:pt x="936" y="271"/>
                  </a:lnTo>
                  <a:close/>
                </a:path>
              </a:pathLst>
            </a:custGeom>
            <a:grpFill/>
            <a:ln>
              <a:noFill/>
            </a:ln>
            <a:effectLst>
              <a:outerShdw blurRad="127000" dist="38100" dir="2700000" sx="97000" sy="97000" algn="tl" rotWithShape="0">
                <a:prstClr val="black">
                  <a:alpha val="48000"/>
                </a:prstClr>
              </a:outerShdw>
            </a:effectLst>
          </p:spPr>
          <p:txBody>
            <a:bodyPr vert="horz" wrap="square" lIns="91440" tIns="45720" rIns="91440" bIns="45720" numCol="1" anchor="t" anchorCtr="0" compatLnSpc="1">
              <a:prstTxWarp prst="textNoShape">
                <a:avLst/>
              </a:prstTxWarp>
            </a:bodyPr>
            <a:lstStyle/>
            <a:p>
              <a:endParaRPr lang="en-US" sz="1600" b="1" dirty="0">
                <a:solidFill>
                  <a:schemeClr val="bg1"/>
                </a:solidFill>
              </a:endParaRPr>
            </a:p>
          </p:txBody>
        </p:sp>
        <p:sp>
          <p:nvSpPr>
            <p:cNvPr id="61" name="Rectangle 60">
              <a:extLst>
                <a:ext uri="{FF2B5EF4-FFF2-40B4-BE49-F238E27FC236}">
                  <a16:creationId xmlns:a16="http://schemas.microsoft.com/office/drawing/2014/main" id="{EE86AF8A-0992-8CB5-EFBD-36E10B0940D4}"/>
                </a:ext>
              </a:extLst>
            </p:cNvPr>
            <p:cNvSpPr/>
            <p:nvPr/>
          </p:nvSpPr>
          <p:spPr>
            <a:xfrm>
              <a:off x="3415316" y="2221760"/>
              <a:ext cx="4426832" cy="294183"/>
            </a:xfrm>
            <a:prstGeom prst="rect">
              <a:avLst/>
            </a:prstGeom>
            <a:grpFill/>
          </p:spPr>
          <p:txBody>
            <a:bodyPr wrap="square">
              <a:spAutoFit/>
            </a:bodyPr>
            <a:lstStyle/>
            <a:p>
              <a:pPr algn="ctr">
                <a:lnSpc>
                  <a:spcPct val="80000"/>
                </a:lnSpc>
              </a:pPr>
              <a:r>
                <a:rPr lang="en-US" sz="1600" b="1" dirty="0">
                  <a:solidFill>
                    <a:schemeClr val="bg1"/>
                  </a:solidFill>
                  <a:cs typeface="Times New Roman" panose="02020603050405020304" pitchFamily="18" charset="0"/>
                </a:rPr>
                <a:t>Tough Cases</a:t>
              </a:r>
            </a:p>
          </p:txBody>
        </p:sp>
      </p:grpSp>
      <p:grpSp>
        <p:nvGrpSpPr>
          <p:cNvPr id="62" name="Group 61">
            <a:extLst>
              <a:ext uri="{FF2B5EF4-FFF2-40B4-BE49-F238E27FC236}">
                <a16:creationId xmlns:a16="http://schemas.microsoft.com/office/drawing/2014/main" id="{06468E03-561E-BC56-768D-DBE2E0940283}"/>
              </a:ext>
            </a:extLst>
          </p:cNvPr>
          <p:cNvGrpSpPr/>
          <p:nvPr/>
        </p:nvGrpSpPr>
        <p:grpSpPr>
          <a:xfrm rot="21390894">
            <a:off x="8715737" y="2726517"/>
            <a:ext cx="3314429" cy="1121321"/>
            <a:chOff x="534608" y="681555"/>
            <a:chExt cx="3314429" cy="1121321"/>
          </a:xfrm>
          <a:solidFill>
            <a:schemeClr val="tx1"/>
          </a:solidFill>
        </p:grpSpPr>
        <p:sp>
          <p:nvSpPr>
            <p:cNvPr id="63" name="Freeform 10">
              <a:extLst>
                <a:ext uri="{FF2B5EF4-FFF2-40B4-BE49-F238E27FC236}">
                  <a16:creationId xmlns:a16="http://schemas.microsoft.com/office/drawing/2014/main" id="{4FE1E290-2528-9A4A-FBD3-5BF759AC4DC4}"/>
                </a:ext>
              </a:extLst>
            </p:cNvPr>
            <p:cNvSpPr>
              <a:spLocks/>
            </p:cNvSpPr>
            <p:nvPr/>
          </p:nvSpPr>
          <p:spPr bwMode="auto">
            <a:xfrm rot="5400000">
              <a:off x="1631162" y="-414999"/>
              <a:ext cx="1121321" cy="3314429"/>
            </a:xfrm>
            <a:custGeom>
              <a:avLst/>
              <a:gdLst>
                <a:gd name="T0" fmla="*/ 1029 w 1052"/>
                <a:gd name="T1" fmla="*/ 225 h 3029"/>
                <a:gd name="T2" fmla="*/ 1018 w 1052"/>
                <a:gd name="T3" fmla="*/ 106 h 3029"/>
                <a:gd name="T4" fmla="*/ 997 w 1052"/>
                <a:gd name="T5" fmla="*/ 55 h 3029"/>
                <a:gd name="T6" fmla="*/ 885 w 1052"/>
                <a:gd name="T7" fmla="*/ 64 h 3029"/>
                <a:gd name="T8" fmla="*/ 724 w 1052"/>
                <a:gd name="T9" fmla="*/ 62 h 3029"/>
                <a:gd name="T10" fmla="*/ 613 w 1052"/>
                <a:gd name="T11" fmla="*/ 53 h 3029"/>
                <a:gd name="T12" fmla="*/ 484 w 1052"/>
                <a:gd name="T13" fmla="*/ 51 h 3029"/>
                <a:gd name="T14" fmla="*/ 355 w 1052"/>
                <a:gd name="T15" fmla="*/ 38 h 3029"/>
                <a:gd name="T16" fmla="*/ 306 w 1052"/>
                <a:gd name="T17" fmla="*/ 36 h 3029"/>
                <a:gd name="T18" fmla="*/ 170 w 1052"/>
                <a:gd name="T19" fmla="*/ 0 h 3029"/>
                <a:gd name="T20" fmla="*/ 85 w 1052"/>
                <a:gd name="T21" fmla="*/ 87 h 3029"/>
                <a:gd name="T22" fmla="*/ 74 w 1052"/>
                <a:gd name="T23" fmla="*/ 306 h 3029"/>
                <a:gd name="T24" fmla="*/ 66 w 1052"/>
                <a:gd name="T25" fmla="*/ 802 h 3029"/>
                <a:gd name="T26" fmla="*/ 59 w 1052"/>
                <a:gd name="T27" fmla="*/ 902 h 3029"/>
                <a:gd name="T28" fmla="*/ 70 w 1052"/>
                <a:gd name="T29" fmla="*/ 918 h 3029"/>
                <a:gd name="T30" fmla="*/ 66 w 1052"/>
                <a:gd name="T31" fmla="*/ 969 h 3029"/>
                <a:gd name="T32" fmla="*/ 72 w 1052"/>
                <a:gd name="T33" fmla="*/ 1139 h 3029"/>
                <a:gd name="T34" fmla="*/ 76 w 1052"/>
                <a:gd name="T35" fmla="*/ 1179 h 3029"/>
                <a:gd name="T36" fmla="*/ 64 w 1052"/>
                <a:gd name="T37" fmla="*/ 1258 h 3029"/>
                <a:gd name="T38" fmla="*/ 74 w 1052"/>
                <a:gd name="T39" fmla="*/ 1315 h 3029"/>
                <a:gd name="T40" fmla="*/ 41 w 1052"/>
                <a:gd name="T41" fmla="*/ 1481 h 3029"/>
                <a:gd name="T42" fmla="*/ 74 w 1052"/>
                <a:gd name="T43" fmla="*/ 1655 h 3029"/>
                <a:gd name="T44" fmla="*/ 57 w 1052"/>
                <a:gd name="T45" fmla="*/ 1882 h 3029"/>
                <a:gd name="T46" fmla="*/ 45 w 1052"/>
                <a:gd name="T47" fmla="*/ 2021 h 3029"/>
                <a:gd name="T48" fmla="*/ 72 w 1052"/>
                <a:gd name="T49" fmla="*/ 2092 h 3029"/>
                <a:gd name="T50" fmla="*/ 76 w 1052"/>
                <a:gd name="T51" fmla="*/ 2221 h 3029"/>
                <a:gd name="T52" fmla="*/ 60 w 1052"/>
                <a:gd name="T53" fmla="*/ 2442 h 3029"/>
                <a:gd name="T54" fmla="*/ 49 w 1052"/>
                <a:gd name="T55" fmla="*/ 2571 h 3029"/>
                <a:gd name="T56" fmla="*/ 43 w 1052"/>
                <a:gd name="T57" fmla="*/ 2664 h 3029"/>
                <a:gd name="T58" fmla="*/ 24 w 1052"/>
                <a:gd name="T59" fmla="*/ 2745 h 3029"/>
                <a:gd name="T60" fmla="*/ 13 w 1052"/>
                <a:gd name="T61" fmla="*/ 2770 h 3029"/>
                <a:gd name="T62" fmla="*/ 17 w 1052"/>
                <a:gd name="T63" fmla="*/ 2811 h 3029"/>
                <a:gd name="T64" fmla="*/ 15 w 1052"/>
                <a:gd name="T65" fmla="*/ 2853 h 3029"/>
                <a:gd name="T66" fmla="*/ 34 w 1052"/>
                <a:gd name="T67" fmla="*/ 2883 h 3029"/>
                <a:gd name="T68" fmla="*/ 51 w 1052"/>
                <a:gd name="T69" fmla="*/ 2942 h 3029"/>
                <a:gd name="T70" fmla="*/ 66 w 1052"/>
                <a:gd name="T71" fmla="*/ 2978 h 3029"/>
                <a:gd name="T72" fmla="*/ 251 w 1052"/>
                <a:gd name="T73" fmla="*/ 2984 h 3029"/>
                <a:gd name="T74" fmla="*/ 777 w 1052"/>
                <a:gd name="T75" fmla="*/ 3003 h 3029"/>
                <a:gd name="T76" fmla="*/ 921 w 1052"/>
                <a:gd name="T77" fmla="*/ 3027 h 3029"/>
                <a:gd name="T78" fmla="*/ 934 w 1052"/>
                <a:gd name="T79" fmla="*/ 2982 h 3029"/>
                <a:gd name="T80" fmla="*/ 934 w 1052"/>
                <a:gd name="T81" fmla="*/ 2887 h 3029"/>
                <a:gd name="T82" fmla="*/ 934 w 1052"/>
                <a:gd name="T83" fmla="*/ 2745 h 3029"/>
                <a:gd name="T84" fmla="*/ 942 w 1052"/>
                <a:gd name="T85" fmla="*/ 2492 h 3029"/>
                <a:gd name="T86" fmla="*/ 951 w 1052"/>
                <a:gd name="T87" fmla="*/ 2320 h 3029"/>
                <a:gd name="T88" fmla="*/ 942 w 1052"/>
                <a:gd name="T89" fmla="*/ 2238 h 3029"/>
                <a:gd name="T90" fmla="*/ 957 w 1052"/>
                <a:gd name="T91" fmla="*/ 2189 h 3029"/>
                <a:gd name="T92" fmla="*/ 968 w 1052"/>
                <a:gd name="T93" fmla="*/ 2043 h 3029"/>
                <a:gd name="T94" fmla="*/ 961 w 1052"/>
                <a:gd name="T95" fmla="*/ 1956 h 3029"/>
                <a:gd name="T96" fmla="*/ 949 w 1052"/>
                <a:gd name="T97" fmla="*/ 1852 h 3029"/>
                <a:gd name="T98" fmla="*/ 965 w 1052"/>
                <a:gd name="T99" fmla="*/ 1729 h 3029"/>
                <a:gd name="T100" fmla="*/ 961 w 1052"/>
                <a:gd name="T101" fmla="*/ 1640 h 3029"/>
                <a:gd name="T102" fmla="*/ 961 w 1052"/>
                <a:gd name="T103" fmla="*/ 1531 h 3029"/>
                <a:gd name="T104" fmla="*/ 972 w 1052"/>
                <a:gd name="T105" fmla="*/ 1453 h 3029"/>
                <a:gd name="T106" fmla="*/ 974 w 1052"/>
                <a:gd name="T107" fmla="*/ 1368 h 3029"/>
                <a:gd name="T108" fmla="*/ 972 w 1052"/>
                <a:gd name="T109" fmla="*/ 1277 h 3029"/>
                <a:gd name="T110" fmla="*/ 970 w 1052"/>
                <a:gd name="T111" fmla="*/ 1179 h 3029"/>
                <a:gd name="T112" fmla="*/ 997 w 1052"/>
                <a:gd name="T113" fmla="*/ 759 h 3029"/>
                <a:gd name="T114" fmla="*/ 1014 w 1052"/>
                <a:gd name="T115" fmla="*/ 600 h 3029"/>
                <a:gd name="T116" fmla="*/ 1035 w 1052"/>
                <a:gd name="T117" fmla="*/ 499 h 3029"/>
                <a:gd name="T118" fmla="*/ 1036 w 1052"/>
                <a:gd name="T119" fmla="*/ 416 h 3029"/>
                <a:gd name="T120" fmla="*/ 1048 w 1052"/>
                <a:gd name="T121" fmla="*/ 356 h 3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52" h="3029">
                  <a:moveTo>
                    <a:pt x="1048" y="356"/>
                  </a:moveTo>
                  <a:lnTo>
                    <a:pt x="1052" y="318"/>
                  </a:lnTo>
                  <a:lnTo>
                    <a:pt x="1050" y="287"/>
                  </a:lnTo>
                  <a:lnTo>
                    <a:pt x="1029" y="225"/>
                  </a:lnTo>
                  <a:lnTo>
                    <a:pt x="1008" y="183"/>
                  </a:lnTo>
                  <a:lnTo>
                    <a:pt x="1008" y="182"/>
                  </a:lnTo>
                  <a:lnTo>
                    <a:pt x="1012" y="127"/>
                  </a:lnTo>
                  <a:lnTo>
                    <a:pt x="1018" y="106"/>
                  </a:lnTo>
                  <a:lnTo>
                    <a:pt x="1029" y="89"/>
                  </a:lnTo>
                  <a:lnTo>
                    <a:pt x="1033" y="62"/>
                  </a:lnTo>
                  <a:lnTo>
                    <a:pt x="1008" y="60"/>
                  </a:lnTo>
                  <a:lnTo>
                    <a:pt x="997" y="55"/>
                  </a:lnTo>
                  <a:lnTo>
                    <a:pt x="987" y="55"/>
                  </a:lnTo>
                  <a:lnTo>
                    <a:pt x="963" y="62"/>
                  </a:lnTo>
                  <a:lnTo>
                    <a:pt x="936" y="66"/>
                  </a:lnTo>
                  <a:lnTo>
                    <a:pt x="885" y="64"/>
                  </a:lnTo>
                  <a:lnTo>
                    <a:pt x="870" y="70"/>
                  </a:lnTo>
                  <a:lnTo>
                    <a:pt x="817" y="68"/>
                  </a:lnTo>
                  <a:lnTo>
                    <a:pt x="783" y="72"/>
                  </a:lnTo>
                  <a:lnTo>
                    <a:pt x="724" y="62"/>
                  </a:lnTo>
                  <a:lnTo>
                    <a:pt x="681" y="66"/>
                  </a:lnTo>
                  <a:lnTo>
                    <a:pt x="656" y="62"/>
                  </a:lnTo>
                  <a:lnTo>
                    <a:pt x="652" y="60"/>
                  </a:lnTo>
                  <a:lnTo>
                    <a:pt x="613" y="53"/>
                  </a:lnTo>
                  <a:lnTo>
                    <a:pt x="533" y="57"/>
                  </a:lnTo>
                  <a:lnTo>
                    <a:pt x="524" y="57"/>
                  </a:lnTo>
                  <a:lnTo>
                    <a:pt x="509" y="59"/>
                  </a:lnTo>
                  <a:lnTo>
                    <a:pt x="484" y="51"/>
                  </a:lnTo>
                  <a:lnTo>
                    <a:pt x="452" y="51"/>
                  </a:lnTo>
                  <a:lnTo>
                    <a:pt x="390" y="40"/>
                  </a:lnTo>
                  <a:lnTo>
                    <a:pt x="373" y="43"/>
                  </a:lnTo>
                  <a:lnTo>
                    <a:pt x="355" y="38"/>
                  </a:lnTo>
                  <a:lnTo>
                    <a:pt x="348" y="38"/>
                  </a:lnTo>
                  <a:lnTo>
                    <a:pt x="321" y="45"/>
                  </a:lnTo>
                  <a:lnTo>
                    <a:pt x="312" y="38"/>
                  </a:lnTo>
                  <a:lnTo>
                    <a:pt x="306" y="36"/>
                  </a:lnTo>
                  <a:lnTo>
                    <a:pt x="259" y="40"/>
                  </a:lnTo>
                  <a:lnTo>
                    <a:pt x="212" y="28"/>
                  </a:lnTo>
                  <a:lnTo>
                    <a:pt x="183" y="11"/>
                  </a:lnTo>
                  <a:lnTo>
                    <a:pt x="170" y="0"/>
                  </a:lnTo>
                  <a:lnTo>
                    <a:pt x="161" y="7"/>
                  </a:lnTo>
                  <a:lnTo>
                    <a:pt x="136" y="19"/>
                  </a:lnTo>
                  <a:lnTo>
                    <a:pt x="77" y="30"/>
                  </a:lnTo>
                  <a:lnTo>
                    <a:pt x="85" y="87"/>
                  </a:lnTo>
                  <a:lnTo>
                    <a:pt x="72" y="153"/>
                  </a:lnTo>
                  <a:lnTo>
                    <a:pt x="77" y="178"/>
                  </a:lnTo>
                  <a:lnTo>
                    <a:pt x="76" y="295"/>
                  </a:lnTo>
                  <a:lnTo>
                    <a:pt x="74" y="306"/>
                  </a:lnTo>
                  <a:lnTo>
                    <a:pt x="64" y="694"/>
                  </a:lnTo>
                  <a:lnTo>
                    <a:pt x="76" y="762"/>
                  </a:lnTo>
                  <a:lnTo>
                    <a:pt x="72" y="766"/>
                  </a:lnTo>
                  <a:lnTo>
                    <a:pt x="66" y="802"/>
                  </a:lnTo>
                  <a:lnTo>
                    <a:pt x="76" y="865"/>
                  </a:lnTo>
                  <a:lnTo>
                    <a:pt x="76" y="866"/>
                  </a:lnTo>
                  <a:lnTo>
                    <a:pt x="64" y="895"/>
                  </a:lnTo>
                  <a:lnTo>
                    <a:pt x="59" y="902"/>
                  </a:lnTo>
                  <a:lnTo>
                    <a:pt x="57" y="908"/>
                  </a:lnTo>
                  <a:lnTo>
                    <a:pt x="62" y="916"/>
                  </a:lnTo>
                  <a:lnTo>
                    <a:pt x="68" y="916"/>
                  </a:lnTo>
                  <a:lnTo>
                    <a:pt x="70" y="918"/>
                  </a:lnTo>
                  <a:lnTo>
                    <a:pt x="74" y="935"/>
                  </a:lnTo>
                  <a:lnTo>
                    <a:pt x="68" y="942"/>
                  </a:lnTo>
                  <a:lnTo>
                    <a:pt x="70" y="948"/>
                  </a:lnTo>
                  <a:lnTo>
                    <a:pt x="66" y="969"/>
                  </a:lnTo>
                  <a:lnTo>
                    <a:pt x="66" y="986"/>
                  </a:lnTo>
                  <a:lnTo>
                    <a:pt x="60" y="1008"/>
                  </a:lnTo>
                  <a:lnTo>
                    <a:pt x="76" y="1131"/>
                  </a:lnTo>
                  <a:lnTo>
                    <a:pt x="72" y="1139"/>
                  </a:lnTo>
                  <a:lnTo>
                    <a:pt x="72" y="1146"/>
                  </a:lnTo>
                  <a:lnTo>
                    <a:pt x="76" y="1156"/>
                  </a:lnTo>
                  <a:lnTo>
                    <a:pt x="76" y="1175"/>
                  </a:lnTo>
                  <a:lnTo>
                    <a:pt x="76" y="1179"/>
                  </a:lnTo>
                  <a:lnTo>
                    <a:pt x="74" y="1188"/>
                  </a:lnTo>
                  <a:lnTo>
                    <a:pt x="76" y="1203"/>
                  </a:lnTo>
                  <a:lnTo>
                    <a:pt x="76" y="1235"/>
                  </a:lnTo>
                  <a:lnTo>
                    <a:pt x="64" y="1258"/>
                  </a:lnTo>
                  <a:lnTo>
                    <a:pt x="62" y="1266"/>
                  </a:lnTo>
                  <a:lnTo>
                    <a:pt x="62" y="1271"/>
                  </a:lnTo>
                  <a:lnTo>
                    <a:pt x="62" y="1275"/>
                  </a:lnTo>
                  <a:lnTo>
                    <a:pt x="74" y="1315"/>
                  </a:lnTo>
                  <a:lnTo>
                    <a:pt x="76" y="1366"/>
                  </a:lnTo>
                  <a:lnTo>
                    <a:pt x="70" y="1383"/>
                  </a:lnTo>
                  <a:lnTo>
                    <a:pt x="70" y="1409"/>
                  </a:lnTo>
                  <a:lnTo>
                    <a:pt x="41" y="1481"/>
                  </a:lnTo>
                  <a:lnTo>
                    <a:pt x="55" y="1495"/>
                  </a:lnTo>
                  <a:lnTo>
                    <a:pt x="51" y="1525"/>
                  </a:lnTo>
                  <a:lnTo>
                    <a:pt x="68" y="1557"/>
                  </a:lnTo>
                  <a:lnTo>
                    <a:pt x="74" y="1655"/>
                  </a:lnTo>
                  <a:lnTo>
                    <a:pt x="76" y="1665"/>
                  </a:lnTo>
                  <a:lnTo>
                    <a:pt x="76" y="1750"/>
                  </a:lnTo>
                  <a:lnTo>
                    <a:pt x="47" y="1860"/>
                  </a:lnTo>
                  <a:lnTo>
                    <a:pt x="57" y="1882"/>
                  </a:lnTo>
                  <a:lnTo>
                    <a:pt x="62" y="1911"/>
                  </a:lnTo>
                  <a:lnTo>
                    <a:pt x="57" y="1930"/>
                  </a:lnTo>
                  <a:lnTo>
                    <a:pt x="55" y="1987"/>
                  </a:lnTo>
                  <a:lnTo>
                    <a:pt x="45" y="2021"/>
                  </a:lnTo>
                  <a:lnTo>
                    <a:pt x="45" y="2041"/>
                  </a:lnTo>
                  <a:lnTo>
                    <a:pt x="49" y="2049"/>
                  </a:lnTo>
                  <a:lnTo>
                    <a:pt x="64" y="2072"/>
                  </a:lnTo>
                  <a:lnTo>
                    <a:pt x="72" y="2092"/>
                  </a:lnTo>
                  <a:lnTo>
                    <a:pt x="74" y="2168"/>
                  </a:lnTo>
                  <a:lnTo>
                    <a:pt x="72" y="2178"/>
                  </a:lnTo>
                  <a:lnTo>
                    <a:pt x="72" y="2206"/>
                  </a:lnTo>
                  <a:lnTo>
                    <a:pt x="76" y="2221"/>
                  </a:lnTo>
                  <a:lnTo>
                    <a:pt x="68" y="2355"/>
                  </a:lnTo>
                  <a:lnTo>
                    <a:pt x="76" y="2405"/>
                  </a:lnTo>
                  <a:lnTo>
                    <a:pt x="66" y="2433"/>
                  </a:lnTo>
                  <a:lnTo>
                    <a:pt x="60" y="2442"/>
                  </a:lnTo>
                  <a:lnTo>
                    <a:pt x="60" y="2488"/>
                  </a:lnTo>
                  <a:lnTo>
                    <a:pt x="64" y="2503"/>
                  </a:lnTo>
                  <a:lnTo>
                    <a:pt x="66" y="2528"/>
                  </a:lnTo>
                  <a:lnTo>
                    <a:pt x="49" y="2571"/>
                  </a:lnTo>
                  <a:lnTo>
                    <a:pt x="55" y="2634"/>
                  </a:lnTo>
                  <a:lnTo>
                    <a:pt x="53" y="2647"/>
                  </a:lnTo>
                  <a:lnTo>
                    <a:pt x="47" y="2660"/>
                  </a:lnTo>
                  <a:lnTo>
                    <a:pt x="43" y="2664"/>
                  </a:lnTo>
                  <a:lnTo>
                    <a:pt x="45" y="2670"/>
                  </a:lnTo>
                  <a:lnTo>
                    <a:pt x="49" y="2685"/>
                  </a:lnTo>
                  <a:lnTo>
                    <a:pt x="30" y="2723"/>
                  </a:lnTo>
                  <a:lnTo>
                    <a:pt x="24" y="2745"/>
                  </a:lnTo>
                  <a:lnTo>
                    <a:pt x="23" y="2747"/>
                  </a:lnTo>
                  <a:lnTo>
                    <a:pt x="17" y="2760"/>
                  </a:lnTo>
                  <a:lnTo>
                    <a:pt x="11" y="2760"/>
                  </a:lnTo>
                  <a:lnTo>
                    <a:pt x="13" y="2770"/>
                  </a:lnTo>
                  <a:lnTo>
                    <a:pt x="11" y="2768"/>
                  </a:lnTo>
                  <a:lnTo>
                    <a:pt x="0" y="2779"/>
                  </a:lnTo>
                  <a:lnTo>
                    <a:pt x="11" y="2789"/>
                  </a:lnTo>
                  <a:lnTo>
                    <a:pt x="17" y="2811"/>
                  </a:lnTo>
                  <a:lnTo>
                    <a:pt x="17" y="2828"/>
                  </a:lnTo>
                  <a:lnTo>
                    <a:pt x="13" y="2832"/>
                  </a:lnTo>
                  <a:lnTo>
                    <a:pt x="15" y="2849"/>
                  </a:lnTo>
                  <a:lnTo>
                    <a:pt x="15" y="2853"/>
                  </a:lnTo>
                  <a:lnTo>
                    <a:pt x="19" y="2855"/>
                  </a:lnTo>
                  <a:lnTo>
                    <a:pt x="32" y="2861"/>
                  </a:lnTo>
                  <a:lnTo>
                    <a:pt x="40" y="2878"/>
                  </a:lnTo>
                  <a:lnTo>
                    <a:pt x="34" y="2883"/>
                  </a:lnTo>
                  <a:lnTo>
                    <a:pt x="40" y="2898"/>
                  </a:lnTo>
                  <a:lnTo>
                    <a:pt x="43" y="2925"/>
                  </a:lnTo>
                  <a:lnTo>
                    <a:pt x="47" y="2934"/>
                  </a:lnTo>
                  <a:lnTo>
                    <a:pt x="51" y="2942"/>
                  </a:lnTo>
                  <a:lnTo>
                    <a:pt x="60" y="2950"/>
                  </a:lnTo>
                  <a:lnTo>
                    <a:pt x="66" y="2959"/>
                  </a:lnTo>
                  <a:lnTo>
                    <a:pt x="68" y="2968"/>
                  </a:lnTo>
                  <a:lnTo>
                    <a:pt x="66" y="2978"/>
                  </a:lnTo>
                  <a:lnTo>
                    <a:pt x="204" y="2993"/>
                  </a:lnTo>
                  <a:lnTo>
                    <a:pt x="210" y="2997"/>
                  </a:lnTo>
                  <a:lnTo>
                    <a:pt x="227" y="2993"/>
                  </a:lnTo>
                  <a:lnTo>
                    <a:pt x="251" y="2984"/>
                  </a:lnTo>
                  <a:lnTo>
                    <a:pt x="263" y="2982"/>
                  </a:lnTo>
                  <a:lnTo>
                    <a:pt x="704" y="2997"/>
                  </a:lnTo>
                  <a:lnTo>
                    <a:pt x="734" y="3010"/>
                  </a:lnTo>
                  <a:lnTo>
                    <a:pt x="777" y="3003"/>
                  </a:lnTo>
                  <a:lnTo>
                    <a:pt x="809" y="3008"/>
                  </a:lnTo>
                  <a:lnTo>
                    <a:pt x="821" y="3006"/>
                  </a:lnTo>
                  <a:lnTo>
                    <a:pt x="915" y="3029"/>
                  </a:lnTo>
                  <a:lnTo>
                    <a:pt x="921" y="3027"/>
                  </a:lnTo>
                  <a:lnTo>
                    <a:pt x="929" y="3029"/>
                  </a:lnTo>
                  <a:lnTo>
                    <a:pt x="931" y="3020"/>
                  </a:lnTo>
                  <a:lnTo>
                    <a:pt x="934" y="2999"/>
                  </a:lnTo>
                  <a:lnTo>
                    <a:pt x="934" y="2982"/>
                  </a:lnTo>
                  <a:lnTo>
                    <a:pt x="931" y="2970"/>
                  </a:lnTo>
                  <a:lnTo>
                    <a:pt x="931" y="2942"/>
                  </a:lnTo>
                  <a:lnTo>
                    <a:pt x="938" y="2914"/>
                  </a:lnTo>
                  <a:lnTo>
                    <a:pt x="934" y="2887"/>
                  </a:lnTo>
                  <a:lnTo>
                    <a:pt x="929" y="2874"/>
                  </a:lnTo>
                  <a:lnTo>
                    <a:pt x="929" y="2872"/>
                  </a:lnTo>
                  <a:lnTo>
                    <a:pt x="931" y="2758"/>
                  </a:lnTo>
                  <a:lnTo>
                    <a:pt x="934" y="2745"/>
                  </a:lnTo>
                  <a:lnTo>
                    <a:pt x="934" y="2734"/>
                  </a:lnTo>
                  <a:lnTo>
                    <a:pt x="931" y="2711"/>
                  </a:lnTo>
                  <a:lnTo>
                    <a:pt x="946" y="2528"/>
                  </a:lnTo>
                  <a:lnTo>
                    <a:pt x="942" y="2492"/>
                  </a:lnTo>
                  <a:lnTo>
                    <a:pt x="949" y="2444"/>
                  </a:lnTo>
                  <a:lnTo>
                    <a:pt x="940" y="2401"/>
                  </a:lnTo>
                  <a:lnTo>
                    <a:pt x="940" y="2374"/>
                  </a:lnTo>
                  <a:lnTo>
                    <a:pt x="951" y="2320"/>
                  </a:lnTo>
                  <a:lnTo>
                    <a:pt x="951" y="2314"/>
                  </a:lnTo>
                  <a:lnTo>
                    <a:pt x="946" y="2299"/>
                  </a:lnTo>
                  <a:lnTo>
                    <a:pt x="946" y="2255"/>
                  </a:lnTo>
                  <a:lnTo>
                    <a:pt x="942" y="2238"/>
                  </a:lnTo>
                  <a:lnTo>
                    <a:pt x="946" y="2214"/>
                  </a:lnTo>
                  <a:lnTo>
                    <a:pt x="949" y="2208"/>
                  </a:lnTo>
                  <a:lnTo>
                    <a:pt x="957" y="2193"/>
                  </a:lnTo>
                  <a:lnTo>
                    <a:pt x="957" y="2189"/>
                  </a:lnTo>
                  <a:lnTo>
                    <a:pt x="949" y="2168"/>
                  </a:lnTo>
                  <a:lnTo>
                    <a:pt x="949" y="2111"/>
                  </a:lnTo>
                  <a:lnTo>
                    <a:pt x="953" y="2083"/>
                  </a:lnTo>
                  <a:lnTo>
                    <a:pt x="968" y="2043"/>
                  </a:lnTo>
                  <a:lnTo>
                    <a:pt x="968" y="2007"/>
                  </a:lnTo>
                  <a:lnTo>
                    <a:pt x="963" y="1988"/>
                  </a:lnTo>
                  <a:lnTo>
                    <a:pt x="965" y="1968"/>
                  </a:lnTo>
                  <a:lnTo>
                    <a:pt x="961" y="1956"/>
                  </a:lnTo>
                  <a:lnTo>
                    <a:pt x="961" y="1930"/>
                  </a:lnTo>
                  <a:lnTo>
                    <a:pt x="965" y="1922"/>
                  </a:lnTo>
                  <a:lnTo>
                    <a:pt x="966" y="1909"/>
                  </a:lnTo>
                  <a:lnTo>
                    <a:pt x="949" y="1852"/>
                  </a:lnTo>
                  <a:lnTo>
                    <a:pt x="963" y="1782"/>
                  </a:lnTo>
                  <a:lnTo>
                    <a:pt x="959" y="1763"/>
                  </a:lnTo>
                  <a:lnTo>
                    <a:pt x="959" y="1744"/>
                  </a:lnTo>
                  <a:lnTo>
                    <a:pt x="965" y="1729"/>
                  </a:lnTo>
                  <a:lnTo>
                    <a:pt x="968" y="1705"/>
                  </a:lnTo>
                  <a:lnTo>
                    <a:pt x="963" y="1661"/>
                  </a:lnTo>
                  <a:lnTo>
                    <a:pt x="961" y="1659"/>
                  </a:lnTo>
                  <a:lnTo>
                    <a:pt x="961" y="1640"/>
                  </a:lnTo>
                  <a:lnTo>
                    <a:pt x="961" y="1636"/>
                  </a:lnTo>
                  <a:lnTo>
                    <a:pt x="963" y="1618"/>
                  </a:lnTo>
                  <a:lnTo>
                    <a:pt x="959" y="1589"/>
                  </a:lnTo>
                  <a:lnTo>
                    <a:pt x="961" y="1531"/>
                  </a:lnTo>
                  <a:lnTo>
                    <a:pt x="974" y="1504"/>
                  </a:lnTo>
                  <a:lnTo>
                    <a:pt x="974" y="1491"/>
                  </a:lnTo>
                  <a:lnTo>
                    <a:pt x="968" y="1476"/>
                  </a:lnTo>
                  <a:lnTo>
                    <a:pt x="972" y="1453"/>
                  </a:lnTo>
                  <a:lnTo>
                    <a:pt x="965" y="1413"/>
                  </a:lnTo>
                  <a:lnTo>
                    <a:pt x="966" y="1394"/>
                  </a:lnTo>
                  <a:lnTo>
                    <a:pt x="974" y="1381"/>
                  </a:lnTo>
                  <a:lnTo>
                    <a:pt x="974" y="1368"/>
                  </a:lnTo>
                  <a:lnTo>
                    <a:pt x="966" y="1341"/>
                  </a:lnTo>
                  <a:lnTo>
                    <a:pt x="965" y="1311"/>
                  </a:lnTo>
                  <a:lnTo>
                    <a:pt x="972" y="1281"/>
                  </a:lnTo>
                  <a:lnTo>
                    <a:pt x="972" y="1277"/>
                  </a:lnTo>
                  <a:lnTo>
                    <a:pt x="972" y="1239"/>
                  </a:lnTo>
                  <a:lnTo>
                    <a:pt x="974" y="1230"/>
                  </a:lnTo>
                  <a:lnTo>
                    <a:pt x="968" y="1199"/>
                  </a:lnTo>
                  <a:lnTo>
                    <a:pt x="970" y="1179"/>
                  </a:lnTo>
                  <a:lnTo>
                    <a:pt x="974" y="1167"/>
                  </a:lnTo>
                  <a:lnTo>
                    <a:pt x="989" y="1131"/>
                  </a:lnTo>
                  <a:lnTo>
                    <a:pt x="976" y="919"/>
                  </a:lnTo>
                  <a:lnTo>
                    <a:pt x="997" y="759"/>
                  </a:lnTo>
                  <a:lnTo>
                    <a:pt x="997" y="757"/>
                  </a:lnTo>
                  <a:lnTo>
                    <a:pt x="993" y="704"/>
                  </a:lnTo>
                  <a:lnTo>
                    <a:pt x="1008" y="617"/>
                  </a:lnTo>
                  <a:lnTo>
                    <a:pt x="1014" y="600"/>
                  </a:lnTo>
                  <a:lnTo>
                    <a:pt x="1010" y="577"/>
                  </a:lnTo>
                  <a:lnTo>
                    <a:pt x="1014" y="560"/>
                  </a:lnTo>
                  <a:lnTo>
                    <a:pt x="1035" y="503"/>
                  </a:lnTo>
                  <a:lnTo>
                    <a:pt x="1035" y="499"/>
                  </a:lnTo>
                  <a:lnTo>
                    <a:pt x="1031" y="465"/>
                  </a:lnTo>
                  <a:lnTo>
                    <a:pt x="1031" y="465"/>
                  </a:lnTo>
                  <a:lnTo>
                    <a:pt x="1040" y="439"/>
                  </a:lnTo>
                  <a:lnTo>
                    <a:pt x="1036" y="416"/>
                  </a:lnTo>
                  <a:lnTo>
                    <a:pt x="1052" y="374"/>
                  </a:lnTo>
                  <a:lnTo>
                    <a:pt x="1048" y="367"/>
                  </a:lnTo>
                  <a:lnTo>
                    <a:pt x="1048" y="356"/>
                  </a:lnTo>
                  <a:lnTo>
                    <a:pt x="1048" y="356"/>
                  </a:lnTo>
                  <a:close/>
                </a:path>
              </a:pathLst>
            </a:custGeom>
            <a:grpFill/>
            <a:ln>
              <a:noFill/>
            </a:ln>
            <a:effectLst>
              <a:outerShdw blurRad="127000" dist="38100" dir="2700000" sx="97000" sy="97000" algn="tl" rotWithShape="0">
                <a:prstClr val="black">
                  <a:alpha val="48000"/>
                </a:prstClr>
              </a:outerShdw>
            </a:effectLst>
          </p:spPr>
          <p:txBody>
            <a:bodyPr vert="horz" wrap="square" lIns="91440" tIns="45720" rIns="91440" bIns="45720" numCol="1" anchor="t" anchorCtr="0" compatLnSpc="1">
              <a:prstTxWarp prst="textNoShape">
                <a:avLst/>
              </a:prstTxWarp>
            </a:bodyPr>
            <a:lstStyle/>
            <a:p>
              <a:pPr algn="ctr"/>
              <a:endParaRPr lang="en-US" sz="1600" b="1">
                <a:solidFill>
                  <a:schemeClr val="bg1"/>
                </a:solidFill>
              </a:endParaRPr>
            </a:p>
          </p:txBody>
        </p:sp>
        <p:sp>
          <p:nvSpPr>
            <p:cNvPr id="64" name="Rectangle 63">
              <a:extLst>
                <a:ext uri="{FF2B5EF4-FFF2-40B4-BE49-F238E27FC236}">
                  <a16:creationId xmlns:a16="http://schemas.microsoft.com/office/drawing/2014/main" id="{49BE14C6-72A8-7694-A0E0-863D5536FA9F}"/>
                </a:ext>
              </a:extLst>
            </p:cNvPr>
            <p:cNvSpPr/>
            <p:nvPr/>
          </p:nvSpPr>
          <p:spPr>
            <a:xfrm>
              <a:off x="824336" y="1107679"/>
              <a:ext cx="2817262" cy="294183"/>
            </a:xfrm>
            <a:prstGeom prst="rect">
              <a:avLst/>
            </a:prstGeom>
            <a:grpFill/>
          </p:spPr>
          <p:txBody>
            <a:bodyPr wrap="square">
              <a:spAutoFit/>
            </a:bodyPr>
            <a:lstStyle/>
            <a:p>
              <a:pPr algn="ctr">
                <a:lnSpc>
                  <a:spcPct val="80000"/>
                </a:lnSpc>
              </a:pPr>
              <a:r>
                <a:rPr lang="en-US" sz="1600" b="1" dirty="0">
                  <a:solidFill>
                    <a:schemeClr val="bg1"/>
                  </a:solidFill>
                </a:rPr>
                <a:t>Anti – Livestock Groups</a:t>
              </a:r>
            </a:p>
          </p:txBody>
        </p:sp>
      </p:grpSp>
      <p:grpSp>
        <p:nvGrpSpPr>
          <p:cNvPr id="71" name="Group 70">
            <a:extLst>
              <a:ext uri="{FF2B5EF4-FFF2-40B4-BE49-F238E27FC236}">
                <a16:creationId xmlns:a16="http://schemas.microsoft.com/office/drawing/2014/main" id="{89217B9C-C8E9-B88E-4FE6-A739971BCC4C}"/>
              </a:ext>
            </a:extLst>
          </p:cNvPr>
          <p:cNvGrpSpPr/>
          <p:nvPr/>
        </p:nvGrpSpPr>
        <p:grpSpPr>
          <a:xfrm rot="392683">
            <a:off x="7337087" y="5121950"/>
            <a:ext cx="4655813" cy="827336"/>
            <a:chOff x="3376557" y="4740597"/>
            <a:chExt cx="4655813" cy="827336"/>
          </a:xfrm>
          <a:solidFill>
            <a:schemeClr val="tx1"/>
          </a:solidFill>
        </p:grpSpPr>
        <p:sp>
          <p:nvSpPr>
            <p:cNvPr id="72" name="Freeform 9">
              <a:extLst>
                <a:ext uri="{FF2B5EF4-FFF2-40B4-BE49-F238E27FC236}">
                  <a16:creationId xmlns:a16="http://schemas.microsoft.com/office/drawing/2014/main" id="{0137CC02-415C-7743-B796-1987A101BD60}"/>
                </a:ext>
              </a:extLst>
            </p:cNvPr>
            <p:cNvSpPr>
              <a:spLocks/>
            </p:cNvSpPr>
            <p:nvPr/>
          </p:nvSpPr>
          <p:spPr bwMode="auto">
            <a:xfrm rot="10800000" flipH="1">
              <a:off x="3376557" y="4740597"/>
              <a:ext cx="4655813" cy="827336"/>
            </a:xfrm>
            <a:custGeom>
              <a:avLst/>
              <a:gdLst>
                <a:gd name="T0" fmla="*/ 2647 w 3256"/>
                <a:gd name="T1" fmla="*/ 757 h 759"/>
                <a:gd name="T2" fmla="*/ 2796 w 3256"/>
                <a:gd name="T3" fmla="*/ 740 h 759"/>
                <a:gd name="T4" fmla="*/ 3004 w 3256"/>
                <a:gd name="T5" fmla="*/ 755 h 759"/>
                <a:gd name="T6" fmla="*/ 3114 w 3256"/>
                <a:gd name="T7" fmla="*/ 746 h 759"/>
                <a:gd name="T8" fmla="*/ 3224 w 3256"/>
                <a:gd name="T9" fmla="*/ 757 h 759"/>
                <a:gd name="T10" fmla="*/ 3207 w 3256"/>
                <a:gd name="T11" fmla="*/ 653 h 759"/>
                <a:gd name="T12" fmla="*/ 3154 w 3256"/>
                <a:gd name="T13" fmla="*/ 577 h 759"/>
                <a:gd name="T14" fmla="*/ 3171 w 3256"/>
                <a:gd name="T15" fmla="*/ 562 h 759"/>
                <a:gd name="T16" fmla="*/ 3235 w 3256"/>
                <a:gd name="T17" fmla="*/ 472 h 759"/>
                <a:gd name="T18" fmla="*/ 3229 w 3256"/>
                <a:gd name="T19" fmla="*/ 424 h 759"/>
                <a:gd name="T20" fmla="*/ 3241 w 3256"/>
                <a:gd name="T21" fmla="*/ 352 h 759"/>
                <a:gd name="T22" fmla="*/ 3239 w 3256"/>
                <a:gd name="T23" fmla="*/ 288 h 759"/>
                <a:gd name="T24" fmla="*/ 3235 w 3256"/>
                <a:gd name="T25" fmla="*/ 207 h 759"/>
                <a:gd name="T26" fmla="*/ 3245 w 3256"/>
                <a:gd name="T27" fmla="*/ 176 h 759"/>
                <a:gd name="T28" fmla="*/ 3256 w 3256"/>
                <a:gd name="T29" fmla="*/ 152 h 759"/>
                <a:gd name="T30" fmla="*/ 3212 w 3256"/>
                <a:gd name="T31" fmla="*/ 103 h 759"/>
                <a:gd name="T32" fmla="*/ 3093 w 3256"/>
                <a:gd name="T33" fmla="*/ 89 h 759"/>
                <a:gd name="T34" fmla="*/ 2972 w 3256"/>
                <a:gd name="T35" fmla="*/ 63 h 759"/>
                <a:gd name="T36" fmla="*/ 2760 w 3256"/>
                <a:gd name="T37" fmla="*/ 57 h 759"/>
                <a:gd name="T38" fmla="*/ 2592 w 3256"/>
                <a:gd name="T39" fmla="*/ 97 h 759"/>
                <a:gd name="T40" fmla="*/ 2253 w 3256"/>
                <a:gd name="T41" fmla="*/ 135 h 759"/>
                <a:gd name="T42" fmla="*/ 2070 w 3256"/>
                <a:gd name="T43" fmla="*/ 129 h 759"/>
                <a:gd name="T44" fmla="*/ 1947 w 3256"/>
                <a:gd name="T45" fmla="*/ 116 h 759"/>
                <a:gd name="T46" fmla="*/ 1799 w 3256"/>
                <a:gd name="T47" fmla="*/ 114 h 759"/>
                <a:gd name="T48" fmla="*/ 1701 w 3256"/>
                <a:gd name="T49" fmla="*/ 97 h 759"/>
                <a:gd name="T50" fmla="*/ 1559 w 3256"/>
                <a:gd name="T51" fmla="*/ 104 h 759"/>
                <a:gd name="T52" fmla="*/ 1345 w 3256"/>
                <a:gd name="T53" fmla="*/ 67 h 759"/>
                <a:gd name="T54" fmla="*/ 1198 w 3256"/>
                <a:gd name="T55" fmla="*/ 69 h 759"/>
                <a:gd name="T56" fmla="*/ 806 w 3256"/>
                <a:gd name="T57" fmla="*/ 31 h 759"/>
                <a:gd name="T58" fmla="*/ 0 w 3256"/>
                <a:gd name="T59" fmla="*/ 0 h 759"/>
                <a:gd name="T60" fmla="*/ 80 w 3256"/>
                <a:gd name="T61" fmla="*/ 704 h 759"/>
                <a:gd name="T62" fmla="*/ 150 w 3256"/>
                <a:gd name="T63" fmla="*/ 719 h 759"/>
                <a:gd name="T64" fmla="*/ 265 w 3256"/>
                <a:gd name="T65" fmla="*/ 733 h 759"/>
                <a:gd name="T66" fmla="*/ 487 w 3256"/>
                <a:gd name="T67" fmla="*/ 727 h 759"/>
                <a:gd name="T68" fmla="*/ 572 w 3256"/>
                <a:gd name="T69" fmla="*/ 716 h 759"/>
                <a:gd name="T70" fmla="*/ 874 w 3256"/>
                <a:gd name="T71" fmla="*/ 736 h 759"/>
                <a:gd name="T72" fmla="*/ 1217 w 3256"/>
                <a:gd name="T73" fmla="*/ 733 h 759"/>
                <a:gd name="T74" fmla="*/ 1784 w 3256"/>
                <a:gd name="T75" fmla="*/ 750 h 759"/>
                <a:gd name="T76" fmla="*/ 2038 w 3256"/>
                <a:gd name="T77" fmla="*/ 753 h 759"/>
                <a:gd name="T78" fmla="*/ 2163 w 3256"/>
                <a:gd name="T79" fmla="*/ 746 h 759"/>
                <a:gd name="T80" fmla="*/ 2641 w 3256"/>
                <a:gd name="T81" fmla="*/ 75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56" h="759">
                  <a:moveTo>
                    <a:pt x="2641" y="759"/>
                  </a:moveTo>
                  <a:lnTo>
                    <a:pt x="2647" y="757"/>
                  </a:lnTo>
                  <a:lnTo>
                    <a:pt x="2698" y="748"/>
                  </a:lnTo>
                  <a:lnTo>
                    <a:pt x="2796" y="740"/>
                  </a:lnTo>
                  <a:lnTo>
                    <a:pt x="2900" y="752"/>
                  </a:lnTo>
                  <a:lnTo>
                    <a:pt x="3004" y="755"/>
                  </a:lnTo>
                  <a:lnTo>
                    <a:pt x="3048" y="748"/>
                  </a:lnTo>
                  <a:lnTo>
                    <a:pt x="3114" y="746"/>
                  </a:lnTo>
                  <a:lnTo>
                    <a:pt x="3192" y="755"/>
                  </a:lnTo>
                  <a:lnTo>
                    <a:pt x="3224" y="757"/>
                  </a:lnTo>
                  <a:lnTo>
                    <a:pt x="3216" y="736"/>
                  </a:lnTo>
                  <a:lnTo>
                    <a:pt x="3207" y="653"/>
                  </a:lnTo>
                  <a:lnTo>
                    <a:pt x="3167" y="615"/>
                  </a:lnTo>
                  <a:lnTo>
                    <a:pt x="3154" y="577"/>
                  </a:lnTo>
                  <a:lnTo>
                    <a:pt x="3165" y="566"/>
                  </a:lnTo>
                  <a:lnTo>
                    <a:pt x="3171" y="562"/>
                  </a:lnTo>
                  <a:lnTo>
                    <a:pt x="3194" y="526"/>
                  </a:lnTo>
                  <a:lnTo>
                    <a:pt x="3235" y="472"/>
                  </a:lnTo>
                  <a:lnTo>
                    <a:pt x="3233" y="432"/>
                  </a:lnTo>
                  <a:lnTo>
                    <a:pt x="3229" y="424"/>
                  </a:lnTo>
                  <a:lnTo>
                    <a:pt x="3218" y="384"/>
                  </a:lnTo>
                  <a:lnTo>
                    <a:pt x="3241" y="352"/>
                  </a:lnTo>
                  <a:lnTo>
                    <a:pt x="3248" y="347"/>
                  </a:lnTo>
                  <a:lnTo>
                    <a:pt x="3239" y="288"/>
                  </a:lnTo>
                  <a:lnTo>
                    <a:pt x="3243" y="233"/>
                  </a:lnTo>
                  <a:lnTo>
                    <a:pt x="3235" y="207"/>
                  </a:lnTo>
                  <a:lnTo>
                    <a:pt x="3237" y="192"/>
                  </a:lnTo>
                  <a:lnTo>
                    <a:pt x="3245" y="176"/>
                  </a:lnTo>
                  <a:lnTo>
                    <a:pt x="3256" y="169"/>
                  </a:lnTo>
                  <a:lnTo>
                    <a:pt x="3256" y="152"/>
                  </a:lnTo>
                  <a:lnTo>
                    <a:pt x="3218" y="120"/>
                  </a:lnTo>
                  <a:lnTo>
                    <a:pt x="3212" y="103"/>
                  </a:lnTo>
                  <a:lnTo>
                    <a:pt x="3114" y="95"/>
                  </a:lnTo>
                  <a:lnTo>
                    <a:pt x="3093" y="89"/>
                  </a:lnTo>
                  <a:lnTo>
                    <a:pt x="3048" y="72"/>
                  </a:lnTo>
                  <a:lnTo>
                    <a:pt x="2972" y="63"/>
                  </a:lnTo>
                  <a:lnTo>
                    <a:pt x="2768" y="55"/>
                  </a:lnTo>
                  <a:lnTo>
                    <a:pt x="2760" y="57"/>
                  </a:lnTo>
                  <a:lnTo>
                    <a:pt x="2598" y="95"/>
                  </a:lnTo>
                  <a:lnTo>
                    <a:pt x="2592" y="97"/>
                  </a:lnTo>
                  <a:lnTo>
                    <a:pt x="2450" y="122"/>
                  </a:lnTo>
                  <a:lnTo>
                    <a:pt x="2253" y="135"/>
                  </a:lnTo>
                  <a:lnTo>
                    <a:pt x="2115" y="127"/>
                  </a:lnTo>
                  <a:lnTo>
                    <a:pt x="2070" y="129"/>
                  </a:lnTo>
                  <a:lnTo>
                    <a:pt x="2043" y="135"/>
                  </a:lnTo>
                  <a:lnTo>
                    <a:pt x="1947" y="116"/>
                  </a:lnTo>
                  <a:lnTo>
                    <a:pt x="1883" y="108"/>
                  </a:lnTo>
                  <a:lnTo>
                    <a:pt x="1799" y="114"/>
                  </a:lnTo>
                  <a:lnTo>
                    <a:pt x="1703" y="97"/>
                  </a:lnTo>
                  <a:lnTo>
                    <a:pt x="1701" y="97"/>
                  </a:lnTo>
                  <a:lnTo>
                    <a:pt x="1576" y="104"/>
                  </a:lnTo>
                  <a:lnTo>
                    <a:pt x="1559" y="104"/>
                  </a:lnTo>
                  <a:lnTo>
                    <a:pt x="1415" y="84"/>
                  </a:lnTo>
                  <a:lnTo>
                    <a:pt x="1345" y="67"/>
                  </a:lnTo>
                  <a:lnTo>
                    <a:pt x="1285" y="61"/>
                  </a:lnTo>
                  <a:lnTo>
                    <a:pt x="1198" y="69"/>
                  </a:lnTo>
                  <a:lnTo>
                    <a:pt x="1135" y="55"/>
                  </a:lnTo>
                  <a:lnTo>
                    <a:pt x="806" y="31"/>
                  </a:lnTo>
                  <a:lnTo>
                    <a:pt x="610" y="36"/>
                  </a:lnTo>
                  <a:lnTo>
                    <a:pt x="0" y="0"/>
                  </a:lnTo>
                  <a:lnTo>
                    <a:pt x="0" y="717"/>
                  </a:lnTo>
                  <a:lnTo>
                    <a:pt x="80" y="704"/>
                  </a:lnTo>
                  <a:lnTo>
                    <a:pt x="93" y="704"/>
                  </a:lnTo>
                  <a:lnTo>
                    <a:pt x="150" y="719"/>
                  </a:lnTo>
                  <a:lnTo>
                    <a:pt x="167" y="727"/>
                  </a:lnTo>
                  <a:lnTo>
                    <a:pt x="265" y="733"/>
                  </a:lnTo>
                  <a:lnTo>
                    <a:pt x="324" y="725"/>
                  </a:lnTo>
                  <a:lnTo>
                    <a:pt x="487" y="727"/>
                  </a:lnTo>
                  <a:lnTo>
                    <a:pt x="545" y="716"/>
                  </a:lnTo>
                  <a:lnTo>
                    <a:pt x="572" y="716"/>
                  </a:lnTo>
                  <a:lnTo>
                    <a:pt x="772" y="736"/>
                  </a:lnTo>
                  <a:lnTo>
                    <a:pt x="874" y="736"/>
                  </a:lnTo>
                  <a:lnTo>
                    <a:pt x="1033" y="719"/>
                  </a:lnTo>
                  <a:lnTo>
                    <a:pt x="1217" y="733"/>
                  </a:lnTo>
                  <a:lnTo>
                    <a:pt x="1347" y="727"/>
                  </a:lnTo>
                  <a:lnTo>
                    <a:pt x="1784" y="750"/>
                  </a:lnTo>
                  <a:lnTo>
                    <a:pt x="1873" y="746"/>
                  </a:lnTo>
                  <a:lnTo>
                    <a:pt x="2038" y="753"/>
                  </a:lnTo>
                  <a:lnTo>
                    <a:pt x="2117" y="746"/>
                  </a:lnTo>
                  <a:lnTo>
                    <a:pt x="2163" y="746"/>
                  </a:lnTo>
                  <a:lnTo>
                    <a:pt x="2210" y="753"/>
                  </a:lnTo>
                  <a:lnTo>
                    <a:pt x="2641" y="759"/>
                  </a:lnTo>
                  <a:lnTo>
                    <a:pt x="2641" y="759"/>
                  </a:lnTo>
                  <a:close/>
                </a:path>
              </a:pathLst>
            </a:custGeom>
            <a:grpFill/>
            <a:ln>
              <a:noFill/>
            </a:ln>
            <a:effectLst>
              <a:outerShdw blurRad="127000" dist="38100" dir="2700000" sx="97000" sy="97000" algn="tl" rotWithShape="0">
                <a:prstClr val="black">
                  <a:alpha val="48000"/>
                </a:prstClr>
              </a:outerShdw>
            </a:effectLst>
          </p:spPr>
          <p:txBody>
            <a:bodyPr vert="horz" wrap="square" lIns="91440" tIns="45720" rIns="91440" bIns="45720" numCol="1" anchor="t" anchorCtr="0" compatLnSpc="1">
              <a:prstTxWarp prst="textNoShape">
                <a:avLst/>
              </a:prstTxWarp>
            </a:bodyPr>
            <a:lstStyle/>
            <a:p>
              <a:endParaRPr lang="en-US" sz="1600" b="1" dirty="0">
                <a:solidFill>
                  <a:schemeClr val="bg1"/>
                </a:solidFill>
              </a:endParaRPr>
            </a:p>
          </p:txBody>
        </p:sp>
        <p:sp>
          <p:nvSpPr>
            <p:cNvPr id="73" name="Rectangle 72">
              <a:extLst>
                <a:ext uri="{FF2B5EF4-FFF2-40B4-BE49-F238E27FC236}">
                  <a16:creationId xmlns:a16="http://schemas.microsoft.com/office/drawing/2014/main" id="{69685153-4F7F-2C10-E4F3-495491D063E6}"/>
                </a:ext>
              </a:extLst>
            </p:cNvPr>
            <p:cNvSpPr/>
            <p:nvPr/>
          </p:nvSpPr>
          <p:spPr>
            <a:xfrm>
              <a:off x="3409793" y="4957206"/>
              <a:ext cx="4572000" cy="294183"/>
            </a:xfrm>
            <a:prstGeom prst="rect">
              <a:avLst/>
            </a:prstGeom>
            <a:grpFill/>
          </p:spPr>
          <p:txBody>
            <a:bodyPr wrap="square">
              <a:spAutoFit/>
            </a:bodyPr>
            <a:lstStyle/>
            <a:p>
              <a:pPr>
                <a:lnSpc>
                  <a:spcPct val="80000"/>
                </a:lnSpc>
              </a:pPr>
              <a:r>
                <a:rPr lang="en-US" sz="1600" b="1" dirty="0">
                  <a:solidFill>
                    <a:schemeClr val="bg1"/>
                  </a:solidFill>
                </a:rPr>
                <a:t>Supervising employees</a:t>
              </a:r>
            </a:p>
          </p:txBody>
        </p:sp>
      </p:grpSp>
      <p:grpSp>
        <p:nvGrpSpPr>
          <p:cNvPr id="68" name="Group 67">
            <a:extLst>
              <a:ext uri="{FF2B5EF4-FFF2-40B4-BE49-F238E27FC236}">
                <a16:creationId xmlns:a16="http://schemas.microsoft.com/office/drawing/2014/main" id="{90B5B157-0EC1-C296-ACF8-E47161C0E5B3}"/>
              </a:ext>
            </a:extLst>
          </p:cNvPr>
          <p:cNvGrpSpPr/>
          <p:nvPr/>
        </p:nvGrpSpPr>
        <p:grpSpPr>
          <a:xfrm rot="21058394">
            <a:off x="8198992" y="2176447"/>
            <a:ext cx="3608416" cy="719278"/>
            <a:chOff x="-121155" y="3148186"/>
            <a:chExt cx="3608416" cy="719278"/>
          </a:xfrm>
          <a:solidFill>
            <a:schemeClr val="tx1"/>
          </a:solidFill>
        </p:grpSpPr>
        <p:sp>
          <p:nvSpPr>
            <p:cNvPr id="69" name="Freeform 11">
              <a:extLst>
                <a:ext uri="{FF2B5EF4-FFF2-40B4-BE49-F238E27FC236}">
                  <a16:creationId xmlns:a16="http://schemas.microsoft.com/office/drawing/2014/main" id="{62B3F6E9-6C3E-2ACA-12FE-F331DD2E50DE}"/>
                </a:ext>
              </a:extLst>
            </p:cNvPr>
            <p:cNvSpPr>
              <a:spLocks/>
            </p:cNvSpPr>
            <p:nvPr/>
          </p:nvSpPr>
          <p:spPr bwMode="auto">
            <a:xfrm rot="5400000">
              <a:off x="1323414" y="1703617"/>
              <a:ext cx="719278" cy="3608416"/>
            </a:xfrm>
            <a:custGeom>
              <a:avLst/>
              <a:gdLst>
                <a:gd name="T0" fmla="*/ 0 w 905"/>
                <a:gd name="T1" fmla="*/ 3101 h 3105"/>
                <a:gd name="T2" fmla="*/ 4 w 905"/>
                <a:gd name="T3" fmla="*/ 3037 h 3105"/>
                <a:gd name="T4" fmla="*/ 6 w 905"/>
                <a:gd name="T5" fmla="*/ 2836 h 3105"/>
                <a:gd name="T6" fmla="*/ 10 w 905"/>
                <a:gd name="T7" fmla="*/ 2724 h 3105"/>
                <a:gd name="T8" fmla="*/ 14 w 905"/>
                <a:gd name="T9" fmla="*/ 2554 h 3105"/>
                <a:gd name="T10" fmla="*/ 14 w 905"/>
                <a:gd name="T11" fmla="*/ 2524 h 3105"/>
                <a:gd name="T12" fmla="*/ 23 w 905"/>
                <a:gd name="T13" fmla="*/ 1737 h 3105"/>
                <a:gd name="T14" fmla="*/ 21 w 905"/>
                <a:gd name="T15" fmla="*/ 1682 h 3105"/>
                <a:gd name="T16" fmla="*/ 29 w 905"/>
                <a:gd name="T17" fmla="*/ 1425 h 3105"/>
                <a:gd name="T18" fmla="*/ 29 w 905"/>
                <a:gd name="T19" fmla="*/ 1235 h 3105"/>
                <a:gd name="T20" fmla="*/ 36 w 905"/>
                <a:gd name="T21" fmla="*/ 916 h 3105"/>
                <a:gd name="T22" fmla="*/ 36 w 905"/>
                <a:gd name="T23" fmla="*/ 874 h 3105"/>
                <a:gd name="T24" fmla="*/ 34 w 905"/>
                <a:gd name="T25" fmla="*/ 810 h 3105"/>
                <a:gd name="T26" fmla="*/ 44 w 905"/>
                <a:gd name="T27" fmla="*/ 628 h 3105"/>
                <a:gd name="T28" fmla="*/ 53 w 905"/>
                <a:gd name="T29" fmla="*/ 346 h 3105"/>
                <a:gd name="T30" fmla="*/ 48 w 905"/>
                <a:gd name="T31" fmla="*/ 297 h 3105"/>
                <a:gd name="T32" fmla="*/ 53 w 905"/>
                <a:gd name="T33" fmla="*/ 100 h 3105"/>
                <a:gd name="T34" fmla="*/ 51 w 905"/>
                <a:gd name="T35" fmla="*/ 0 h 3105"/>
                <a:gd name="T36" fmla="*/ 884 w 905"/>
                <a:gd name="T37" fmla="*/ 140 h 3105"/>
                <a:gd name="T38" fmla="*/ 887 w 905"/>
                <a:gd name="T39" fmla="*/ 208 h 3105"/>
                <a:gd name="T40" fmla="*/ 895 w 905"/>
                <a:gd name="T41" fmla="*/ 255 h 3105"/>
                <a:gd name="T42" fmla="*/ 889 w 905"/>
                <a:gd name="T43" fmla="*/ 361 h 3105"/>
                <a:gd name="T44" fmla="*/ 897 w 905"/>
                <a:gd name="T45" fmla="*/ 390 h 3105"/>
                <a:gd name="T46" fmla="*/ 882 w 905"/>
                <a:gd name="T47" fmla="*/ 496 h 3105"/>
                <a:gd name="T48" fmla="*/ 895 w 905"/>
                <a:gd name="T49" fmla="*/ 568 h 3105"/>
                <a:gd name="T50" fmla="*/ 895 w 905"/>
                <a:gd name="T51" fmla="*/ 598 h 3105"/>
                <a:gd name="T52" fmla="*/ 895 w 905"/>
                <a:gd name="T53" fmla="*/ 677 h 3105"/>
                <a:gd name="T54" fmla="*/ 872 w 905"/>
                <a:gd name="T55" fmla="*/ 795 h 3105"/>
                <a:gd name="T56" fmla="*/ 861 w 905"/>
                <a:gd name="T57" fmla="*/ 936 h 3105"/>
                <a:gd name="T58" fmla="*/ 869 w 905"/>
                <a:gd name="T59" fmla="*/ 1073 h 3105"/>
                <a:gd name="T60" fmla="*/ 859 w 905"/>
                <a:gd name="T61" fmla="*/ 1171 h 3105"/>
                <a:gd name="T62" fmla="*/ 872 w 905"/>
                <a:gd name="T63" fmla="*/ 1226 h 3105"/>
                <a:gd name="T64" fmla="*/ 884 w 905"/>
                <a:gd name="T65" fmla="*/ 1283 h 3105"/>
                <a:gd name="T66" fmla="*/ 861 w 905"/>
                <a:gd name="T67" fmla="*/ 1374 h 3105"/>
                <a:gd name="T68" fmla="*/ 861 w 905"/>
                <a:gd name="T69" fmla="*/ 1557 h 3105"/>
                <a:gd name="T70" fmla="*/ 867 w 905"/>
                <a:gd name="T71" fmla="*/ 1595 h 3105"/>
                <a:gd name="T72" fmla="*/ 859 w 905"/>
                <a:gd name="T73" fmla="*/ 1748 h 3105"/>
                <a:gd name="T74" fmla="*/ 859 w 905"/>
                <a:gd name="T75" fmla="*/ 1824 h 3105"/>
                <a:gd name="T76" fmla="*/ 870 w 905"/>
                <a:gd name="T77" fmla="*/ 1962 h 3105"/>
                <a:gd name="T78" fmla="*/ 865 w 905"/>
                <a:gd name="T79" fmla="*/ 2215 h 3105"/>
                <a:gd name="T80" fmla="*/ 863 w 905"/>
                <a:gd name="T81" fmla="*/ 2611 h 3105"/>
                <a:gd name="T82" fmla="*/ 859 w 905"/>
                <a:gd name="T83" fmla="*/ 2707 h 3105"/>
                <a:gd name="T84" fmla="*/ 865 w 905"/>
                <a:gd name="T85" fmla="*/ 2770 h 3105"/>
                <a:gd name="T86" fmla="*/ 853 w 905"/>
                <a:gd name="T87" fmla="*/ 2878 h 3105"/>
                <a:gd name="T88" fmla="*/ 853 w 905"/>
                <a:gd name="T89" fmla="*/ 2940 h 3105"/>
                <a:gd name="T90" fmla="*/ 863 w 905"/>
                <a:gd name="T91" fmla="*/ 3001 h 3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5" h="3105">
                  <a:moveTo>
                    <a:pt x="857" y="3105"/>
                  </a:moveTo>
                  <a:lnTo>
                    <a:pt x="4" y="3105"/>
                  </a:lnTo>
                  <a:lnTo>
                    <a:pt x="0" y="3101"/>
                  </a:lnTo>
                  <a:lnTo>
                    <a:pt x="8" y="3061"/>
                  </a:lnTo>
                  <a:lnTo>
                    <a:pt x="6" y="3044"/>
                  </a:lnTo>
                  <a:lnTo>
                    <a:pt x="4" y="3037"/>
                  </a:lnTo>
                  <a:lnTo>
                    <a:pt x="4" y="2980"/>
                  </a:lnTo>
                  <a:lnTo>
                    <a:pt x="2" y="2976"/>
                  </a:lnTo>
                  <a:lnTo>
                    <a:pt x="6" y="2836"/>
                  </a:lnTo>
                  <a:lnTo>
                    <a:pt x="8" y="2830"/>
                  </a:lnTo>
                  <a:lnTo>
                    <a:pt x="6" y="2736"/>
                  </a:lnTo>
                  <a:lnTo>
                    <a:pt x="10" y="2724"/>
                  </a:lnTo>
                  <a:lnTo>
                    <a:pt x="6" y="2679"/>
                  </a:lnTo>
                  <a:lnTo>
                    <a:pt x="8" y="2670"/>
                  </a:lnTo>
                  <a:lnTo>
                    <a:pt x="14" y="2554"/>
                  </a:lnTo>
                  <a:lnTo>
                    <a:pt x="12" y="2547"/>
                  </a:lnTo>
                  <a:lnTo>
                    <a:pt x="12" y="2535"/>
                  </a:lnTo>
                  <a:lnTo>
                    <a:pt x="14" y="2524"/>
                  </a:lnTo>
                  <a:lnTo>
                    <a:pt x="19" y="1941"/>
                  </a:lnTo>
                  <a:lnTo>
                    <a:pt x="21" y="1934"/>
                  </a:lnTo>
                  <a:lnTo>
                    <a:pt x="23" y="1737"/>
                  </a:lnTo>
                  <a:lnTo>
                    <a:pt x="21" y="1729"/>
                  </a:lnTo>
                  <a:lnTo>
                    <a:pt x="27" y="1707"/>
                  </a:lnTo>
                  <a:lnTo>
                    <a:pt x="21" y="1682"/>
                  </a:lnTo>
                  <a:lnTo>
                    <a:pt x="23" y="1612"/>
                  </a:lnTo>
                  <a:lnTo>
                    <a:pt x="25" y="1606"/>
                  </a:lnTo>
                  <a:lnTo>
                    <a:pt x="29" y="1425"/>
                  </a:lnTo>
                  <a:lnTo>
                    <a:pt x="27" y="1411"/>
                  </a:lnTo>
                  <a:lnTo>
                    <a:pt x="27" y="1241"/>
                  </a:lnTo>
                  <a:lnTo>
                    <a:pt x="29" y="1235"/>
                  </a:lnTo>
                  <a:lnTo>
                    <a:pt x="34" y="984"/>
                  </a:lnTo>
                  <a:lnTo>
                    <a:pt x="32" y="980"/>
                  </a:lnTo>
                  <a:lnTo>
                    <a:pt x="36" y="916"/>
                  </a:lnTo>
                  <a:lnTo>
                    <a:pt x="38" y="912"/>
                  </a:lnTo>
                  <a:lnTo>
                    <a:pt x="38" y="887"/>
                  </a:lnTo>
                  <a:lnTo>
                    <a:pt x="36" y="874"/>
                  </a:lnTo>
                  <a:lnTo>
                    <a:pt x="36" y="849"/>
                  </a:lnTo>
                  <a:lnTo>
                    <a:pt x="36" y="848"/>
                  </a:lnTo>
                  <a:lnTo>
                    <a:pt x="34" y="810"/>
                  </a:lnTo>
                  <a:lnTo>
                    <a:pt x="38" y="785"/>
                  </a:lnTo>
                  <a:lnTo>
                    <a:pt x="34" y="689"/>
                  </a:lnTo>
                  <a:lnTo>
                    <a:pt x="44" y="628"/>
                  </a:lnTo>
                  <a:lnTo>
                    <a:pt x="40" y="600"/>
                  </a:lnTo>
                  <a:lnTo>
                    <a:pt x="55" y="358"/>
                  </a:lnTo>
                  <a:lnTo>
                    <a:pt x="53" y="346"/>
                  </a:lnTo>
                  <a:lnTo>
                    <a:pt x="48" y="327"/>
                  </a:lnTo>
                  <a:lnTo>
                    <a:pt x="44" y="305"/>
                  </a:lnTo>
                  <a:lnTo>
                    <a:pt x="48" y="297"/>
                  </a:lnTo>
                  <a:lnTo>
                    <a:pt x="44" y="138"/>
                  </a:lnTo>
                  <a:lnTo>
                    <a:pt x="50" y="108"/>
                  </a:lnTo>
                  <a:lnTo>
                    <a:pt x="53" y="100"/>
                  </a:lnTo>
                  <a:lnTo>
                    <a:pt x="50" y="68"/>
                  </a:lnTo>
                  <a:lnTo>
                    <a:pt x="50" y="66"/>
                  </a:lnTo>
                  <a:lnTo>
                    <a:pt x="51" y="0"/>
                  </a:lnTo>
                  <a:lnTo>
                    <a:pt x="901" y="0"/>
                  </a:lnTo>
                  <a:lnTo>
                    <a:pt x="884" y="115"/>
                  </a:lnTo>
                  <a:lnTo>
                    <a:pt x="884" y="140"/>
                  </a:lnTo>
                  <a:lnTo>
                    <a:pt x="889" y="161"/>
                  </a:lnTo>
                  <a:lnTo>
                    <a:pt x="886" y="187"/>
                  </a:lnTo>
                  <a:lnTo>
                    <a:pt x="887" y="208"/>
                  </a:lnTo>
                  <a:lnTo>
                    <a:pt x="891" y="223"/>
                  </a:lnTo>
                  <a:lnTo>
                    <a:pt x="893" y="253"/>
                  </a:lnTo>
                  <a:lnTo>
                    <a:pt x="895" y="255"/>
                  </a:lnTo>
                  <a:lnTo>
                    <a:pt x="895" y="259"/>
                  </a:lnTo>
                  <a:lnTo>
                    <a:pt x="882" y="280"/>
                  </a:lnTo>
                  <a:lnTo>
                    <a:pt x="889" y="361"/>
                  </a:lnTo>
                  <a:lnTo>
                    <a:pt x="893" y="369"/>
                  </a:lnTo>
                  <a:lnTo>
                    <a:pt x="897" y="386"/>
                  </a:lnTo>
                  <a:lnTo>
                    <a:pt x="897" y="390"/>
                  </a:lnTo>
                  <a:lnTo>
                    <a:pt x="891" y="403"/>
                  </a:lnTo>
                  <a:lnTo>
                    <a:pt x="878" y="482"/>
                  </a:lnTo>
                  <a:lnTo>
                    <a:pt x="882" y="496"/>
                  </a:lnTo>
                  <a:lnTo>
                    <a:pt x="889" y="513"/>
                  </a:lnTo>
                  <a:lnTo>
                    <a:pt x="895" y="549"/>
                  </a:lnTo>
                  <a:lnTo>
                    <a:pt x="895" y="568"/>
                  </a:lnTo>
                  <a:lnTo>
                    <a:pt x="895" y="573"/>
                  </a:lnTo>
                  <a:lnTo>
                    <a:pt x="897" y="590"/>
                  </a:lnTo>
                  <a:lnTo>
                    <a:pt x="895" y="598"/>
                  </a:lnTo>
                  <a:lnTo>
                    <a:pt x="903" y="628"/>
                  </a:lnTo>
                  <a:lnTo>
                    <a:pt x="905" y="641"/>
                  </a:lnTo>
                  <a:lnTo>
                    <a:pt x="895" y="677"/>
                  </a:lnTo>
                  <a:lnTo>
                    <a:pt x="897" y="679"/>
                  </a:lnTo>
                  <a:lnTo>
                    <a:pt x="895" y="706"/>
                  </a:lnTo>
                  <a:lnTo>
                    <a:pt x="872" y="795"/>
                  </a:lnTo>
                  <a:lnTo>
                    <a:pt x="880" y="827"/>
                  </a:lnTo>
                  <a:lnTo>
                    <a:pt x="869" y="842"/>
                  </a:lnTo>
                  <a:lnTo>
                    <a:pt x="861" y="936"/>
                  </a:lnTo>
                  <a:lnTo>
                    <a:pt x="867" y="955"/>
                  </a:lnTo>
                  <a:lnTo>
                    <a:pt x="859" y="1031"/>
                  </a:lnTo>
                  <a:lnTo>
                    <a:pt x="869" y="1073"/>
                  </a:lnTo>
                  <a:lnTo>
                    <a:pt x="878" y="1097"/>
                  </a:lnTo>
                  <a:lnTo>
                    <a:pt x="865" y="1139"/>
                  </a:lnTo>
                  <a:lnTo>
                    <a:pt x="859" y="1171"/>
                  </a:lnTo>
                  <a:lnTo>
                    <a:pt x="869" y="1188"/>
                  </a:lnTo>
                  <a:lnTo>
                    <a:pt x="872" y="1203"/>
                  </a:lnTo>
                  <a:lnTo>
                    <a:pt x="872" y="1226"/>
                  </a:lnTo>
                  <a:lnTo>
                    <a:pt x="870" y="1245"/>
                  </a:lnTo>
                  <a:lnTo>
                    <a:pt x="870" y="1256"/>
                  </a:lnTo>
                  <a:lnTo>
                    <a:pt x="884" y="1283"/>
                  </a:lnTo>
                  <a:lnTo>
                    <a:pt x="884" y="1300"/>
                  </a:lnTo>
                  <a:lnTo>
                    <a:pt x="863" y="1341"/>
                  </a:lnTo>
                  <a:lnTo>
                    <a:pt x="861" y="1374"/>
                  </a:lnTo>
                  <a:lnTo>
                    <a:pt x="869" y="1406"/>
                  </a:lnTo>
                  <a:lnTo>
                    <a:pt x="861" y="1551"/>
                  </a:lnTo>
                  <a:lnTo>
                    <a:pt x="861" y="1557"/>
                  </a:lnTo>
                  <a:lnTo>
                    <a:pt x="876" y="1578"/>
                  </a:lnTo>
                  <a:lnTo>
                    <a:pt x="872" y="1591"/>
                  </a:lnTo>
                  <a:lnTo>
                    <a:pt x="867" y="1595"/>
                  </a:lnTo>
                  <a:lnTo>
                    <a:pt x="863" y="1612"/>
                  </a:lnTo>
                  <a:lnTo>
                    <a:pt x="853" y="1693"/>
                  </a:lnTo>
                  <a:lnTo>
                    <a:pt x="859" y="1748"/>
                  </a:lnTo>
                  <a:lnTo>
                    <a:pt x="857" y="1752"/>
                  </a:lnTo>
                  <a:lnTo>
                    <a:pt x="853" y="1771"/>
                  </a:lnTo>
                  <a:lnTo>
                    <a:pt x="859" y="1824"/>
                  </a:lnTo>
                  <a:lnTo>
                    <a:pt x="859" y="1828"/>
                  </a:lnTo>
                  <a:lnTo>
                    <a:pt x="857" y="1877"/>
                  </a:lnTo>
                  <a:lnTo>
                    <a:pt x="870" y="1962"/>
                  </a:lnTo>
                  <a:lnTo>
                    <a:pt x="869" y="1962"/>
                  </a:lnTo>
                  <a:lnTo>
                    <a:pt x="861" y="2206"/>
                  </a:lnTo>
                  <a:lnTo>
                    <a:pt x="865" y="2215"/>
                  </a:lnTo>
                  <a:lnTo>
                    <a:pt x="861" y="2522"/>
                  </a:lnTo>
                  <a:lnTo>
                    <a:pt x="857" y="2543"/>
                  </a:lnTo>
                  <a:lnTo>
                    <a:pt x="863" y="2611"/>
                  </a:lnTo>
                  <a:lnTo>
                    <a:pt x="859" y="2649"/>
                  </a:lnTo>
                  <a:lnTo>
                    <a:pt x="863" y="2677"/>
                  </a:lnTo>
                  <a:lnTo>
                    <a:pt x="859" y="2707"/>
                  </a:lnTo>
                  <a:lnTo>
                    <a:pt x="861" y="2721"/>
                  </a:lnTo>
                  <a:lnTo>
                    <a:pt x="859" y="2749"/>
                  </a:lnTo>
                  <a:lnTo>
                    <a:pt x="865" y="2770"/>
                  </a:lnTo>
                  <a:lnTo>
                    <a:pt x="857" y="2810"/>
                  </a:lnTo>
                  <a:lnTo>
                    <a:pt x="859" y="2834"/>
                  </a:lnTo>
                  <a:lnTo>
                    <a:pt x="853" y="2878"/>
                  </a:lnTo>
                  <a:lnTo>
                    <a:pt x="855" y="2893"/>
                  </a:lnTo>
                  <a:lnTo>
                    <a:pt x="861" y="2912"/>
                  </a:lnTo>
                  <a:lnTo>
                    <a:pt x="853" y="2940"/>
                  </a:lnTo>
                  <a:lnTo>
                    <a:pt x="861" y="2959"/>
                  </a:lnTo>
                  <a:lnTo>
                    <a:pt x="861" y="2967"/>
                  </a:lnTo>
                  <a:lnTo>
                    <a:pt x="863" y="3001"/>
                  </a:lnTo>
                  <a:lnTo>
                    <a:pt x="853" y="3040"/>
                  </a:lnTo>
                  <a:lnTo>
                    <a:pt x="857" y="3105"/>
                  </a:lnTo>
                  <a:close/>
                </a:path>
              </a:pathLst>
            </a:custGeom>
            <a:grpFill/>
            <a:ln>
              <a:noFill/>
            </a:ln>
            <a:effectLst>
              <a:outerShdw blurRad="127000" dist="38100" dir="2700000" sx="97000" sy="97000" algn="tl" rotWithShape="0">
                <a:prstClr val="black">
                  <a:alpha val="48000"/>
                </a:prstClr>
              </a:outerShdw>
            </a:effectLst>
          </p:spPr>
          <p:txBody>
            <a:bodyPr vert="horz" wrap="square" lIns="91440" tIns="45720" rIns="91440" bIns="45720" numCol="1" anchor="t" anchorCtr="0" compatLnSpc="1">
              <a:prstTxWarp prst="textNoShape">
                <a:avLst/>
              </a:prstTxWarp>
            </a:bodyPr>
            <a:lstStyle/>
            <a:p>
              <a:endParaRPr lang="en-US" sz="1600" b="1" dirty="0">
                <a:solidFill>
                  <a:schemeClr val="bg1"/>
                </a:solidFill>
              </a:endParaRPr>
            </a:p>
          </p:txBody>
        </p:sp>
        <p:sp>
          <p:nvSpPr>
            <p:cNvPr id="70" name="Rectangle 69">
              <a:extLst>
                <a:ext uri="{FF2B5EF4-FFF2-40B4-BE49-F238E27FC236}">
                  <a16:creationId xmlns:a16="http://schemas.microsoft.com/office/drawing/2014/main" id="{315DD22C-025D-8C22-9CF1-865F08919056}"/>
                </a:ext>
              </a:extLst>
            </p:cNvPr>
            <p:cNvSpPr/>
            <p:nvPr/>
          </p:nvSpPr>
          <p:spPr>
            <a:xfrm>
              <a:off x="66924" y="3364534"/>
              <a:ext cx="3151813" cy="294183"/>
            </a:xfrm>
            <a:prstGeom prst="rect">
              <a:avLst/>
            </a:prstGeom>
            <a:grpFill/>
          </p:spPr>
          <p:txBody>
            <a:bodyPr wrap="square">
              <a:spAutoFit/>
            </a:bodyPr>
            <a:lstStyle/>
            <a:p>
              <a:pPr>
                <a:lnSpc>
                  <a:spcPct val="80000"/>
                </a:lnSpc>
              </a:pPr>
              <a:r>
                <a:rPr lang="en-US" sz="1600" b="1" dirty="0">
                  <a:solidFill>
                    <a:schemeClr val="bg1"/>
                  </a:solidFill>
                </a:rPr>
                <a:t>Environmental Evaluations</a:t>
              </a:r>
            </a:p>
          </p:txBody>
        </p:sp>
      </p:grpSp>
      <p:grpSp>
        <p:nvGrpSpPr>
          <p:cNvPr id="77" name="Group 76">
            <a:extLst>
              <a:ext uri="{FF2B5EF4-FFF2-40B4-BE49-F238E27FC236}">
                <a16:creationId xmlns:a16="http://schemas.microsoft.com/office/drawing/2014/main" id="{3E28D96C-39B5-EBE7-1E11-5094FEAE3A06}"/>
              </a:ext>
            </a:extLst>
          </p:cNvPr>
          <p:cNvGrpSpPr/>
          <p:nvPr/>
        </p:nvGrpSpPr>
        <p:grpSpPr>
          <a:xfrm rot="291064">
            <a:off x="7418297" y="3589520"/>
            <a:ext cx="4802114" cy="842210"/>
            <a:chOff x="513074" y="5841705"/>
            <a:chExt cx="4550163" cy="842210"/>
          </a:xfrm>
          <a:solidFill>
            <a:schemeClr val="tx1"/>
          </a:solidFill>
        </p:grpSpPr>
        <p:sp>
          <p:nvSpPr>
            <p:cNvPr id="78" name="Freeform 10">
              <a:extLst>
                <a:ext uri="{FF2B5EF4-FFF2-40B4-BE49-F238E27FC236}">
                  <a16:creationId xmlns:a16="http://schemas.microsoft.com/office/drawing/2014/main" id="{51D302EE-A7C4-6F16-AEAB-F097A75D228F}"/>
                </a:ext>
              </a:extLst>
            </p:cNvPr>
            <p:cNvSpPr>
              <a:spLocks/>
            </p:cNvSpPr>
            <p:nvPr/>
          </p:nvSpPr>
          <p:spPr bwMode="auto">
            <a:xfrm rot="16190035" flipH="1">
              <a:off x="2367051" y="3987728"/>
              <a:ext cx="842210" cy="4550163"/>
            </a:xfrm>
            <a:custGeom>
              <a:avLst/>
              <a:gdLst>
                <a:gd name="T0" fmla="*/ 1029 w 1052"/>
                <a:gd name="T1" fmla="*/ 225 h 3029"/>
                <a:gd name="T2" fmla="*/ 1018 w 1052"/>
                <a:gd name="T3" fmla="*/ 106 h 3029"/>
                <a:gd name="T4" fmla="*/ 997 w 1052"/>
                <a:gd name="T5" fmla="*/ 55 h 3029"/>
                <a:gd name="T6" fmla="*/ 885 w 1052"/>
                <a:gd name="T7" fmla="*/ 64 h 3029"/>
                <a:gd name="T8" fmla="*/ 724 w 1052"/>
                <a:gd name="T9" fmla="*/ 62 h 3029"/>
                <a:gd name="T10" fmla="*/ 613 w 1052"/>
                <a:gd name="T11" fmla="*/ 53 h 3029"/>
                <a:gd name="T12" fmla="*/ 484 w 1052"/>
                <a:gd name="T13" fmla="*/ 51 h 3029"/>
                <a:gd name="T14" fmla="*/ 355 w 1052"/>
                <a:gd name="T15" fmla="*/ 38 h 3029"/>
                <a:gd name="T16" fmla="*/ 306 w 1052"/>
                <a:gd name="T17" fmla="*/ 36 h 3029"/>
                <a:gd name="T18" fmla="*/ 170 w 1052"/>
                <a:gd name="T19" fmla="*/ 0 h 3029"/>
                <a:gd name="T20" fmla="*/ 85 w 1052"/>
                <a:gd name="T21" fmla="*/ 87 h 3029"/>
                <a:gd name="T22" fmla="*/ 74 w 1052"/>
                <a:gd name="T23" fmla="*/ 306 h 3029"/>
                <a:gd name="T24" fmla="*/ 66 w 1052"/>
                <a:gd name="T25" fmla="*/ 802 h 3029"/>
                <a:gd name="T26" fmla="*/ 59 w 1052"/>
                <a:gd name="T27" fmla="*/ 902 h 3029"/>
                <a:gd name="T28" fmla="*/ 70 w 1052"/>
                <a:gd name="T29" fmla="*/ 918 h 3029"/>
                <a:gd name="T30" fmla="*/ 66 w 1052"/>
                <a:gd name="T31" fmla="*/ 969 h 3029"/>
                <a:gd name="T32" fmla="*/ 72 w 1052"/>
                <a:gd name="T33" fmla="*/ 1139 h 3029"/>
                <a:gd name="T34" fmla="*/ 76 w 1052"/>
                <a:gd name="T35" fmla="*/ 1179 h 3029"/>
                <a:gd name="T36" fmla="*/ 64 w 1052"/>
                <a:gd name="T37" fmla="*/ 1258 h 3029"/>
                <a:gd name="T38" fmla="*/ 74 w 1052"/>
                <a:gd name="T39" fmla="*/ 1315 h 3029"/>
                <a:gd name="T40" fmla="*/ 41 w 1052"/>
                <a:gd name="T41" fmla="*/ 1481 h 3029"/>
                <a:gd name="T42" fmla="*/ 74 w 1052"/>
                <a:gd name="T43" fmla="*/ 1655 h 3029"/>
                <a:gd name="T44" fmla="*/ 57 w 1052"/>
                <a:gd name="T45" fmla="*/ 1882 h 3029"/>
                <a:gd name="T46" fmla="*/ 45 w 1052"/>
                <a:gd name="T47" fmla="*/ 2021 h 3029"/>
                <a:gd name="T48" fmla="*/ 72 w 1052"/>
                <a:gd name="T49" fmla="*/ 2092 h 3029"/>
                <a:gd name="T50" fmla="*/ 76 w 1052"/>
                <a:gd name="T51" fmla="*/ 2221 h 3029"/>
                <a:gd name="T52" fmla="*/ 60 w 1052"/>
                <a:gd name="T53" fmla="*/ 2442 h 3029"/>
                <a:gd name="T54" fmla="*/ 49 w 1052"/>
                <a:gd name="T55" fmla="*/ 2571 h 3029"/>
                <a:gd name="T56" fmla="*/ 43 w 1052"/>
                <a:gd name="T57" fmla="*/ 2664 h 3029"/>
                <a:gd name="T58" fmla="*/ 24 w 1052"/>
                <a:gd name="T59" fmla="*/ 2745 h 3029"/>
                <a:gd name="T60" fmla="*/ 13 w 1052"/>
                <a:gd name="T61" fmla="*/ 2770 h 3029"/>
                <a:gd name="T62" fmla="*/ 17 w 1052"/>
                <a:gd name="T63" fmla="*/ 2811 h 3029"/>
                <a:gd name="T64" fmla="*/ 15 w 1052"/>
                <a:gd name="T65" fmla="*/ 2853 h 3029"/>
                <a:gd name="T66" fmla="*/ 34 w 1052"/>
                <a:gd name="T67" fmla="*/ 2883 h 3029"/>
                <a:gd name="T68" fmla="*/ 51 w 1052"/>
                <a:gd name="T69" fmla="*/ 2942 h 3029"/>
                <a:gd name="T70" fmla="*/ 66 w 1052"/>
                <a:gd name="T71" fmla="*/ 2978 h 3029"/>
                <a:gd name="T72" fmla="*/ 251 w 1052"/>
                <a:gd name="T73" fmla="*/ 2984 h 3029"/>
                <a:gd name="T74" fmla="*/ 777 w 1052"/>
                <a:gd name="T75" fmla="*/ 3003 h 3029"/>
                <a:gd name="T76" fmla="*/ 921 w 1052"/>
                <a:gd name="T77" fmla="*/ 3027 h 3029"/>
                <a:gd name="T78" fmla="*/ 934 w 1052"/>
                <a:gd name="T79" fmla="*/ 2982 h 3029"/>
                <a:gd name="T80" fmla="*/ 934 w 1052"/>
                <a:gd name="T81" fmla="*/ 2887 h 3029"/>
                <a:gd name="T82" fmla="*/ 934 w 1052"/>
                <a:gd name="T83" fmla="*/ 2745 h 3029"/>
                <a:gd name="T84" fmla="*/ 942 w 1052"/>
                <a:gd name="T85" fmla="*/ 2492 h 3029"/>
                <a:gd name="T86" fmla="*/ 951 w 1052"/>
                <a:gd name="T87" fmla="*/ 2320 h 3029"/>
                <a:gd name="T88" fmla="*/ 942 w 1052"/>
                <a:gd name="T89" fmla="*/ 2238 h 3029"/>
                <a:gd name="T90" fmla="*/ 957 w 1052"/>
                <a:gd name="T91" fmla="*/ 2189 h 3029"/>
                <a:gd name="T92" fmla="*/ 968 w 1052"/>
                <a:gd name="T93" fmla="*/ 2043 h 3029"/>
                <a:gd name="T94" fmla="*/ 961 w 1052"/>
                <a:gd name="T95" fmla="*/ 1956 h 3029"/>
                <a:gd name="T96" fmla="*/ 949 w 1052"/>
                <a:gd name="T97" fmla="*/ 1852 h 3029"/>
                <a:gd name="T98" fmla="*/ 965 w 1052"/>
                <a:gd name="T99" fmla="*/ 1729 h 3029"/>
                <a:gd name="T100" fmla="*/ 961 w 1052"/>
                <a:gd name="T101" fmla="*/ 1640 h 3029"/>
                <a:gd name="T102" fmla="*/ 961 w 1052"/>
                <a:gd name="T103" fmla="*/ 1531 h 3029"/>
                <a:gd name="T104" fmla="*/ 972 w 1052"/>
                <a:gd name="T105" fmla="*/ 1453 h 3029"/>
                <a:gd name="T106" fmla="*/ 974 w 1052"/>
                <a:gd name="T107" fmla="*/ 1368 h 3029"/>
                <a:gd name="T108" fmla="*/ 972 w 1052"/>
                <a:gd name="T109" fmla="*/ 1277 h 3029"/>
                <a:gd name="T110" fmla="*/ 970 w 1052"/>
                <a:gd name="T111" fmla="*/ 1179 h 3029"/>
                <a:gd name="T112" fmla="*/ 997 w 1052"/>
                <a:gd name="T113" fmla="*/ 759 h 3029"/>
                <a:gd name="T114" fmla="*/ 1014 w 1052"/>
                <a:gd name="T115" fmla="*/ 600 h 3029"/>
                <a:gd name="T116" fmla="*/ 1035 w 1052"/>
                <a:gd name="T117" fmla="*/ 499 h 3029"/>
                <a:gd name="T118" fmla="*/ 1036 w 1052"/>
                <a:gd name="T119" fmla="*/ 416 h 3029"/>
                <a:gd name="T120" fmla="*/ 1048 w 1052"/>
                <a:gd name="T121" fmla="*/ 356 h 3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52" h="3029">
                  <a:moveTo>
                    <a:pt x="1048" y="356"/>
                  </a:moveTo>
                  <a:lnTo>
                    <a:pt x="1052" y="318"/>
                  </a:lnTo>
                  <a:lnTo>
                    <a:pt x="1050" y="287"/>
                  </a:lnTo>
                  <a:lnTo>
                    <a:pt x="1029" y="225"/>
                  </a:lnTo>
                  <a:lnTo>
                    <a:pt x="1008" y="183"/>
                  </a:lnTo>
                  <a:lnTo>
                    <a:pt x="1008" y="182"/>
                  </a:lnTo>
                  <a:lnTo>
                    <a:pt x="1012" y="127"/>
                  </a:lnTo>
                  <a:lnTo>
                    <a:pt x="1018" y="106"/>
                  </a:lnTo>
                  <a:lnTo>
                    <a:pt x="1029" y="89"/>
                  </a:lnTo>
                  <a:lnTo>
                    <a:pt x="1033" y="62"/>
                  </a:lnTo>
                  <a:lnTo>
                    <a:pt x="1008" y="60"/>
                  </a:lnTo>
                  <a:lnTo>
                    <a:pt x="997" y="55"/>
                  </a:lnTo>
                  <a:lnTo>
                    <a:pt x="987" y="55"/>
                  </a:lnTo>
                  <a:lnTo>
                    <a:pt x="963" y="62"/>
                  </a:lnTo>
                  <a:lnTo>
                    <a:pt x="936" y="66"/>
                  </a:lnTo>
                  <a:lnTo>
                    <a:pt x="885" y="64"/>
                  </a:lnTo>
                  <a:lnTo>
                    <a:pt x="870" y="70"/>
                  </a:lnTo>
                  <a:lnTo>
                    <a:pt x="817" y="68"/>
                  </a:lnTo>
                  <a:lnTo>
                    <a:pt x="783" y="72"/>
                  </a:lnTo>
                  <a:lnTo>
                    <a:pt x="724" y="62"/>
                  </a:lnTo>
                  <a:lnTo>
                    <a:pt x="681" y="66"/>
                  </a:lnTo>
                  <a:lnTo>
                    <a:pt x="656" y="62"/>
                  </a:lnTo>
                  <a:lnTo>
                    <a:pt x="652" y="60"/>
                  </a:lnTo>
                  <a:lnTo>
                    <a:pt x="613" y="53"/>
                  </a:lnTo>
                  <a:lnTo>
                    <a:pt x="533" y="57"/>
                  </a:lnTo>
                  <a:lnTo>
                    <a:pt x="524" y="57"/>
                  </a:lnTo>
                  <a:lnTo>
                    <a:pt x="509" y="59"/>
                  </a:lnTo>
                  <a:lnTo>
                    <a:pt x="484" y="51"/>
                  </a:lnTo>
                  <a:lnTo>
                    <a:pt x="452" y="51"/>
                  </a:lnTo>
                  <a:lnTo>
                    <a:pt x="390" y="40"/>
                  </a:lnTo>
                  <a:lnTo>
                    <a:pt x="373" y="43"/>
                  </a:lnTo>
                  <a:lnTo>
                    <a:pt x="355" y="38"/>
                  </a:lnTo>
                  <a:lnTo>
                    <a:pt x="348" y="38"/>
                  </a:lnTo>
                  <a:lnTo>
                    <a:pt x="321" y="45"/>
                  </a:lnTo>
                  <a:lnTo>
                    <a:pt x="312" y="38"/>
                  </a:lnTo>
                  <a:lnTo>
                    <a:pt x="306" y="36"/>
                  </a:lnTo>
                  <a:lnTo>
                    <a:pt x="259" y="40"/>
                  </a:lnTo>
                  <a:lnTo>
                    <a:pt x="212" y="28"/>
                  </a:lnTo>
                  <a:lnTo>
                    <a:pt x="183" y="11"/>
                  </a:lnTo>
                  <a:lnTo>
                    <a:pt x="170" y="0"/>
                  </a:lnTo>
                  <a:lnTo>
                    <a:pt x="161" y="7"/>
                  </a:lnTo>
                  <a:lnTo>
                    <a:pt x="136" y="19"/>
                  </a:lnTo>
                  <a:lnTo>
                    <a:pt x="77" y="30"/>
                  </a:lnTo>
                  <a:lnTo>
                    <a:pt x="85" y="87"/>
                  </a:lnTo>
                  <a:lnTo>
                    <a:pt x="72" y="153"/>
                  </a:lnTo>
                  <a:lnTo>
                    <a:pt x="77" y="178"/>
                  </a:lnTo>
                  <a:lnTo>
                    <a:pt x="76" y="295"/>
                  </a:lnTo>
                  <a:lnTo>
                    <a:pt x="74" y="306"/>
                  </a:lnTo>
                  <a:lnTo>
                    <a:pt x="64" y="694"/>
                  </a:lnTo>
                  <a:lnTo>
                    <a:pt x="76" y="762"/>
                  </a:lnTo>
                  <a:lnTo>
                    <a:pt x="72" y="766"/>
                  </a:lnTo>
                  <a:lnTo>
                    <a:pt x="66" y="802"/>
                  </a:lnTo>
                  <a:lnTo>
                    <a:pt x="76" y="865"/>
                  </a:lnTo>
                  <a:lnTo>
                    <a:pt x="76" y="866"/>
                  </a:lnTo>
                  <a:lnTo>
                    <a:pt x="64" y="895"/>
                  </a:lnTo>
                  <a:lnTo>
                    <a:pt x="59" y="902"/>
                  </a:lnTo>
                  <a:lnTo>
                    <a:pt x="57" y="908"/>
                  </a:lnTo>
                  <a:lnTo>
                    <a:pt x="62" y="916"/>
                  </a:lnTo>
                  <a:lnTo>
                    <a:pt x="68" y="916"/>
                  </a:lnTo>
                  <a:lnTo>
                    <a:pt x="70" y="918"/>
                  </a:lnTo>
                  <a:lnTo>
                    <a:pt x="74" y="935"/>
                  </a:lnTo>
                  <a:lnTo>
                    <a:pt x="68" y="942"/>
                  </a:lnTo>
                  <a:lnTo>
                    <a:pt x="70" y="948"/>
                  </a:lnTo>
                  <a:lnTo>
                    <a:pt x="66" y="969"/>
                  </a:lnTo>
                  <a:lnTo>
                    <a:pt x="66" y="986"/>
                  </a:lnTo>
                  <a:lnTo>
                    <a:pt x="60" y="1008"/>
                  </a:lnTo>
                  <a:lnTo>
                    <a:pt x="76" y="1131"/>
                  </a:lnTo>
                  <a:lnTo>
                    <a:pt x="72" y="1139"/>
                  </a:lnTo>
                  <a:lnTo>
                    <a:pt x="72" y="1146"/>
                  </a:lnTo>
                  <a:lnTo>
                    <a:pt x="76" y="1156"/>
                  </a:lnTo>
                  <a:lnTo>
                    <a:pt x="76" y="1175"/>
                  </a:lnTo>
                  <a:lnTo>
                    <a:pt x="76" y="1179"/>
                  </a:lnTo>
                  <a:lnTo>
                    <a:pt x="74" y="1188"/>
                  </a:lnTo>
                  <a:lnTo>
                    <a:pt x="76" y="1203"/>
                  </a:lnTo>
                  <a:lnTo>
                    <a:pt x="76" y="1235"/>
                  </a:lnTo>
                  <a:lnTo>
                    <a:pt x="64" y="1258"/>
                  </a:lnTo>
                  <a:lnTo>
                    <a:pt x="62" y="1266"/>
                  </a:lnTo>
                  <a:lnTo>
                    <a:pt x="62" y="1271"/>
                  </a:lnTo>
                  <a:lnTo>
                    <a:pt x="62" y="1275"/>
                  </a:lnTo>
                  <a:lnTo>
                    <a:pt x="74" y="1315"/>
                  </a:lnTo>
                  <a:lnTo>
                    <a:pt x="76" y="1366"/>
                  </a:lnTo>
                  <a:lnTo>
                    <a:pt x="70" y="1383"/>
                  </a:lnTo>
                  <a:lnTo>
                    <a:pt x="70" y="1409"/>
                  </a:lnTo>
                  <a:lnTo>
                    <a:pt x="41" y="1481"/>
                  </a:lnTo>
                  <a:lnTo>
                    <a:pt x="55" y="1495"/>
                  </a:lnTo>
                  <a:lnTo>
                    <a:pt x="51" y="1525"/>
                  </a:lnTo>
                  <a:lnTo>
                    <a:pt x="68" y="1557"/>
                  </a:lnTo>
                  <a:lnTo>
                    <a:pt x="74" y="1655"/>
                  </a:lnTo>
                  <a:lnTo>
                    <a:pt x="76" y="1665"/>
                  </a:lnTo>
                  <a:lnTo>
                    <a:pt x="76" y="1750"/>
                  </a:lnTo>
                  <a:lnTo>
                    <a:pt x="47" y="1860"/>
                  </a:lnTo>
                  <a:lnTo>
                    <a:pt x="57" y="1882"/>
                  </a:lnTo>
                  <a:lnTo>
                    <a:pt x="62" y="1911"/>
                  </a:lnTo>
                  <a:lnTo>
                    <a:pt x="57" y="1930"/>
                  </a:lnTo>
                  <a:lnTo>
                    <a:pt x="55" y="1987"/>
                  </a:lnTo>
                  <a:lnTo>
                    <a:pt x="45" y="2021"/>
                  </a:lnTo>
                  <a:lnTo>
                    <a:pt x="45" y="2041"/>
                  </a:lnTo>
                  <a:lnTo>
                    <a:pt x="49" y="2049"/>
                  </a:lnTo>
                  <a:lnTo>
                    <a:pt x="64" y="2072"/>
                  </a:lnTo>
                  <a:lnTo>
                    <a:pt x="72" y="2092"/>
                  </a:lnTo>
                  <a:lnTo>
                    <a:pt x="74" y="2168"/>
                  </a:lnTo>
                  <a:lnTo>
                    <a:pt x="72" y="2178"/>
                  </a:lnTo>
                  <a:lnTo>
                    <a:pt x="72" y="2206"/>
                  </a:lnTo>
                  <a:lnTo>
                    <a:pt x="76" y="2221"/>
                  </a:lnTo>
                  <a:lnTo>
                    <a:pt x="68" y="2355"/>
                  </a:lnTo>
                  <a:lnTo>
                    <a:pt x="76" y="2405"/>
                  </a:lnTo>
                  <a:lnTo>
                    <a:pt x="66" y="2433"/>
                  </a:lnTo>
                  <a:lnTo>
                    <a:pt x="60" y="2442"/>
                  </a:lnTo>
                  <a:lnTo>
                    <a:pt x="60" y="2488"/>
                  </a:lnTo>
                  <a:lnTo>
                    <a:pt x="64" y="2503"/>
                  </a:lnTo>
                  <a:lnTo>
                    <a:pt x="66" y="2528"/>
                  </a:lnTo>
                  <a:lnTo>
                    <a:pt x="49" y="2571"/>
                  </a:lnTo>
                  <a:lnTo>
                    <a:pt x="55" y="2634"/>
                  </a:lnTo>
                  <a:lnTo>
                    <a:pt x="53" y="2647"/>
                  </a:lnTo>
                  <a:lnTo>
                    <a:pt x="47" y="2660"/>
                  </a:lnTo>
                  <a:lnTo>
                    <a:pt x="43" y="2664"/>
                  </a:lnTo>
                  <a:lnTo>
                    <a:pt x="45" y="2670"/>
                  </a:lnTo>
                  <a:lnTo>
                    <a:pt x="49" y="2685"/>
                  </a:lnTo>
                  <a:lnTo>
                    <a:pt x="30" y="2723"/>
                  </a:lnTo>
                  <a:lnTo>
                    <a:pt x="24" y="2745"/>
                  </a:lnTo>
                  <a:lnTo>
                    <a:pt x="23" y="2747"/>
                  </a:lnTo>
                  <a:lnTo>
                    <a:pt x="17" y="2760"/>
                  </a:lnTo>
                  <a:lnTo>
                    <a:pt x="11" y="2760"/>
                  </a:lnTo>
                  <a:lnTo>
                    <a:pt x="13" y="2770"/>
                  </a:lnTo>
                  <a:lnTo>
                    <a:pt x="11" y="2768"/>
                  </a:lnTo>
                  <a:lnTo>
                    <a:pt x="0" y="2779"/>
                  </a:lnTo>
                  <a:lnTo>
                    <a:pt x="11" y="2789"/>
                  </a:lnTo>
                  <a:lnTo>
                    <a:pt x="17" y="2811"/>
                  </a:lnTo>
                  <a:lnTo>
                    <a:pt x="17" y="2828"/>
                  </a:lnTo>
                  <a:lnTo>
                    <a:pt x="13" y="2832"/>
                  </a:lnTo>
                  <a:lnTo>
                    <a:pt x="15" y="2849"/>
                  </a:lnTo>
                  <a:lnTo>
                    <a:pt x="15" y="2853"/>
                  </a:lnTo>
                  <a:lnTo>
                    <a:pt x="19" y="2855"/>
                  </a:lnTo>
                  <a:lnTo>
                    <a:pt x="32" y="2861"/>
                  </a:lnTo>
                  <a:lnTo>
                    <a:pt x="40" y="2878"/>
                  </a:lnTo>
                  <a:lnTo>
                    <a:pt x="34" y="2883"/>
                  </a:lnTo>
                  <a:lnTo>
                    <a:pt x="40" y="2898"/>
                  </a:lnTo>
                  <a:lnTo>
                    <a:pt x="43" y="2925"/>
                  </a:lnTo>
                  <a:lnTo>
                    <a:pt x="47" y="2934"/>
                  </a:lnTo>
                  <a:lnTo>
                    <a:pt x="51" y="2942"/>
                  </a:lnTo>
                  <a:lnTo>
                    <a:pt x="60" y="2950"/>
                  </a:lnTo>
                  <a:lnTo>
                    <a:pt x="66" y="2959"/>
                  </a:lnTo>
                  <a:lnTo>
                    <a:pt x="68" y="2968"/>
                  </a:lnTo>
                  <a:lnTo>
                    <a:pt x="66" y="2978"/>
                  </a:lnTo>
                  <a:lnTo>
                    <a:pt x="204" y="2993"/>
                  </a:lnTo>
                  <a:lnTo>
                    <a:pt x="210" y="2997"/>
                  </a:lnTo>
                  <a:lnTo>
                    <a:pt x="227" y="2993"/>
                  </a:lnTo>
                  <a:lnTo>
                    <a:pt x="251" y="2984"/>
                  </a:lnTo>
                  <a:lnTo>
                    <a:pt x="263" y="2982"/>
                  </a:lnTo>
                  <a:lnTo>
                    <a:pt x="704" y="2997"/>
                  </a:lnTo>
                  <a:lnTo>
                    <a:pt x="734" y="3010"/>
                  </a:lnTo>
                  <a:lnTo>
                    <a:pt x="777" y="3003"/>
                  </a:lnTo>
                  <a:lnTo>
                    <a:pt x="809" y="3008"/>
                  </a:lnTo>
                  <a:lnTo>
                    <a:pt x="821" y="3006"/>
                  </a:lnTo>
                  <a:lnTo>
                    <a:pt x="915" y="3029"/>
                  </a:lnTo>
                  <a:lnTo>
                    <a:pt x="921" y="3027"/>
                  </a:lnTo>
                  <a:lnTo>
                    <a:pt x="929" y="3029"/>
                  </a:lnTo>
                  <a:lnTo>
                    <a:pt x="931" y="3020"/>
                  </a:lnTo>
                  <a:lnTo>
                    <a:pt x="934" y="2999"/>
                  </a:lnTo>
                  <a:lnTo>
                    <a:pt x="934" y="2982"/>
                  </a:lnTo>
                  <a:lnTo>
                    <a:pt x="931" y="2970"/>
                  </a:lnTo>
                  <a:lnTo>
                    <a:pt x="931" y="2942"/>
                  </a:lnTo>
                  <a:lnTo>
                    <a:pt x="938" y="2914"/>
                  </a:lnTo>
                  <a:lnTo>
                    <a:pt x="934" y="2887"/>
                  </a:lnTo>
                  <a:lnTo>
                    <a:pt x="929" y="2874"/>
                  </a:lnTo>
                  <a:lnTo>
                    <a:pt x="929" y="2872"/>
                  </a:lnTo>
                  <a:lnTo>
                    <a:pt x="931" y="2758"/>
                  </a:lnTo>
                  <a:lnTo>
                    <a:pt x="934" y="2745"/>
                  </a:lnTo>
                  <a:lnTo>
                    <a:pt x="934" y="2734"/>
                  </a:lnTo>
                  <a:lnTo>
                    <a:pt x="931" y="2711"/>
                  </a:lnTo>
                  <a:lnTo>
                    <a:pt x="946" y="2528"/>
                  </a:lnTo>
                  <a:lnTo>
                    <a:pt x="942" y="2492"/>
                  </a:lnTo>
                  <a:lnTo>
                    <a:pt x="949" y="2444"/>
                  </a:lnTo>
                  <a:lnTo>
                    <a:pt x="940" y="2401"/>
                  </a:lnTo>
                  <a:lnTo>
                    <a:pt x="940" y="2374"/>
                  </a:lnTo>
                  <a:lnTo>
                    <a:pt x="951" y="2320"/>
                  </a:lnTo>
                  <a:lnTo>
                    <a:pt x="951" y="2314"/>
                  </a:lnTo>
                  <a:lnTo>
                    <a:pt x="946" y="2299"/>
                  </a:lnTo>
                  <a:lnTo>
                    <a:pt x="946" y="2255"/>
                  </a:lnTo>
                  <a:lnTo>
                    <a:pt x="942" y="2238"/>
                  </a:lnTo>
                  <a:lnTo>
                    <a:pt x="946" y="2214"/>
                  </a:lnTo>
                  <a:lnTo>
                    <a:pt x="949" y="2208"/>
                  </a:lnTo>
                  <a:lnTo>
                    <a:pt x="957" y="2193"/>
                  </a:lnTo>
                  <a:lnTo>
                    <a:pt x="957" y="2189"/>
                  </a:lnTo>
                  <a:lnTo>
                    <a:pt x="949" y="2168"/>
                  </a:lnTo>
                  <a:lnTo>
                    <a:pt x="949" y="2111"/>
                  </a:lnTo>
                  <a:lnTo>
                    <a:pt x="953" y="2083"/>
                  </a:lnTo>
                  <a:lnTo>
                    <a:pt x="968" y="2043"/>
                  </a:lnTo>
                  <a:lnTo>
                    <a:pt x="968" y="2007"/>
                  </a:lnTo>
                  <a:lnTo>
                    <a:pt x="963" y="1988"/>
                  </a:lnTo>
                  <a:lnTo>
                    <a:pt x="965" y="1968"/>
                  </a:lnTo>
                  <a:lnTo>
                    <a:pt x="961" y="1956"/>
                  </a:lnTo>
                  <a:lnTo>
                    <a:pt x="961" y="1930"/>
                  </a:lnTo>
                  <a:lnTo>
                    <a:pt x="965" y="1922"/>
                  </a:lnTo>
                  <a:lnTo>
                    <a:pt x="966" y="1909"/>
                  </a:lnTo>
                  <a:lnTo>
                    <a:pt x="949" y="1852"/>
                  </a:lnTo>
                  <a:lnTo>
                    <a:pt x="963" y="1782"/>
                  </a:lnTo>
                  <a:lnTo>
                    <a:pt x="959" y="1763"/>
                  </a:lnTo>
                  <a:lnTo>
                    <a:pt x="959" y="1744"/>
                  </a:lnTo>
                  <a:lnTo>
                    <a:pt x="965" y="1729"/>
                  </a:lnTo>
                  <a:lnTo>
                    <a:pt x="968" y="1705"/>
                  </a:lnTo>
                  <a:lnTo>
                    <a:pt x="963" y="1661"/>
                  </a:lnTo>
                  <a:lnTo>
                    <a:pt x="961" y="1659"/>
                  </a:lnTo>
                  <a:lnTo>
                    <a:pt x="961" y="1640"/>
                  </a:lnTo>
                  <a:lnTo>
                    <a:pt x="961" y="1636"/>
                  </a:lnTo>
                  <a:lnTo>
                    <a:pt x="963" y="1618"/>
                  </a:lnTo>
                  <a:lnTo>
                    <a:pt x="959" y="1589"/>
                  </a:lnTo>
                  <a:lnTo>
                    <a:pt x="961" y="1531"/>
                  </a:lnTo>
                  <a:lnTo>
                    <a:pt x="974" y="1504"/>
                  </a:lnTo>
                  <a:lnTo>
                    <a:pt x="974" y="1491"/>
                  </a:lnTo>
                  <a:lnTo>
                    <a:pt x="968" y="1476"/>
                  </a:lnTo>
                  <a:lnTo>
                    <a:pt x="972" y="1453"/>
                  </a:lnTo>
                  <a:lnTo>
                    <a:pt x="965" y="1413"/>
                  </a:lnTo>
                  <a:lnTo>
                    <a:pt x="966" y="1394"/>
                  </a:lnTo>
                  <a:lnTo>
                    <a:pt x="974" y="1381"/>
                  </a:lnTo>
                  <a:lnTo>
                    <a:pt x="974" y="1368"/>
                  </a:lnTo>
                  <a:lnTo>
                    <a:pt x="966" y="1341"/>
                  </a:lnTo>
                  <a:lnTo>
                    <a:pt x="965" y="1311"/>
                  </a:lnTo>
                  <a:lnTo>
                    <a:pt x="972" y="1281"/>
                  </a:lnTo>
                  <a:lnTo>
                    <a:pt x="972" y="1277"/>
                  </a:lnTo>
                  <a:lnTo>
                    <a:pt x="972" y="1239"/>
                  </a:lnTo>
                  <a:lnTo>
                    <a:pt x="974" y="1230"/>
                  </a:lnTo>
                  <a:lnTo>
                    <a:pt x="968" y="1199"/>
                  </a:lnTo>
                  <a:lnTo>
                    <a:pt x="970" y="1179"/>
                  </a:lnTo>
                  <a:lnTo>
                    <a:pt x="974" y="1167"/>
                  </a:lnTo>
                  <a:lnTo>
                    <a:pt x="989" y="1131"/>
                  </a:lnTo>
                  <a:lnTo>
                    <a:pt x="976" y="919"/>
                  </a:lnTo>
                  <a:lnTo>
                    <a:pt x="997" y="759"/>
                  </a:lnTo>
                  <a:lnTo>
                    <a:pt x="997" y="757"/>
                  </a:lnTo>
                  <a:lnTo>
                    <a:pt x="993" y="704"/>
                  </a:lnTo>
                  <a:lnTo>
                    <a:pt x="1008" y="617"/>
                  </a:lnTo>
                  <a:lnTo>
                    <a:pt x="1014" y="600"/>
                  </a:lnTo>
                  <a:lnTo>
                    <a:pt x="1010" y="577"/>
                  </a:lnTo>
                  <a:lnTo>
                    <a:pt x="1014" y="560"/>
                  </a:lnTo>
                  <a:lnTo>
                    <a:pt x="1035" y="503"/>
                  </a:lnTo>
                  <a:lnTo>
                    <a:pt x="1035" y="499"/>
                  </a:lnTo>
                  <a:lnTo>
                    <a:pt x="1031" y="465"/>
                  </a:lnTo>
                  <a:lnTo>
                    <a:pt x="1031" y="465"/>
                  </a:lnTo>
                  <a:lnTo>
                    <a:pt x="1040" y="439"/>
                  </a:lnTo>
                  <a:lnTo>
                    <a:pt x="1036" y="416"/>
                  </a:lnTo>
                  <a:lnTo>
                    <a:pt x="1052" y="374"/>
                  </a:lnTo>
                  <a:lnTo>
                    <a:pt x="1048" y="367"/>
                  </a:lnTo>
                  <a:lnTo>
                    <a:pt x="1048" y="356"/>
                  </a:lnTo>
                  <a:lnTo>
                    <a:pt x="1048" y="356"/>
                  </a:lnTo>
                  <a:close/>
                </a:path>
              </a:pathLst>
            </a:custGeom>
            <a:grpFill/>
            <a:ln>
              <a:noFill/>
            </a:ln>
            <a:effectLst>
              <a:outerShdw blurRad="127000" dist="38100" dir="2700000" sx="97000" sy="97000" algn="tl" rotWithShape="0">
                <a:prstClr val="black">
                  <a:alpha val="48000"/>
                </a:prstClr>
              </a:outerShdw>
            </a:effectLst>
          </p:spPr>
          <p:txBody>
            <a:bodyPr vert="horz" wrap="square" lIns="91440" tIns="45720" rIns="91440" bIns="45720" numCol="1" anchor="t" anchorCtr="0" compatLnSpc="1">
              <a:prstTxWarp prst="textNoShape">
                <a:avLst/>
              </a:prstTxWarp>
            </a:bodyPr>
            <a:lstStyle/>
            <a:p>
              <a:pPr algn="ctr"/>
              <a:endParaRPr lang="en-US" sz="1600" b="1" dirty="0">
                <a:solidFill>
                  <a:schemeClr val="bg1"/>
                </a:solidFill>
              </a:endParaRPr>
            </a:p>
          </p:txBody>
        </p:sp>
        <p:sp>
          <p:nvSpPr>
            <p:cNvPr id="79" name="Rectangle 78">
              <a:extLst>
                <a:ext uri="{FF2B5EF4-FFF2-40B4-BE49-F238E27FC236}">
                  <a16:creationId xmlns:a16="http://schemas.microsoft.com/office/drawing/2014/main" id="{0D96B6DA-1EC6-6A2C-E412-959E171495C9}"/>
                </a:ext>
              </a:extLst>
            </p:cNvPr>
            <p:cNvSpPr/>
            <p:nvPr/>
          </p:nvSpPr>
          <p:spPr>
            <a:xfrm rot="21544404">
              <a:off x="853462" y="6022760"/>
              <a:ext cx="2990091" cy="491160"/>
            </a:xfrm>
            <a:prstGeom prst="rect">
              <a:avLst/>
            </a:prstGeom>
            <a:grpFill/>
          </p:spPr>
          <p:txBody>
            <a:bodyPr wrap="square">
              <a:spAutoFit/>
            </a:bodyPr>
            <a:lstStyle/>
            <a:p>
              <a:pPr algn="ctr">
                <a:lnSpc>
                  <a:spcPct val="80000"/>
                </a:lnSpc>
              </a:pPr>
              <a:r>
                <a:rPr lang="en-US" sz="1600" b="1" dirty="0">
                  <a:solidFill>
                    <a:schemeClr val="bg1"/>
                  </a:solidFill>
                </a:rPr>
                <a:t>EPA Employees Facing Removal over Demands of Accountability</a:t>
              </a:r>
            </a:p>
          </p:txBody>
        </p:sp>
      </p:grpSp>
      <p:grpSp>
        <p:nvGrpSpPr>
          <p:cNvPr id="56" name="Group 55">
            <a:extLst>
              <a:ext uri="{FF2B5EF4-FFF2-40B4-BE49-F238E27FC236}">
                <a16:creationId xmlns:a16="http://schemas.microsoft.com/office/drawing/2014/main" id="{1DA634F6-9D52-AD87-38ED-39FE73B5A449}"/>
              </a:ext>
            </a:extLst>
          </p:cNvPr>
          <p:cNvGrpSpPr/>
          <p:nvPr/>
        </p:nvGrpSpPr>
        <p:grpSpPr>
          <a:xfrm>
            <a:off x="6587301" y="4358933"/>
            <a:ext cx="5545250" cy="752314"/>
            <a:chOff x="445693" y="3789093"/>
            <a:chExt cx="5545250" cy="713356"/>
          </a:xfrm>
          <a:solidFill>
            <a:schemeClr val="tx1"/>
          </a:solidFill>
        </p:grpSpPr>
        <p:sp>
          <p:nvSpPr>
            <p:cNvPr id="57" name="Freeform 5">
              <a:extLst>
                <a:ext uri="{FF2B5EF4-FFF2-40B4-BE49-F238E27FC236}">
                  <a16:creationId xmlns:a16="http://schemas.microsoft.com/office/drawing/2014/main" id="{FC56EAE7-11E5-E393-692F-AE1C9C5D949C}"/>
                </a:ext>
              </a:extLst>
            </p:cNvPr>
            <p:cNvSpPr>
              <a:spLocks/>
            </p:cNvSpPr>
            <p:nvPr/>
          </p:nvSpPr>
          <p:spPr bwMode="auto">
            <a:xfrm rot="5400000">
              <a:off x="2861640" y="1373146"/>
              <a:ext cx="713356" cy="5545250"/>
            </a:xfrm>
            <a:custGeom>
              <a:avLst/>
              <a:gdLst>
                <a:gd name="T0" fmla="*/ 4 w 984"/>
                <a:gd name="T1" fmla="*/ 3088 h 3088"/>
                <a:gd name="T2" fmla="*/ 0 w 984"/>
                <a:gd name="T3" fmla="*/ 3044 h 3088"/>
                <a:gd name="T4" fmla="*/ 4 w 984"/>
                <a:gd name="T5" fmla="*/ 2783 h 3088"/>
                <a:gd name="T6" fmla="*/ 8 w 984"/>
                <a:gd name="T7" fmla="*/ 2652 h 3088"/>
                <a:gd name="T8" fmla="*/ 6 w 984"/>
                <a:gd name="T9" fmla="*/ 2388 h 3088"/>
                <a:gd name="T10" fmla="*/ 8 w 984"/>
                <a:gd name="T11" fmla="*/ 2289 h 3088"/>
                <a:gd name="T12" fmla="*/ 8 w 984"/>
                <a:gd name="T13" fmla="*/ 2213 h 3088"/>
                <a:gd name="T14" fmla="*/ 8 w 984"/>
                <a:gd name="T15" fmla="*/ 1890 h 3088"/>
                <a:gd name="T16" fmla="*/ 19 w 984"/>
                <a:gd name="T17" fmla="*/ 605 h 3088"/>
                <a:gd name="T18" fmla="*/ 13 w 984"/>
                <a:gd name="T19" fmla="*/ 552 h 3088"/>
                <a:gd name="T20" fmla="*/ 13 w 984"/>
                <a:gd name="T21" fmla="*/ 522 h 3088"/>
                <a:gd name="T22" fmla="*/ 19 w 984"/>
                <a:gd name="T23" fmla="*/ 369 h 3088"/>
                <a:gd name="T24" fmla="*/ 25 w 984"/>
                <a:gd name="T25" fmla="*/ 327 h 3088"/>
                <a:gd name="T26" fmla="*/ 17 w 984"/>
                <a:gd name="T27" fmla="*/ 274 h 3088"/>
                <a:gd name="T28" fmla="*/ 17 w 984"/>
                <a:gd name="T29" fmla="*/ 215 h 3088"/>
                <a:gd name="T30" fmla="*/ 30 w 984"/>
                <a:gd name="T31" fmla="*/ 100 h 3088"/>
                <a:gd name="T32" fmla="*/ 34 w 984"/>
                <a:gd name="T33" fmla="*/ 83 h 3088"/>
                <a:gd name="T34" fmla="*/ 28 w 984"/>
                <a:gd name="T35" fmla="*/ 41 h 3088"/>
                <a:gd name="T36" fmla="*/ 28 w 984"/>
                <a:gd name="T37" fmla="*/ 21 h 3088"/>
                <a:gd name="T38" fmla="*/ 984 w 984"/>
                <a:gd name="T39" fmla="*/ 0 h 3088"/>
                <a:gd name="T40" fmla="*/ 970 w 984"/>
                <a:gd name="T41" fmla="*/ 47 h 3088"/>
                <a:gd name="T42" fmla="*/ 953 w 984"/>
                <a:gd name="T43" fmla="*/ 214 h 3088"/>
                <a:gd name="T44" fmla="*/ 970 w 984"/>
                <a:gd name="T45" fmla="*/ 293 h 3088"/>
                <a:gd name="T46" fmla="*/ 942 w 984"/>
                <a:gd name="T47" fmla="*/ 369 h 3088"/>
                <a:gd name="T48" fmla="*/ 938 w 984"/>
                <a:gd name="T49" fmla="*/ 386 h 3088"/>
                <a:gd name="T50" fmla="*/ 950 w 984"/>
                <a:gd name="T51" fmla="*/ 407 h 3088"/>
                <a:gd name="T52" fmla="*/ 940 w 984"/>
                <a:gd name="T53" fmla="*/ 480 h 3088"/>
                <a:gd name="T54" fmla="*/ 950 w 984"/>
                <a:gd name="T55" fmla="*/ 556 h 3088"/>
                <a:gd name="T56" fmla="*/ 961 w 984"/>
                <a:gd name="T57" fmla="*/ 581 h 3088"/>
                <a:gd name="T58" fmla="*/ 963 w 984"/>
                <a:gd name="T59" fmla="*/ 605 h 3088"/>
                <a:gd name="T60" fmla="*/ 946 w 984"/>
                <a:gd name="T61" fmla="*/ 643 h 3088"/>
                <a:gd name="T62" fmla="*/ 918 w 984"/>
                <a:gd name="T63" fmla="*/ 781 h 3088"/>
                <a:gd name="T64" fmla="*/ 910 w 984"/>
                <a:gd name="T65" fmla="*/ 838 h 3088"/>
                <a:gd name="T66" fmla="*/ 908 w 984"/>
                <a:gd name="T67" fmla="*/ 885 h 3088"/>
                <a:gd name="T68" fmla="*/ 906 w 984"/>
                <a:gd name="T69" fmla="*/ 919 h 3088"/>
                <a:gd name="T70" fmla="*/ 904 w 984"/>
                <a:gd name="T71" fmla="*/ 1014 h 3088"/>
                <a:gd name="T72" fmla="*/ 918 w 984"/>
                <a:gd name="T73" fmla="*/ 1067 h 3088"/>
                <a:gd name="T74" fmla="*/ 916 w 984"/>
                <a:gd name="T75" fmla="*/ 1082 h 3088"/>
                <a:gd name="T76" fmla="*/ 912 w 984"/>
                <a:gd name="T77" fmla="*/ 1233 h 3088"/>
                <a:gd name="T78" fmla="*/ 902 w 984"/>
                <a:gd name="T79" fmla="*/ 1294 h 3088"/>
                <a:gd name="T80" fmla="*/ 897 w 984"/>
                <a:gd name="T81" fmla="*/ 1455 h 3088"/>
                <a:gd name="T82" fmla="*/ 891 w 984"/>
                <a:gd name="T83" fmla="*/ 1530 h 3088"/>
                <a:gd name="T84" fmla="*/ 904 w 984"/>
                <a:gd name="T85" fmla="*/ 1629 h 3088"/>
                <a:gd name="T86" fmla="*/ 897 w 984"/>
                <a:gd name="T87" fmla="*/ 1786 h 3088"/>
                <a:gd name="T88" fmla="*/ 897 w 984"/>
                <a:gd name="T89" fmla="*/ 1850 h 3088"/>
                <a:gd name="T90" fmla="*/ 893 w 984"/>
                <a:gd name="T91" fmla="*/ 2028 h 3088"/>
                <a:gd name="T92" fmla="*/ 897 w 984"/>
                <a:gd name="T93" fmla="*/ 2136 h 3088"/>
                <a:gd name="T94" fmla="*/ 897 w 984"/>
                <a:gd name="T95" fmla="*/ 2221 h 3088"/>
                <a:gd name="T96" fmla="*/ 895 w 984"/>
                <a:gd name="T97" fmla="*/ 2242 h 3088"/>
                <a:gd name="T98" fmla="*/ 882 w 984"/>
                <a:gd name="T99" fmla="*/ 2304 h 3088"/>
                <a:gd name="T100" fmla="*/ 885 w 984"/>
                <a:gd name="T101" fmla="*/ 2372 h 3088"/>
                <a:gd name="T102" fmla="*/ 895 w 984"/>
                <a:gd name="T103" fmla="*/ 2459 h 3088"/>
                <a:gd name="T104" fmla="*/ 887 w 984"/>
                <a:gd name="T105" fmla="*/ 2529 h 3088"/>
                <a:gd name="T106" fmla="*/ 904 w 984"/>
                <a:gd name="T107" fmla="*/ 2598 h 3088"/>
                <a:gd name="T108" fmla="*/ 893 w 984"/>
                <a:gd name="T109" fmla="*/ 2681 h 3088"/>
                <a:gd name="T110" fmla="*/ 876 w 984"/>
                <a:gd name="T111" fmla="*/ 2764 h 3088"/>
                <a:gd name="T112" fmla="*/ 885 w 984"/>
                <a:gd name="T113" fmla="*/ 2834 h 3088"/>
                <a:gd name="T114" fmla="*/ 876 w 984"/>
                <a:gd name="T115" fmla="*/ 3029 h 3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4" h="3088">
                  <a:moveTo>
                    <a:pt x="874" y="3088"/>
                  </a:moveTo>
                  <a:lnTo>
                    <a:pt x="4" y="3088"/>
                  </a:lnTo>
                  <a:lnTo>
                    <a:pt x="4" y="3057"/>
                  </a:lnTo>
                  <a:lnTo>
                    <a:pt x="0" y="3044"/>
                  </a:lnTo>
                  <a:lnTo>
                    <a:pt x="8" y="2808"/>
                  </a:lnTo>
                  <a:lnTo>
                    <a:pt x="4" y="2783"/>
                  </a:lnTo>
                  <a:lnTo>
                    <a:pt x="4" y="2671"/>
                  </a:lnTo>
                  <a:lnTo>
                    <a:pt x="8" y="2652"/>
                  </a:lnTo>
                  <a:lnTo>
                    <a:pt x="8" y="2406"/>
                  </a:lnTo>
                  <a:lnTo>
                    <a:pt x="6" y="2388"/>
                  </a:lnTo>
                  <a:lnTo>
                    <a:pt x="6" y="2297"/>
                  </a:lnTo>
                  <a:lnTo>
                    <a:pt x="8" y="2289"/>
                  </a:lnTo>
                  <a:lnTo>
                    <a:pt x="6" y="2215"/>
                  </a:lnTo>
                  <a:lnTo>
                    <a:pt x="8" y="2213"/>
                  </a:lnTo>
                  <a:lnTo>
                    <a:pt x="10" y="1905"/>
                  </a:lnTo>
                  <a:lnTo>
                    <a:pt x="8" y="1890"/>
                  </a:lnTo>
                  <a:lnTo>
                    <a:pt x="23" y="622"/>
                  </a:lnTo>
                  <a:lnTo>
                    <a:pt x="19" y="605"/>
                  </a:lnTo>
                  <a:lnTo>
                    <a:pt x="15" y="600"/>
                  </a:lnTo>
                  <a:lnTo>
                    <a:pt x="13" y="552"/>
                  </a:lnTo>
                  <a:lnTo>
                    <a:pt x="15" y="545"/>
                  </a:lnTo>
                  <a:lnTo>
                    <a:pt x="13" y="522"/>
                  </a:lnTo>
                  <a:lnTo>
                    <a:pt x="17" y="499"/>
                  </a:lnTo>
                  <a:lnTo>
                    <a:pt x="19" y="369"/>
                  </a:lnTo>
                  <a:lnTo>
                    <a:pt x="27" y="335"/>
                  </a:lnTo>
                  <a:lnTo>
                    <a:pt x="25" y="327"/>
                  </a:lnTo>
                  <a:lnTo>
                    <a:pt x="27" y="304"/>
                  </a:lnTo>
                  <a:lnTo>
                    <a:pt x="17" y="274"/>
                  </a:lnTo>
                  <a:lnTo>
                    <a:pt x="19" y="257"/>
                  </a:lnTo>
                  <a:lnTo>
                    <a:pt x="17" y="215"/>
                  </a:lnTo>
                  <a:lnTo>
                    <a:pt x="30" y="113"/>
                  </a:lnTo>
                  <a:lnTo>
                    <a:pt x="30" y="100"/>
                  </a:lnTo>
                  <a:lnTo>
                    <a:pt x="34" y="89"/>
                  </a:lnTo>
                  <a:lnTo>
                    <a:pt x="34" y="83"/>
                  </a:lnTo>
                  <a:lnTo>
                    <a:pt x="27" y="60"/>
                  </a:lnTo>
                  <a:lnTo>
                    <a:pt x="28" y="41"/>
                  </a:lnTo>
                  <a:lnTo>
                    <a:pt x="27" y="34"/>
                  </a:lnTo>
                  <a:lnTo>
                    <a:pt x="28" y="21"/>
                  </a:lnTo>
                  <a:lnTo>
                    <a:pt x="23" y="0"/>
                  </a:lnTo>
                  <a:lnTo>
                    <a:pt x="984" y="0"/>
                  </a:lnTo>
                  <a:lnTo>
                    <a:pt x="984" y="9"/>
                  </a:lnTo>
                  <a:lnTo>
                    <a:pt x="970" y="47"/>
                  </a:lnTo>
                  <a:lnTo>
                    <a:pt x="974" y="70"/>
                  </a:lnTo>
                  <a:lnTo>
                    <a:pt x="953" y="214"/>
                  </a:lnTo>
                  <a:lnTo>
                    <a:pt x="970" y="282"/>
                  </a:lnTo>
                  <a:lnTo>
                    <a:pt x="970" y="293"/>
                  </a:lnTo>
                  <a:lnTo>
                    <a:pt x="944" y="348"/>
                  </a:lnTo>
                  <a:lnTo>
                    <a:pt x="942" y="369"/>
                  </a:lnTo>
                  <a:lnTo>
                    <a:pt x="940" y="376"/>
                  </a:lnTo>
                  <a:lnTo>
                    <a:pt x="938" y="386"/>
                  </a:lnTo>
                  <a:lnTo>
                    <a:pt x="940" y="390"/>
                  </a:lnTo>
                  <a:lnTo>
                    <a:pt x="950" y="407"/>
                  </a:lnTo>
                  <a:lnTo>
                    <a:pt x="953" y="427"/>
                  </a:lnTo>
                  <a:lnTo>
                    <a:pt x="940" y="480"/>
                  </a:lnTo>
                  <a:lnTo>
                    <a:pt x="938" y="516"/>
                  </a:lnTo>
                  <a:lnTo>
                    <a:pt x="950" y="556"/>
                  </a:lnTo>
                  <a:lnTo>
                    <a:pt x="961" y="567"/>
                  </a:lnTo>
                  <a:lnTo>
                    <a:pt x="961" y="581"/>
                  </a:lnTo>
                  <a:lnTo>
                    <a:pt x="963" y="590"/>
                  </a:lnTo>
                  <a:lnTo>
                    <a:pt x="963" y="605"/>
                  </a:lnTo>
                  <a:lnTo>
                    <a:pt x="957" y="628"/>
                  </a:lnTo>
                  <a:lnTo>
                    <a:pt x="946" y="643"/>
                  </a:lnTo>
                  <a:lnTo>
                    <a:pt x="944" y="707"/>
                  </a:lnTo>
                  <a:lnTo>
                    <a:pt x="918" y="781"/>
                  </a:lnTo>
                  <a:lnTo>
                    <a:pt x="918" y="781"/>
                  </a:lnTo>
                  <a:lnTo>
                    <a:pt x="910" y="838"/>
                  </a:lnTo>
                  <a:lnTo>
                    <a:pt x="916" y="866"/>
                  </a:lnTo>
                  <a:lnTo>
                    <a:pt x="908" y="885"/>
                  </a:lnTo>
                  <a:lnTo>
                    <a:pt x="906" y="914"/>
                  </a:lnTo>
                  <a:lnTo>
                    <a:pt x="906" y="919"/>
                  </a:lnTo>
                  <a:lnTo>
                    <a:pt x="902" y="942"/>
                  </a:lnTo>
                  <a:lnTo>
                    <a:pt x="904" y="1014"/>
                  </a:lnTo>
                  <a:lnTo>
                    <a:pt x="918" y="1044"/>
                  </a:lnTo>
                  <a:lnTo>
                    <a:pt x="918" y="1067"/>
                  </a:lnTo>
                  <a:lnTo>
                    <a:pt x="919" y="1074"/>
                  </a:lnTo>
                  <a:lnTo>
                    <a:pt x="916" y="1082"/>
                  </a:lnTo>
                  <a:lnTo>
                    <a:pt x="919" y="1097"/>
                  </a:lnTo>
                  <a:lnTo>
                    <a:pt x="912" y="1233"/>
                  </a:lnTo>
                  <a:lnTo>
                    <a:pt x="904" y="1250"/>
                  </a:lnTo>
                  <a:lnTo>
                    <a:pt x="902" y="1294"/>
                  </a:lnTo>
                  <a:lnTo>
                    <a:pt x="893" y="1313"/>
                  </a:lnTo>
                  <a:lnTo>
                    <a:pt x="897" y="1455"/>
                  </a:lnTo>
                  <a:lnTo>
                    <a:pt x="887" y="1491"/>
                  </a:lnTo>
                  <a:lnTo>
                    <a:pt x="891" y="1530"/>
                  </a:lnTo>
                  <a:lnTo>
                    <a:pt x="899" y="1551"/>
                  </a:lnTo>
                  <a:lnTo>
                    <a:pt x="904" y="1629"/>
                  </a:lnTo>
                  <a:lnTo>
                    <a:pt x="887" y="1697"/>
                  </a:lnTo>
                  <a:lnTo>
                    <a:pt x="897" y="1786"/>
                  </a:lnTo>
                  <a:lnTo>
                    <a:pt x="893" y="1829"/>
                  </a:lnTo>
                  <a:lnTo>
                    <a:pt x="897" y="1850"/>
                  </a:lnTo>
                  <a:lnTo>
                    <a:pt x="883" y="1950"/>
                  </a:lnTo>
                  <a:lnTo>
                    <a:pt x="893" y="2028"/>
                  </a:lnTo>
                  <a:lnTo>
                    <a:pt x="887" y="2064"/>
                  </a:lnTo>
                  <a:lnTo>
                    <a:pt x="897" y="2136"/>
                  </a:lnTo>
                  <a:lnTo>
                    <a:pt x="893" y="2198"/>
                  </a:lnTo>
                  <a:lnTo>
                    <a:pt x="897" y="2221"/>
                  </a:lnTo>
                  <a:lnTo>
                    <a:pt x="895" y="2240"/>
                  </a:lnTo>
                  <a:lnTo>
                    <a:pt x="895" y="2242"/>
                  </a:lnTo>
                  <a:lnTo>
                    <a:pt x="889" y="2251"/>
                  </a:lnTo>
                  <a:lnTo>
                    <a:pt x="882" y="2304"/>
                  </a:lnTo>
                  <a:lnTo>
                    <a:pt x="887" y="2367"/>
                  </a:lnTo>
                  <a:lnTo>
                    <a:pt x="885" y="2372"/>
                  </a:lnTo>
                  <a:lnTo>
                    <a:pt x="897" y="2450"/>
                  </a:lnTo>
                  <a:lnTo>
                    <a:pt x="895" y="2459"/>
                  </a:lnTo>
                  <a:lnTo>
                    <a:pt x="885" y="2493"/>
                  </a:lnTo>
                  <a:lnTo>
                    <a:pt x="887" y="2529"/>
                  </a:lnTo>
                  <a:lnTo>
                    <a:pt x="887" y="2531"/>
                  </a:lnTo>
                  <a:lnTo>
                    <a:pt x="904" y="2598"/>
                  </a:lnTo>
                  <a:lnTo>
                    <a:pt x="889" y="2643"/>
                  </a:lnTo>
                  <a:lnTo>
                    <a:pt x="893" y="2681"/>
                  </a:lnTo>
                  <a:lnTo>
                    <a:pt x="891" y="2711"/>
                  </a:lnTo>
                  <a:lnTo>
                    <a:pt x="876" y="2764"/>
                  </a:lnTo>
                  <a:lnTo>
                    <a:pt x="880" y="2809"/>
                  </a:lnTo>
                  <a:lnTo>
                    <a:pt x="885" y="2834"/>
                  </a:lnTo>
                  <a:lnTo>
                    <a:pt x="878" y="3027"/>
                  </a:lnTo>
                  <a:lnTo>
                    <a:pt x="876" y="3029"/>
                  </a:lnTo>
                  <a:lnTo>
                    <a:pt x="874" y="3088"/>
                  </a:lnTo>
                  <a:close/>
                </a:path>
              </a:pathLst>
            </a:custGeom>
            <a:grpFill/>
            <a:ln>
              <a:noFill/>
            </a:ln>
            <a:effectLst>
              <a:outerShdw blurRad="254000" dist="38100" dir="2700000" sx="97000" sy="97000" algn="tl" rotWithShape="0">
                <a:prstClr val="black">
                  <a:alpha val="48000"/>
                </a:prstClr>
              </a:outerShdw>
            </a:effectLst>
          </p:spPr>
          <p:txBody>
            <a:bodyPr vert="horz" wrap="square" lIns="91440" tIns="45720" rIns="91440" bIns="45720" numCol="1" anchor="t" anchorCtr="0" compatLnSpc="1">
              <a:prstTxWarp prst="textNoShape">
                <a:avLst/>
              </a:prstTxWarp>
            </a:bodyPr>
            <a:lstStyle/>
            <a:p>
              <a:endParaRPr lang="en-US" sz="1600" b="1">
                <a:solidFill>
                  <a:schemeClr val="bg1"/>
                </a:solidFill>
              </a:endParaRPr>
            </a:p>
          </p:txBody>
        </p:sp>
        <p:sp>
          <p:nvSpPr>
            <p:cNvPr id="58" name="Rectangle 57">
              <a:extLst>
                <a:ext uri="{FF2B5EF4-FFF2-40B4-BE49-F238E27FC236}">
                  <a16:creationId xmlns:a16="http://schemas.microsoft.com/office/drawing/2014/main" id="{11280E69-6D7B-6F0B-F44B-6B89B062BF3E}"/>
                </a:ext>
              </a:extLst>
            </p:cNvPr>
            <p:cNvSpPr/>
            <p:nvPr/>
          </p:nvSpPr>
          <p:spPr>
            <a:xfrm>
              <a:off x="531179" y="3975548"/>
              <a:ext cx="5441059" cy="278949"/>
            </a:xfrm>
            <a:prstGeom prst="rect">
              <a:avLst/>
            </a:prstGeom>
            <a:grpFill/>
          </p:spPr>
          <p:txBody>
            <a:bodyPr wrap="square">
              <a:spAutoFit/>
            </a:bodyPr>
            <a:lstStyle/>
            <a:p>
              <a:pPr algn="ctr">
                <a:lnSpc>
                  <a:spcPct val="80000"/>
                </a:lnSpc>
              </a:pPr>
              <a:r>
                <a:rPr lang="en-US" sz="1600" b="1" dirty="0">
                  <a:solidFill>
                    <a:schemeClr val="bg1"/>
                  </a:solidFill>
                  <a:cs typeface="Times New Roman" panose="02020603050405020304" pitchFamily="18" charset="0"/>
                </a:rPr>
                <a:t>Other Environmental Groups</a:t>
              </a:r>
            </a:p>
          </p:txBody>
        </p:sp>
      </p:grpSp>
    </p:spTree>
    <p:extLst>
      <p:ext uri="{BB962C8B-B14F-4D97-AF65-F5344CB8AC3E}">
        <p14:creationId xmlns:p14="http://schemas.microsoft.com/office/powerpoint/2010/main" val="215196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1000" fill="hold"/>
                                        <p:tgtEl>
                                          <p:spTgt spid="47"/>
                                        </p:tgtEl>
                                        <p:attrNameLst>
                                          <p:attrName>ppt_w</p:attrName>
                                        </p:attrNameLst>
                                      </p:cBhvr>
                                      <p:tavLst>
                                        <p:tav tm="0">
                                          <p:val>
                                            <p:strVal val="(6*min(max(#ppt_w*#ppt_h,.3),1)-7.4)/-.7*#ppt_w"/>
                                          </p:val>
                                        </p:tav>
                                        <p:tav tm="100000">
                                          <p:val>
                                            <p:strVal val="#ppt_w"/>
                                          </p:val>
                                        </p:tav>
                                      </p:tavLst>
                                    </p:anim>
                                    <p:anim calcmode="lin" valueType="num">
                                      <p:cBhvr>
                                        <p:cTn id="8" dur="1000" fill="hold"/>
                                        <p:tgtEl>
                                          <p:spTgt spid="47"/>
                                        </p:tgtEl>
                                        <p:attrNameLst>
                                          <p:attrName>ppt_h</p:attrName>
                                        </p:attrNameLst>
                                      </p:cBhvr>
                                      <p:tavLst>
                                        <p:tav tm="0">
                                          <p:val>
                                            <p:strVal val="(6*min(max(#ppt_w*#ppt_h,.3),1)-7.4)/-.7*#ppt_h"/>
                                          </p:val>
                                        </p:tav>
                                        <p:tav tm="100000">
                                          <p:val>
                                            <p:strVal val="#ppt_h"/>
                                          </p:val>
                                        </p:tav>
                                      </p:tavLst>
                                    </p:anim>
                                    <p:anim calcmode="lin" valueType="num">
                                      <p:cBhvr>
                                        <p:cTn id="9" dur="1000" fill="hold"/>
                                        <p:tgtEl>
                                          <p:spTgt spid="47"/>
                                        </p:tgtEl>
                                        <p:attrNameLst>
                                          <p:attrName>ppt_x</p:attrName>
                                        </p:attrNameLst>
                                      </p:cBhvr>
                                      <p:tavLst>
                                        <p:tav tm="0">
                                          <p:val>
                                            <p:fltVal val="0.5"/>
                                          </p:val>
                                        </p:tav>
                                        <p:tav tm="100000">
                                          <p:val>
                                            <p:strVal val="#ppt_x"/>
                                          </p:val>
                                        </p:tav>
                                      </p:tavLst>
                                    </p:anim>
                                    <p:anim calcmode="lin" valueType="num">
                                      <p:cBhvr>
                                        <p:cTn id="10" dur="1000" fill="hold"/>
                                        <p:tgtEl>
                                          <p:spTgt spid="47"/>
                                        </p:tgtEl>
                                        <p:attrNameLst>
                                          <p:attrName>ppt_y</p:attrName>
                                        </p:attrNameLst>
                                      </p:cBhvr>
                                      <p:tavLst>
                                        <p:tav tm="0">
                                          <p:val>
                                            <p:strVal val="1+(6*min(max(#ppt_w*#ppt_h,.3),1)-7.4)/-.7*#ppt_h/2"/>
                                          </p:val>
                                        </p:tav>
                                        <p:tav tm="100000">
                                          <p:val>
                                            <p:strVal val="#ppt_y"/>
                                          </p:val>
                                        </p:tav>
                                      </p:tavLst>
                                    </p:anim>
                                  </p:childTnLst>
                                </p:cTn>
                              </p:par>
                              <p:par>
                                <p:cTn id="11" presetID="23" presetClass="entr" presetSubtype="36" fill="hold" nodeType="withEffect">
                                  <p:stCondLst>
                                    <p:cond delay="250"/>
                                  </p:stCondLst>
                                  <p:childTnLst>
                                    <p:set>
                                      <p:cBhvr>
                                        <p:cTn id="12" dur="1" fill="hold">
                                          <p:stCondLst>
                                            <p:cond delay="0"/>
                                          </p:stCondLst>
                                        </p:cTn>
                                        <p:tgtEl>
                                          <p:spTgt spid="50"/>
                                        </p:tgtEl>
                                        <p:attrNameLst>
                                          <p:attrName>style.visibility</p:attrName>
                                        </p:attrNameLst>
                                      </p:cBhvr>
                                      <p:to>
                                        <p:strVal val="visible"/>
                                      </p:to>
                                    </p:set>
                                    <p:anim calcmode="lin" valueType="num">
                                      <p:cBhvr>
                                        <p:cTn id="13" dur="1000" fill="hold"/>
                                        <p:tgtEl>
                                          <p:spTgt spid="50"/>
                                        </p:tgtEl>
                                        <p:attrNameLst>
                                          <p:attrName>ppt_w</p:attrName>
                                        </p:attrNameLst>
                                      </p:cBhvr>
                                      <p:tavLst>
                                        <p:tav tm="0">
                                          <p:val>
                                            <p:strVal val="(6*min(max(#ppt_w*#ppt_h,.3),1)-7.4)/-.7*#ppt_w"/>
                                          </p:val>
                                        </p:tav>
                                        <p:tav tm="100000">
                                          <p:val>
                                            <p:strVal val="#ppt_w"/>
                                          </p:val>
                                        </p:tav>
                                      </p:tavLst>
                                    </p:anim>
                                    <p:anim calcmode="lin" valueType="num">
                                      <p:cBhvr>
                                        <p:cTn id="14" dur="1000" fill="hold"/>
                                        <p:tgtEl>
                                          <p:spTgt spid="50"/>
                                        </p:tgtEl>
                                        <p:attrNameLst>
                                          <p:attrName>ppt_h</p:attrName>
                                        </p:attrNameLst>
                                      </p:cBhvr>
                                      <p:tavLst>
                                        <p:tav tm="0">
                                          <p:val>
                                            <p:strVal val="(6*min(max(#ppt_w*#ppt_h,.3),1)-7.4)/-.7*#ppt_h"/>
                                          </p:val>
                                        </p:tav>
                                        <p:tav tm="100000">
                                          <p:val>
                                            <p:strVal val="#ppt_h"/>
                                          </p:val>
                                        </p:tav>
                                      </p:tavLst>
                                    </p:anim>
                                    <p:anim calcmode="lin" valueType="num">
                                      <p:cBhvr>
                                        <p:cTn id="15" dur="1000" fill="hold"/>
                                        <p:tgtEl>
                                          <p:spTgt spid="50"/>
                                        </p:tgtEl>
                                        <p:attrNameLst>
                                          <p:attrName>ppt_x</p:attrName>
                                        </p:attrNameLst>
                                      </p:cBhvr>
                                      <p:tavLst>
                                        <p:tav tm="0">
                                          <p:val>
                                            <p:fltVal val="0.5"/>
                                          </p:val>
                                        </p:tav>
                                        <p:tav tm="100000">
                                          <p:val>
                                            <p:strVal val="#ppt_x"/>
                                          </p:val>
                                        </p:tav>
                                      </p:tavLst>
                                    </p:anim>
                                    <p:anim calcmode="lin" valueType="num">
                                      <p:cBhvr>
                                        <p:cTn id="16" dur="1000" fill="hold"/>
                                        <p:tgtEl>
                                          <p:spTgt spid="50"/>
                                        </p:tgtEl>
                                        <p:attrNameLst>
                                          <p:attrName>ppt_y</p:attrName>
                                        </p:attrNameLst>
                                      </p:cBhvr>
                                      <p:tavLst>
                                        <p:tav tm="0">
                                          <p:val>
                                            <p:strVal val="1+(6*min(max(#ppt_w*#ppt_h,.3),1)-7.4)/-.7*#ppt_h/2"/>
                                          </p:val>
                                        </p:tav>
                                        <p:tav tm="100000">
                                          <p:val>
                                            <p:strVal val="#ppt_y"/>
                                          </p:val>
                                        </p:tav>
                                      </p:tavLst>
                                    </p:anim>
                                  </p:childTnLst>
                                </p:cTn>
                              </p:par>
                              <p:par>
                                <p:cTn id="17" presetID="23" presetClass="entr" presetSubtype="36" fill="hold" nodeType="withEffect">
                                  <p:stCondLst>
                                    <p:cond delay="500"/>
                                  </p:stCondLst>
                                  <p:childTnLst>
                                    <p:set>
                                      <p:cBhvr>
                                        <p:cTn id="18" dur="1" fill="hold">
                                          <p:stCondLst>
                                            <p:cond delay="0"/>
                                          </p:stCondLst>
                                        </p:cTn>
                                        <p:tgtEl>
                                          <p:spTgt spid="53"/>
                                        </p:tgtEl>
                                        <p:attrNameLst>
                                          <p:attrName>style.visibility</p:attrName>
                                        </p:attrNameLst>
                                      </p:cBhvr>
                                      <p:to>
                                        <p:strVal val="visible"/>
                                      </p:to>
                                    </p:set>
                                    <p:anim calcmode="lin" valueType="num">
                                      <p:cBhvr>
                                        <p:cTn id="19" dur="1000" fill="hold"/>
                                        <p:tgtEl>
                                          <p:spTgt spid="53"/>
                                        </p:tgtEl>
                                        <p:attrNameLst>
                                          <p:attrName>ppt_w</p:attrName>
                                        </p:attrNameLst>
                                      </p:cBhvr>
                                      <p:tavLst>
                                        <p:tav tm="0">
                                          <p:val>
                                            <p:strVal val="(6*min(max(#ppt_w*#ppt_h,.3),1)-7.4)/-.7*#ppt_w"/>
                                          </p:val>
                                        </p:tav>
                                        <p:tav tm="100000">
                                          <p:val>
                                            <p:strVal val="#ppt_w"/>
                                          </p:val>
                                        </p:tav>
                                      </p:tavLst>
                                    </p:anim>
                                    <p:anim calcmode="lin" valueType="num">
                                      <p:cBhvr>
                                        <p:cTn id="20" dur="1000" fill="hold"/>
                                        <p:tgtEl>
                                          <p:spTgt spid="53"/>
                                        </p:tgtEl>
                                        <p:attrNameLst>
                                          <p:attrName>ppt_h</p:attrName>
                                        </p:attrNameLst>
                                      </p:cBhvr>
                                      <p:tavLst>
                                        <p:tav tm="0">
                                          <p:val>
                                            <p:strVal val="(6*min(max(#ppt_w*#ppt_h,.3),1)-7.4)/-.7*#ppt_h"/>
                                          </p:val>
                                        </p:tav>
                                        <p:tav tm="100000">
                                          <p:val>
                                            <p:strVal val="#ppt_h"/>
                                          </p:val>
                                        </p:tav>
                                      </p:tavLst>
                                    </p:anim>
                                    <p:anim calcmode="lin" valueType="num">
                                      <p:cBhvr>
                                        <p:cTn id="21" dur="1000" fill="hold"/>
                                        <p:tgtEl>
                                          <p:spTgt spid="53"/>
                                        </p:tgtEl>
                                        <p:attrNameLst>
                                          <p:attrName>ppt_x</p:attrName>
                                        </p:attrNameLst>
                                      </p:cBhvr>
                                      <p:tavLst>
                                        <p:tav tm="0">
                                          <p:val>
                                            <p:fltVal val="0.5"/>
                                          </p:val>
                                        </p:tav>
                                        <p:tav tm="100000">
                                          <p:val>
                                            <p:strVal val="#ppt_x"/>
                                          </p:val>
                                        </p:tav>
                                      </p:tavLst>
                                    </p:anim>
                                    <p:anim calcmode="lin" valueType="num">
                                      <p:cBhvr>
                                        <p:cTn id="22" dur="1000" fill="hold"/>
                                        <p:tgtEl>
                                          <p:spTgt spid="53"/>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nodeType="withEffect">
                                  <p:stCondLst>
                                    <p:cond delay="750"/>
                                  </p:stCondLst>
                                  <p:childTnLst>
                                    <p:set>
                                      <p:cBhvr>
                                        <p:cTn id="24" dur="1" fill="hold">
                                          <p:stCondLst>
                                            <p:cond delay="0"/>
                                          </p:stCondLst>
                                        </p:cTn>
                                        <p:tgtEl>
                                          <p:spTgt spid="56"/>
                                        </p:tgtEl>
                                        <p:attrNameLst>
                                          <p:attrName>style.visibility</p:attrName>
                                        </p:attrNameLst>
                                      </p:cBhvr>
                                      <p:to>
                                        <p:strVal val="visible"/>
                                      </p:to>
                                    </p:set>
                                    <p:anim calcmode="lin" valueType="num">
                                      <p:cBhvr>
                                        <p:cTn id="25" dur="1000" fill="hold"/>
                                        <p:tgtEl>
                                          <p:spTgt spid="56"/>
                                        </p:tgtEl>
                                        <p:attrNameLst>
                                          <p:attrName>ppt_w</p:attrName>
                                        </p:attrNameLst>
                                      </p:cBhvr>
                                      <p:tavLst>
                                        <p:tav tm="0">
                                          <p:val>
                                            <p:strVal val="(6*min(max(#ppt_w*#ppt_h,.3),1)-7.4)/-.7*#ppt_w"/>
                                          </p:val>
                                        </p:tav>
                                        <p:tav tm="100000">
                                          <p:val>
                                            <p:strVal val="#ppt_w"/>
                                          </p:val>
                                        </p:tav>
                                      </p:tavLst>
                                    </p:anim>
                                    <p:anim calcmode="lin" valueType="num">
                                      <p:cBhvr>
                                        <p:cTn id="26" dur="1000" fill="hold"/>
                                        <p:tgtEl>
                                          <p:spTgt spid="56"/>
                                        </p:tgtEl>
                                        <p:attrNameLst>
                                          <p:attrName>ppt_h</p:attrName>
                                        </p:attrNameLst>
                                      </p:cBhvr>
                                      <p:tavLst>
                                        <p:tav tm="0">
                                          <p:val>
                                            <p:strVal val="(6*min(max(#ppt_w*#ppt_h,.3),1)-7.4)/-.7*#ppt_h"/>
                                          </p:val>
                                        </p:tav>
                                        <p:tav tm="100000">
                                          <p:val>
                                            <p:strVal val="#ppt_h"/>
                                          </p:val>
                                        </p:tav>
                                      </p:tavLst>
                                    </p:anim>
                                    <p:anim calcmode="lin" valueType="num">
                                      <p:cBhvr>
                                        <p:cTn id="27" dur="1000" fill="hold"/>
                                        <p:tgtEl>
                                          <p:spTgt spid="56"/>
                                        </p:tgtEl>
                                        <p:attrNameLst>
                                          <p:attrName>ppt_x</p:attrName>
                                        </p:attrNameLst>
                                      </p:cBhvr>
                                      <p:tavLst>
                                        <p:tav tm="0">
                                          <p:val>
                                            <p:fltVal val="0.5"/>
                                          </p:val>
                                        </p:tav>
                                        <p:tav tm="100000">
                                          <p:val>
                                            <p:strVal val="#ppt_x"/>
                                          </p:val>
                                        </p:tav>
                                      </p:tavLst>
                                    </p:anim>
                                    <p:anim calcmode="lin" valueType="num">
                                      <p:cBhvr>
                                        <p:cTn id="28" dur="1000" fill="hold"/>
                                        <p:tgtEl>
                                          <p:spTgt spid="56"/>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nodeType="withEffect">
                                  <p:stCondLst>
                                    <p:cond delay="1000"/>
                                  </p:stCondLst>
                                  <p:childTnLst>
                                    <p:set>
                                      <p:cBhvr>
                                        <p:cTn id="30" dur="1" fill="hold">
                                          <p:stCondLst>
                                            <p:cond delay="0"/>
                                          </p:stCondLst>
                                        </p:cTn>
                                        <p:tgtEl>
                                          <p:spTgt spid="59"/>
                                        </p:tgtEl>
                                        <p:attrNameLst>
                                          <p:attrName>style.visibility</p:attrName>
                                        </p:attrNameLst>
                                      </p:cBhvr>
                                      <p:to>
                                        <p:strVal val="visible"/>
                                      </p:to>
                                    </p:set>
                                    <p:anim calcmode="lin" valueType="num">
                                      <p:cBhvr>
                                        <p:cTn id="31" dur="1000" fill="hold"/>
                                        <p:tgtEl>
                                          <p:spTgt spid="59"/>
                                        </p:tgtEl>
                                        <p:attrNameLst>
                                          <p:attrName>ppt_w</p:attrName>
                                        </p:attrNameLst>
                                      </p:cBhvr>
                                      <p:tavLst>
                                        <p:tav tm="0">
                                          <p:val>
                                            <p:strVal val="(6*min(max(#ppt_w*#ppt_h,.3),1)-7.4)/-.7*#ppt_w"/>
                                          </p:val>
                                        </p:tav>
                                        <p:tav tm="100000">
                                          <p:val>
                                            <p:strVal val="#ppt_w"/>
                                          </p:val>
                                        </p:tav>
                                      </p:tavLst>
                                    </p:anim>
                                    <p:anim calcmode="lin" valueType="num">
                                      <p:cBhvr>
                                        <p:cTn id="32" dur="1000" fill="hold"/>
                                        <p:tgtEl>
                                          <p:spTgt spid="59"/>
                                        </p:tgtEl>
                                        <p:attrNameLst>
                                          <p:attrName>ppt_h</p:attrName>
                                        </p:attrNameLst>
                                      </p:cBhvr>
                                      <p:tavLst>
                                        <p:tav tm="0">
                                          <p:val>
                                            <p:strVal val="(6*min(max(#ppt_w*#ppt_h,.3),1)-7.4)/-.7*#ppt_h"/>
                                          </p:val>
                                        </p:tav>
                                        <p:tav tm="100000">
                                          <p:val>
                                            <p:strVal val="#ppt_h"/>
                                          </p:val>
                                        </p:tav>
                                      </p:tavLst>
                                    </p:anim>
                                    <p:anim calcmode="lin" valueType="num">
                                      <p:cBhvr>
                                        <p:cTn id="33" dur="1000" fill="hold"/>
                                        <p:tgtEl>
                                          <p:spTgt spid="59"/>
                                        </p:tgtEl>
                                        <p:attrNameLst>
                                          <p:attrName>ppt_x</p:attrName>
                                        </p:attrNameLst>
                                      </p:cBhvr>
                                      <p:tavLst>
                                        <p:tav tm="0">
                                          <p:val>
                                            <p:fltVal val="0.5"/>
                                          </p:val>
                                        </p:tav>
                                        <p:tav tm="100000">
                                          <p:val>
                                            <p:strVal val="#ppt_x"/>
                                          </p:val>
                                        </p:tav>
                                      </p:tavLst>
                                    </p:anim>
                                    <p:anim calcmode="lin" valueType="num">
                                      <p:cBhvr>
                                        <p:cTn id="34" dur="1000" fill="hold"/>
                                        <p:tgtEl>
                                          <p:spTgt spid="59"/>
                                        </p:tgtEl>
                                        <p:attrNameLst>
                                          <p:attrName>ppt_y</p:attrName>
                                        </p:attrNameLst>
                                      </p:cBhvr>
                                      <p:tavLst>
                                        <p:tav tm="0">
                                          <p:val>
                                            <p:strVal val="1+(6*min(max(#ppt_w*#ppt_h,.3),1)-7.4)/-.7*#ppt_h/2"/>
                                          </p:val>
                                        </p:tav>
                                        <p:tav tm="100000">
                                          <p:val>
                                            <p:strVal val="#ppt_y"/>
                                          </p:val>
                                        </p:tav>
                                      </p:tavLst>
                                    </p:anim>
                                  </p:childTnLst>
                                </p:cTn>
                              </p:par>
                              <p:par>
                                <p:cTn id="35" presetID="23" presetClass="entr" presetSubtype="36" fill="hold" nodeType="withEffect">
                                  <p:stCondLst>
                                    <p:cond delay="1250"/>
                                  </p:stCondLst>
                                  <p:childTnLst>
                                    <p:set>
                                      <p:cBhvr>
                                        <p:cTn id="36" dur="1" fill="hold">
                                          <p:stCondLst>
                                            <p:cond delay="0"/>
                                          </p:stCondLst>
                                        </p:cTn>
                                        <p:tgtEl>
                                          <p:spTgt spid="62"/>
                                        </p:tgtEl>
                                        <p:attrNameLst>
                                          <p:attrName>style.visibility</p:attrName>
                                        </p:attrNameLst>
                                      </p:cBhvr>
                                      <p:to>
                                        <p:strVal val="visible"/>
                                      </p:to>
                                    </p:set>
                                    <p:anim calcmode="lin" valueType="num">
                                      <p:cBhvr>
                                        <p:cTn id="37" dur="1000" fill="hold"/>
                                        <p:tgtEl>
                                          <p:spTgt spid="62"/>
                                        </p:tgtEl>
                                        <p:attrNameLst>
                                          <p:attrName>ppt_w</p:attrName>
                                        </p:attrNameLst>
                                      </p:cBhvr>
                                      <p:tavLst>
                                        <p:tav tm="0">
                                          <p:val>
                                            <p:strVal val="(6*min(max(#ppt_w*#ppt_h,.3),1)-7.4)/-.7*#ppt_w"/>
                                          </p:val>
                                        </p:tav>
                                        <p:tav tm="100000">
                                          <p:val>
                                            <p:strVal val="#ppt_w"/>
                                          </p:val>
                                        </p:tav>
                                      </p:tavLst>
                                    </p:anim>
                                    <p:anim calcmode="lin" valueType="num">
                                      <p:cBhvr>
                                        <p:cTn id="38" dur="1000" fill="hold"/>
                                        <p:tgtEl>
                                          <p:spTgt spid="62"/>
                                        </p:tgtEl>
                                        <p:attrNameLst>
                                          <p:attrName>ppt_h</p:attrName>
                                        </p:attrNameLst>
                                      </p:cBhvr>
                                      <p:tavLst>
                                        <p:tav tm="0">
                                          <p:val>
                                            <p:strVal val="(6*min(max(#ppt_w*#ppt_h,.3),1)-7.4)/-.7*#ppt_h"/>
                                          </p:val>
                                        </p:tav>
                                        <p:tav tm="100000">
                                          <p:val>
                                            <p:strVal val="#ppt_h"/>
                                          </p:val>
                                        </p:tav>
                                      </p:tavLst>
                                    </p:anim>
                                    <p:anim calcmode="lin" valueType="num">
                                      <p:cBhvr>
                                        <p:cTn id="39" dur="1000" fill="hold"/>
                                        <p:tgtEl>
                                          <p:spTgt spid="62"/>
                                        </p:tgtEl>
                                        <p:attrNameLst>
                                          <p:attrName>ppt_x</p:attrName>
                                        </p:attrNameLst>
                                      </p:cBhvr>
                                      <p:tavLst>
                                        <p:tav tm="0">
                                          <p:val>
                                            <p:fltVal val="0.5"/>
                                          </p:val>
                                        </p:tav>
                                        <p:tav tm="100000">
                                          <p:val>
                                            <p:strVal val="#ppt_x"/>
                                          </p:val>
                                        </p:tav>
                                      </p:tavLst>
                                    </p:anim>
                                    <p:anim calcmode="lin" valueType="num">
                                      <p:cBhvr>
                                        <p:cTn id="40" dur="1000" fill="hold"/>
                                        <p:tgtEl>
                                          <p:spTgt spid="62"/>
                                        </p:tgtEl>
                                        <p:attrNameLst>
                                          <p:attrName>ppt_y</p:attrName>
                                        </p:attrNameLst>
                                      </p:cBhvr>
                                      <p:tavLst>
                                        <p:tav tm="0">
                                          <p:val>
                                            <p:strVal val="1+(6*min(max(#ppt_w*#ppt_h,.3),1)-7.4)/-.7*#ppt_h/2"/>
                                          </p:val>
                                        </p:tav>
                                        <p:tav tm="100000">
                                          <p:val>
                                            <p:strVal val="#ppt_y"/>
                                          </p:val>
                                        </p:tav>
                                      </p:tavLst>
                                    </p:anim>
                                  </p:childTnLst>
                                </p:cTn>
                              </p:par>
                              <p:par>
                                <p:cTn id="41" presetID="23" presetClass="entr" presetSubtype="36" fill="hold" nodeType="withEffect">
                                  <p:stCondLst>
                                    <p:cond delay="1500"/>
                                  </p:stCondLst>
                                  <p:childTnLst>
                                    <p:set>
                                      <p:cBhvr>
                                        <p:cTn id="42" dur="1" fill="hold">
                                          <p:stCondLst>
                                            <p:cond delay="0"/>
                                          </p:stCondLst>
                                        </p:cTn>
                                        <p:tgtEl>
                                          <p:spTgt spid="68"/>
                                        </p:tgtEl>
                                        <p:attrNameLst>
                                          <p:attrName>style.visibility</p:attrName>
                                        </p:attrNameLst>
                                      </p:cBhvr>
                                      <p:to>
                                        <p:strVal val="visible"/>
                                      </p:to>
                                    </p:set>
                                    <p:anim calcmode="lin" valueType="num">
                                      <p:cBhvr>
                                        <p:cTn id="43" dur="1000" fill="hold"/>
                                        <p:tgtEl>
                                          <p:spTgt spid="68"/>
                                        </p:tgtEl>
                                        <p:attrNameLst>
                                          <p:attrName>ppt_w</p:attrName>
                                        </p:attrNameLst>
                                      </p:cBhvr>
                                      <p:tavLst>
                                        <p:tav tm="0">
                                          <p:val>
                                            <p:strVal val="(6*min(max(#ppt_w*#ppt_h,.3),1)-7.4)/-.7*#ppt_w"/>
                                          </p:val>
                                        </p:tav>
                                        <p:tav tm="100000">
                                          <p:val>
                                            <p:strVal val="#ppt_w"/>
                                          </p:val>
                                        </p:tav>
                                      </p:tavLst>
                                    </p:anim>
                                    <p:anim calcmode="lin" valueType="num">
                                      <p:cBhvr>
                                        <p:cTn id="44" dur="1000" fill="hold"/>
                                        <p:tgtEl>
                                          <p:spTgt spid="68"/>
                                        </p:tgtEl>
                                        <p:attrNameLst>
                                          <p:attrName>ppt_h</p:attrName>
                                        </p:attrNameLst>
                                      </p:cBhvr>
                                      <p:tavLst>
                                        <p:tav tm="0">
                                          <p:val>
                                            <p:strVal val="(6*min(max(#ppt_w*#ppt_h,.3),1)-7.4)/-.7*#ppt_h"/>
                                          </p:val>
                                        </p:tav>
                                        <p:tav tm="100000">
                                          <p:val>
                                            <p:strVal val="#ppt_h"/>
                                          </p:val>
                                        </p:tav>
                                      </p:tavLst>
                                    </p:anim>
                                    <p:anim calcmode="lin" valueType="num">
                                      <p:cBhvr>
                                        <p:cTn id="45" dur="1000" fill="hold"/>
                                        <p:tgtEl>
                                          <p:spTgt spid="68"/>
                                        </p:tgtEl>
                                        <p:attrNameLst>
                                          <p:attrName>ppt_x</p:attrName>
                                        </p:attrNameLst>
                                      </p:cBhvr>
                                      <p:tavLst>
                                        <p:tav tm="0">
                                          <p:val>
                                            <p:fltVal val="0.5"/>
                                          </p:val>
                                        </p:tav>
                                        <p:tav tm="100000">
                                          <p:val>
                                            <p:strVal val="#ppt_x"/>
                                          </p:val>
                                        </p:tav>
                                      </p:tavLst>
                                    </p:anim>
                                    <p:anim calcmode="lin" valueType="num">
                                      <p:cBhvr>
                                        <p:cTn id="46" dur="1000" fill="hold"/>
                                        <p:tgtEl>
                                          <p:spTgt spid="68"/>
                                        </p:tgtEl>
                                        <p:attrNameLst>
                                          <p:attrName>ppt_y</p:attrName>
                                        </p:attrNameLst>
                                      </p:cBhvr>
                                      <p:tavLst>
                                        <p:tav tm="0">
                                          <p:val>
                                            <p:strVal val="1+(6*min(max(#ppt_w*#ppt_h,.3),1)-7.4)/-.7*#ppt_h/2"/>
                                          </p:val>
                                        </p:tav>
                                        <p:tav tm="100000">
                                          <p:val>
                                            <p:strVal val="#ppt_y"/>
                                          </p:val>
                                        </p:tav>
                                      </p:tavLst>
                                    </p:anim>
                                  </p:childTnLst>
                                </p:cTn>
                              </p:par>
                              <p:par>
                                <p:cTn id="47" presetID="23" presetClass="entr" presetSubtype="36" fill="hold" nodeType="withEffect">
                                  <p:stCondLst>
                                    <p:cond delay="2000"/>
                                  </p:stCondLst>
                                  <p:childTnLst>
                                    <p:set>
                                      <p:cBhvr>
                                        <p:cTn id="48" dur="1" fill="hold">
                                          <p:stCondLst>
                                            <p:cond delay="0"/>
                                          </p:stCondLst>
                                        </p:cTn>
                                        <p:tgtEl>
                                          <p:spTgt spid="71"/>
                                        </p:tgtEl>
                                        <p:attrNameLst>
                                          <p:attrName>style.visibility</p:attrName>
                                        </p:attrNameLst>
                                      </p:cBhvr>
                                      <p:to>
                                        <p:strVal val="visible"/>
                                      </p:to>
                                    </p:set>
                                    <p:anim calcmode="lin" valueType="num">
                                      <p:cBhvr>
                                        <p:cTn id="49" dur="1000" fill="hold"/>
                                        <p:tgtEl>
                                          <p:spTgt spid="71"/>
                                        </p:tgtEl>
                                        <p:attrNameLst>
                                          <p:attrName>ppt_w</p:attrName>
                                        </p:attrNameLst>
                                      </p:cBhvr>
                                      <p:tavLst>
                                        <p:tav tm="0">
                                          <p:val>
                                            <p:strVal val="(6*min(max(#ppt_w*#ppt_h,.3),1)-7.4)/-.7*#ppt_w"/>
                                          </p:val>
                                        </p:tav>
                                        <p:tav tm="100000">
                                          <p:val>
                                            <p:strVal val="#ppt_w"/>
                                          </p:val>
                                        </p:tav>
                                      </p:tavLst>
                                    </p:anim>
                                    <p:anim calcmode="lin" valueType="num">
                                      <p:cBhvr>
                                        <p:cTn id="50" dur="1000" fill="hold"/>
                                        <p:tgtEl>
                                          <p:spTgt spid="71"/>
                                        </p:tgtEl>
                                        <p:attrNameLst>
                                          <p:attrName>ppt_h</p:attrName>
                                        </p:attrNameLst>
                                      </p:cBhvr>
                                      <p:tavLst>
                                        <p:tav tm="0">
                                          <p:val>
                                            <p:strVal val="(6*min(max(#ppt_w*#ppt_h,.3),1)-7.4)/-.7*#ppt_h"/>
                                          </p:val>
                                        </p:tav>
                                        <p:tav tm="100000">
                                          <p:val>
                                            <p:strVal val="#ppt_h"/>
                                          </p:val>
                                        </p:tav>
                                      </p:tavLst>
                                    </p:anim>
                                    <p:anim calcmode="lin" valueType="num">
                                      <p:cBhvr>
                                        <p:cTn id="51" dur="1000" fill="hold"/>
                                        <p:tgtEl>
                                          <p:spTgt spid="71"/>
                                        </p:tgtEl>
                                        <p:attrNameLst>
                                          <p:attrName>ppt_x</p:attrName>
                                        </p:attrNameLst>
                                      </p:cBhvr>
                                      <p:tavLst>
                                        <p:tav tm="0">
                                          <p:val>
                                            <p:fltVal val="0.5"/>
                                          </p:val>
                                        </p:tav>
                                        <p:tav tm="100000">
                                          <p:val>
                                            <p:strVal val="#ppt_x"/>
                                          </p:val>
                                        </p:tav>
                                      </p:tavLst>
                                    </p:anim>
                                    <p:anim calcmode="lin" valueType="num">
                                      <p:cBhvr>
                                        <p:cTn id="52" dur="1000" fill="hold"/>
                                        <p:tgtEl>
                                          <p:spTgt spid="71"/>
                                        </p:tgtEl>
                                        <p:attrNameLst>
                                          <p:attrName>ppt_y</p:attrName>
                                        </p:attrNameLst>
                                      </p:cBhvr>
                                      <p:tavLst>
                                        <p:tav tm="0">
                                          <p:val>
                                            <p:strVal val="1+(6*min(max(#ppt_w*#ppt_h,.3),1)-7.4)/-.7*#ppt_h/2"/>
                                          </p:val>
                                        </p:tav>
                                        <p:tav tm="100000">
                                          <p:val>
                                            <p:strVal val="#ppt_y"/>
                                          </p:val>
                                        </p:tav>
                                      </p:tavLst>
                                    </p:anim>
                                  </p:childTnLst>
                                </p:cTn>
                              </p:par>
                              <p:par>
                                <p:cTn id="53" presetID="23" presetClass="entr" presetSubtype="36" fill="hold" nodeType="withEffect">
                                  <p:stCondLst>
                                    <p:cond delay="2500"/>
                                  </p:stCondLst>
                                  <p:childTnLst>
                                    <p:set>
                                      <p:cBhvr>
                                        <p:cTn id="54" dur="1" fill="hold">
                                          <p:stCondLst>
                                            <p:cond delay="0"/>
                                          </p:stCondLst>
                                        </p:cTn>
                                        <p:tgtEl>
                                          <p:spTgt spid="77"/>
                                        </p:tgtEl>
                                        <p:attrNameLst>
                                          <p:attrName>style.visibility</p:attrName>
                                        </p:attrNameLst>
                                      </p:cBhvr>
                                      <p:to>
                                        <p:strVal val="visible"/>
                                      </p:to>
                                    </p:set>
                                    <p:anim calcmode="lin" valueType="num">
                                      <p:cBhvr>
                                        <p:cTn id="55" dur="1000" fill="hold"/>
                                        <p:tgtEl>
                                          <p:spTgt spid="77"/>
                                        </p:tgtEl>
                                        <p:attrNameLst>
                                          <p:attrName>ppt_w</p:attrName>
                                        </p:attrNameLst>
                                      </p:cBhvr>
                                      <p:tavLst>
                                        <p:tav tm="0">
                                          <p:val>
                                            <p:strVal val="(6*min(max(#ppt_w*#ppt_h,.3),1)-7.4)/-.7*#ppt_w"/>
                                          </p:val>
                                        </p:tav>
                                        <p:tav tm="100000">
                                          <p:val>
                                            <p:strVal val="#ppt_w"/>
                                          </p:val>
                                        </p:tav>
                                      </p:tavLst>
                                    </p:anim>
                                    <p:anim calcmode="lin" valueType="num">
                                      <p:cBhvr>
                                        <p:cTn id="56" dur="1000" fill="hold"/>
                                        <p:tgtEl>
                                          <p:spTgt spid="77"/>
                                        </p:tgtEl>
                                        <p:attrNameLst>
                                          <p:attrName>ppt_h</p:attrName>
                                        </p:attrNameLst>
                                      </p:cBhvr>
                                      <p:tavLst>
                                        <p:tav tm="0">
                                          <p:val>
                                            <p:strVal val="(6*min(max(#ppt_w*#ppt_h,.3),1)-7.4)/-.7*#ppt_h"/>
                                          </p:val>
                                        </p:tav>
                                        <p:tav tm="100000">
                                          <p:val>
                                            <p:strVal val="#ppt_h"/>
                                          </p:val>
                                        </p:tav>
                                      </p:tavLst>
                                    </p:anim>
                                    <p:anim calcmode="lin" valueType="num">
                                      <p:cBhvr>
                                        <p:cTn id="57" dur="1000" fill="hold"/>
                                        <p:tgtEl>
                                          <p:spTgt spid="77"/>
                                        </p:tgtEl>
                                        <p:attrNameLst>
                                          <p:attrName>ppt_x</p:attrName>
                                        </p:attrNameLst>
                                      </p:cBhvr>
                                      <p:tavLst>
                                        <p:tav tm="0">
                                          <p:val>
                                            <p:fltVal val="0.5"/>
                                          </p:val>
                                        </p:tav>
                                        <p:tav tm="100000">
                                          <p:val>
                                            <p:strVal val="#ppt_x"/>
                                          </p:val>
                                        </p:tav>
                                      </p:tavLst>
                                    </p:anim>
                                    <p:anim calcmode="lin" valueType="num">
                                      <p:cBhvr>
                                        <p:cTn id="58" dur="1000" fill="hold"/>
                                        <p:tgtEl>
                                          <p:spTgt spid="77"/>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white building with a dome&#10;&#10;Description automatically generated with medium confidence">
            <a:extLst>
              <a:ext uri="{FF2B5EF4-FFF2-40B4-BE49-F238E27FC236}">
                <a16:creationId xmlns:a16="http://schemas.microsoft.com/office/drawing/2014/main" id="{350CE5B2-378F-FBFE-CA80-BC787AC8DFB6}"/>
              </a:ext>
            </a:extLst>
          </p:cNvPr>
          <p:cNvPicPr>
            <a:picLocks noChangeAspect="1"/>
          </p:cNvPicPr>
          <p:nvPr/>
        </p:nvPicPr>
        <p:blipFill rotWithShape="1">
          <a:blip r:embed="rId3">
            <a:extLst>
              <a:ext uri="{28A0092B-C50C-407E-A947-70E740481C1C}">
                <a14:useLocalDpi xmlns:a14="http://schemas.microsoft.com/office/drawing/2010/main" val="0"/>
              </a:ext>
            </a:extLst>
          </a:blip>
          <a:srcRect b="32808"/>
          <a:stretch/>
        </p:blipFill>
        <p:spPr>
          <a:xfrm>
            <a:off x="-1997739" y="-1622067"/>
            <a:ext cx="10564896" cy="8882841"/>
          </a:xfrm>
          <a:prstGeom prst="rect">
            <a:avLst/>
          </a:prstGeom>
        </p:spPr>
      </p:pic>
      <p:sp>
        <p:nvSpPr>
          <p:cNvPr id="9" name="TextBox 7"/>
          <p:cNvSpPr txBox="1"/>
          <p:nvPr/>
        </p:nvSpPr>
        <p:spPr>
          <a:xfrm>
            <a:off x="6052990" y="1021369"/>
            <a:ext cx="2127185" cy="1477328"/>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600" dirty="0">
                <a:latin typeface="Outfit" pitchFamily="2" charset="0"/>
                <a:ea typeface="Sawarabi Mincho" panose="02000600000000000000" pitchFamily="2" charset="-128"/>
                <a:cs typeface="Bayon" pitchFamily="2" charset="0"/>
              </a:rPr>
              <a:t>50%</a:t>
            </a:r>
          </a:p>
        </p:txBody>
      </p:sp>
      <p:sp>
        <p:nvSpPr>
          <p:cNvPr id="10" name="Google Shape;90;p2"/>
          <p:cNvSpPr txBox="1"/>
          <p:nvPr/>
        </p:nvSpPr>
        <p:spPr>
          <a:xfrm>
            <a:off x="6052990" y="2461736"/>
            <a:ext cx="5028334" cy="1107996"/>
          </a:xfrm>
          <a:prstGeom prst="rect">
            <a:avLst/>
          </a:prstGeom>
          <a:noFill/>
          <a:ln>
            <a:noFill/>
          </a:ln>
        </p:spPr>
        <p:txBody>
          <a:bodyPr spcFirstLastPara="1" wrap="square" lIns="0" tIns="0" rIns="0" bIns="0" anchor="t" anchorCtr="0">
            <a:spAutoFit/>
          </a:bodyPr>
          <a:lstStyle/>
          <a:p>
            <a:pPr marL="0" indent="0">
              <a:buFont typeface="Arial" pitchFamily="34" charset="0"/>
              <a:buNone/>
            </a:pPr>
            <a:r>
              <a:rPr lang="en-US" dirty="0"/>
              <a:t>Congress requires agencies to reimburse managers, supervisors, and law enforcement officers up to half the cost of the annual premium for professional liability insurance.</a:t>
            </a:r>
          </a:p>
        </p:txBody>
      </p:sp>
      <p:sp>
        <p:nvSpPr>
          <p:cNvPr id="11" name="Rectangle 10"/>
          <p:cNvSpPr/>
          <p:nvPr/>
        </p:nvSpPr>
        <p:spPr>
          <a:xfrm>
            <a:off x="6052989" y="4071098"/>
            <a:ext cx="4879469" cy="1071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7"/>
          <p:cNvSpPr txBox="1"/>
          <p:nvPr/>
        </p:nvSpPr>
        <p:spPr>
          <a:xfrm>
            <a:off x="6229875" y="4237283"/>
            <a:ext cx="4525695" cy="73866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t>This is an employee benefit that you should be taking advantage of.</a:t>
            </a:r>
          </a:p>
        </p:txBody>
      </p:sp>
    </p:spTree>
    <p:extLst>
      <p:ext uri="{BB962C8B-B14F-4D97-AF65-F5344CB8AC3E}">
        <p14:creationId xmlns:p14="http://schemas.microsoft.com/office/powerpoint/2010/main" val="61083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0"/>
            <a:ext cx="12192000" cy="4819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Placeholder 14" descr="A picture containing person, person, suit, posing&#10;&#10;Description automatically generated">
            <a:extLst>
              <a:ext uri="{FF2B5EF4-FFF2-40B4-BE49-F238E27FC236}">
                <a16:creationId xmlns:a16="http://schemas.microsoft.com/office/drawing/2014/main" id="{176B8ADA-71A5-D482-CA95-6A2251D6F3F8}"/>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32183" t="43629" r="24679" b="2844"/>
          <a:stretch/>
        </p:blipFill>
        <p:spPr>
          <a:xfrm>
            <a:off x="4482353" y="815696"/>
            <a:ext cx="3227294" cy="2749550"/>
          </a:xfrm>
        </p:spPr>
      </p:pic>
      <p:pic>
        <p:nvPicPr>
          <p:cNvPr id="20" name="Picture Placeholder 19" descr="A picture containing indoor, building, several&#10;&#10;Description automatically generated">
            <a:extLst>
              <a:ext uri="{FF2B5EF4-FFF2-40B4-BE49-F238E27FC236}">
                <a16:creationId xmlns:a16="http://schemas.microsoft.com/office/drawing/2014/main" id="{1C129A6E-C55A-01FA-4898-A92B609419F2}"/>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8184" t="19028" r="31702" b="4489"/>
          <a:stretch/>
        </p:blipFill>
        <p:spPr>
          <a:xfrm>
            <a:off x="584479" y="821576"/>
            <a:ext cx="3225521" cy="2745564"/>
          </a:xfrm>
        </p:spPr>
      </p:pic>
      <p:sp>
        <p:nvSpPr>
          <p:cNvPr id="2" name="Rectangle 1">
            <a:extLst>
              <a:ext uri="{FF2B5EF4-FFF2-40B4-BE49-F238E27FC236}">
                <a16:creationId xmlns:a16="http://schemas.microsoft.com/office/drawing/2014/main" id="{EC075835-86C6-B591-FE65-394F2C6D5B0A}"/>
              </a:ext>
            </a:extLst>
          </p:cNvPr>
          <p:cNvSpPr/>
          <p:nvPr/>
        </p:nvSpPr>
        <p:spPr>
          <a:xfrm>
            <a:off x="591671" y="3565246"/>
            <a:ext cx="3227294" cy="2477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E933C4EA-C807-F5A4-F745-A1659B57F9D5}"/>
              </a:ext>
            </a:extLst>
          </p:cNvPr>
          <p:cNvSpPr/>
          <p:nvPr/>
        </p:nvSpPr>
        <p:spPr>
          <a:xfrm>
            <a:off x="4491318" y="3565246"/>
            <a:ext cx="3225520" cy="2477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8348030-6318-8138-699C-4773D5E0B18B}"/>
              </a:ext>
            </a:extLst>
          </p:cNvPr>
          <p:cNvSpPr/>
          <p:nvPr/>
        </p:nvSpPr>
        <p:spPr>
          <a:xfrm>
            <a:off x="8389191" y="3565246"/>
            <a:ext cx="3237379" cy="24770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Google Shape;90;p2">
            <a:extLst>
              <a:ext uri="{FF2B5EF4-FFF2-40B4-BE49-F238E27FC236}">
                <a16:creationId xmlns:a16="http://schemas.microsoft.com/office/drawing/2014/main" id="{34781ACA-ABBE-06F8-82D2-F111A0593CA7}"/>
              </a:ext>
            </a:extLst>
          </p:cNvPr>
          <p:cNvSpPr txBox="1"/>
          <p:nvPr/>
        </p:nvSpPr>
        <p:spPr>
          <a:xfrm>
            <a:off x="737393" y="4264237"/>
            <a:ext cx="2893454" cy="615553"/>
          </a:xfrm>
          <a:prstGeom prst="rect">
            <a:avLst/>
          </a:prstGeom>
          <a:noFill/>
          <a:ln>
            <a:noFill/>
          </a:ln>
        </p:spPr>
        <p:txBody>
          <a:bodyPr spcFirstLastPara="1" wrap="square" lIns="0" tIns="0" rIns="0" bIns="0" anchor="t" anchorCtr="0">
            <a:spAutoFit/>
          </a:bodyPr>
          <a:lstStyle/>
          <a:p>
            <a:pPr marL="0" indent="0" algn="ctr">
              <a:spcBef>
                <a:spcPts val="1200"/>
              </a:spcBef>
              <a:buClr>
                <a:schemeClr val="accent1"/>
              </a:buClr>
              <a:buNone/>
            </a:pPr>
            <a:r>
              <a:rPr lang="en-US" sz="3000" b="1" dirty="0">
                <a:solidFill>
                  <a:schemeClr val="accent1"/>
                </a:solidFill>
              </a:rPr>
              <a:t>Civil Lawsuits</a:t>
            </a:r>
          </a:p>
        </p:txBody>
      </p:sp>
      <p:pic>
        <p:nvPicPr>
          <p:cNvPr id="34" name="Picture Placeholder 33" descr="A picture containing sky, outdoor, building, person&#10;&#10;Description automatically generated">
            <a:extLst>
              <a:ext uri="{FF2B5EF4-FFF2-40B4-BE49-F238E27FC236}">
                <a16:creationId xmlns:a16="http://schemas.microsoft.com/office/drawing/2014/main" id="{4B6D4A9D-A0E1-FBC2-CEA7-0C6AD54C5E07}"/>
              </a:ext>
            </a:extLst>
          </p:cNvPr>
          <p:cNvPicPr>
            <a:picLocks noGrp="1" noChangeAspect="1"/>
          </p:cNvPicPr>
          <p:nvPr>
            <p:ph type="pic" sz="quarter" idx="15"/>
          </p:nvPr>
        </p:nvPicPr>
        <p:blipFill rotWithShape="1">
          <a:blip r:embed="rId5">
            <a:extLst>
              <a:ext uri="{28A0092B-C50C-407E-A947-70E740481C1C}">
                <a14:useLocalDpi xmlns:a14="http://schemas.microsoft.com/office/drawing/2010/main" val="0"/>
              </a:ext>
            </a:extLst>
          </a:blip>
          <a:srcRect l="50002" t="44011" r="5992"/>
          <a:stretch/>
        </p:blipFill>
        <p:spPr>
          <a:xfrm>
            <a:off x="8389594" y="819682"/>
            <a:ext cx="3236976" cy="2745564"/>
          </a:xfrm>
        </p:spPr>
      </p:pic>
      <p:sp>
        <p:nvSpPr>
          <p:cNvPr id="5" name="Google Shape;90;p2">
            <a:extLst>
              <a:ext uri="{FF2B5EF4-FFF2-40B4-BE49-F238E27FC236}">
                <a16:creationId xmlns:a16="http://schemas.microsoft.com/office/drawing/2014/main" id="{4A60A8F1-9045-7507-65C0-7B3685995023}"/>
              </a:ext>
            </a:extLst>
          </p:cNvPr>
          <p:cNvSpPr txBox="1"/>
          <p:nvPr/>
        </p:nvSpPr>
        <p:spPr>
          <a:xfrm>
            <a:off x="4657351" y="4016601"/>
            <a:ext cx="2893454" cy="1538883"/>
          </a:xfrm>
          <a:prstGeom prst="rect">
            <a:avLst/>
          </a:prstGeom>
          <a:noFill/>
          <a:ln>
            <a:noFill/>
          </a:ln>
        </p:spPr>
        <p:txBody>
          <a:bodyPr spcFirstLastPara="1" wrap="square" lIns="0" tIns="0" rIns="0" bIns="0" anchor="t" anchorCtr="0">
            <a:spAutoFit/>
          </a:bodyPr>
          <a:lstStyle/>
          <a:p>
            <a:pPr marL="0" indent="0" algn="ctr">
              <a:spcBef>
                <a:spcPts val="1200"/>
              </a:spcBef>
              <a:buClr>
                <a:schemeClr val="accent1"/>
              </a:buClr>
              <a:buNone/>
            </a:pPr>
            <a:r>
              <a:rPr lang="en-US" sz="3000" b="1" dirty="0">
                <a:solidFill>
                  <a:schemeClr val="accent1"/>
                </a:solidFill>
              </a:rPr>
              <a:t>Administrative &amp; Disciplinary Matters</a:t>
            </a:r>
          </a:p>
        </p:txBody>
      </p:sp>
      <p:sp>
        <p:nvSpPr>
          <p:cNvPr id="6" name="Google Shape;90;p2">
            <a:extLst>
              <a:ext uri="{FF2B5EF4-FFF2-40B4-BE49-F238E27FC236}">
                <a16:creationId xmlns:a16="http://schemas.microsoft.com/office/drawing/2014/main" id="{82986580-6CD9-4A89-1092-F390ED5BA536}"/>
              </a:ext>
            </a:extLst>
          </p:cNvPr>
          <p:cNvSpPr txBox="1"/>
          <p:nvPr/>
        </p:nvSpPr>
        <p:spPr>
          <a:xfrm>
            <a:off x="8561153" y="4016601"/>
            <a:ext cx="2893454" cy="1077218"/>
          </a:xfrm>
          <a:prstGeom prst="rect">
            <a:avLst/>
          </a:prstGeom>
          <a:noFill/>
          <a:ln>
            <a:noFill/>
          </a:ln>
        </p:spPr>
        <p:txBody>
          <a:bodyPr spcFirstLastPara="1" wrap="square" lIns="0" tIns="0" rIns="0" bIns="0" anchor="t" anchorCtr="0">
            <a:spAutoFit/>
          </a:bodyPr>
          <a:lstStyle/>
          <a:p>
            <a:pPr marL="0" indent="0" algn="ctr">
              <a:spcBef>
                <a:spcPts val="1200"/>
              </a:spcBef>
              <a:buClr>
                <a:schemeClr val="accent1"/>
              </a:buClr>
              <a:buNone/>
            </a:pPr>
            <a:r>
              <a:rPr lang="en-US" sz="3000" b="1" dirty="0">
                <a:solidFill>
                  <a:schemeClr val="accent1"/>
                </a:solidFill>
              </a:rPr>
              <a:t>Criminal Investigations</a:t>
            </a:r>
          </a:p>
        </p:txBody>
      </p:sp>
    </p:spTree>
    <p:extLst>
      <p:ext uri="{BB962C8B-B14F-4D97-AF65-F5344CB8AC3E}">
        <p14:creationId xmlns:p14="http://schemas.microsoft.com/office/powerpoint/2010/main" val="2134637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7"/>
          <p:cNvSpPr txBox="1"/>
          <p:nvPr/>
        </p:nvSpPr>
        <p:spPr>
          <a:xfrm>
            <a:off x="4210568" y="881728"/>
            <a:ext cx="3349349" cy="196977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dirty="0">
                <a:latin typeface="Outfit" pitchFamily="2" charset="0"/>
                <a:ea typeface="Sawarabi Mincho" panose="02000600000000000000" pitchFamily="2" charset="-128"/>
                <a:cs typeface="Bayon" pitchFamily="2" charset="0"/>
              </a:rPr>
              <a:t>Civil Suits </a:t>
            </a:r>
          </a:p>
          <a:p>
            <a:pPr algn="ctr"/>
            <a:r>
              <a:rPr lang="en-US" sz="2800" i="1" dirty="0">
                <a:latin typeface="Outfit" pitchFamily="2" charset="0"/>
                <a:ea typeface="Sawarabi Mincho" panose="02000600000000000000" pitchFamily="2" charset="-128"/>
                <a:cs typeface="Bayon" pitchFamily="2" charset="0"/>
              </a:rPr>
              <a:t>Bivens</a:t>
            </a:r>
            <a:r>
              <a:rPr lang="en-US" sz="2800" dirty="0">
                <a:latin typeface="Outfit" pitchFamily="2" charset="0"/>
                <a:ea typeface="Sawarabi Mincho" panose="02000600000000000000" pitchFamily="2" charset="-128"/>
                <a:cs typeface="Bayon" pitchFamily="2" charset="0"/>
              </a:rPr>
              <a:t> Actions/ </a:t>
            </a:r>
          </a:p>
          <a:p>
            <a:pPr algn="ctr"/>
            <a:r>
              <a:rPr lang="en-US" sz="2800" dirty="0">
                <a:latin typeface="Outfit" pitchFamily="2" charset="0"/>
                <a:ea typeface="Sawarabi Mincho" panose="02000600000000000000" pitchFamily="2" charset="-128"/>
                <a:cs typeface="Bayon" pitchFamily="2" charset="0"/>
              </a:rPr>
              <a:t>Personal Capacity Lawsuits</a:t>
            </a:r>
          </a:p>
        </p:txBody>
      </p:sp>
      <p:pic>
        <p:nvPicPr>
          <p:cNvPr id="59" name="Picture 58" descr="Hand with a gavel">
            <a:extLst>
              <a:ext uri="{FF2B5EF4-FFF2-40B4-BE49-F238E27FC236}">
                <a16:creationId xmlns:a16="http://schemas.microsoft.com/office/drawing/2014/main" id="{25321F31-4F9B-FEA9-1410-95FAB3C8D0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580" r="28976"/>
          <a:stretch/>
        </p:blipFill>
        <p:spPr>
          <a:xfrm>
            <a:off x="0" y="0"/>
            <a:ext cx="4057540" cy="6858000"/>
          </a:xfrm>
          <a:prstGeom prst="rect">
            <a:avLst/>
          </a:prstGeom>
        </p:spPr>
      </p:pic>
      <p:sp>
        <p:nvSpPr>
          <p:cNvPr id="5" name="Google Shape;90;p2">
            <a:extLst>
              <a:ext uri="{FF2B5EF4-FFF2-40B4-BE49-F238E27FC236}">
                <a16:creationId xmlns:a16="http://schemas.microsoft.com/office/drawing/2014/main" id="{0CFF647E-B2B0-6CBA-EA41-11C7304CC2C6}"/>
              </a:ext>
            </a:extLst>
          </p:cNvPr>
          <p:cNvSpPr txBox="1"/>
          <p:nvPr/>
        </p:nvSpPr>
        <p:spPr>
          <a:xfrm>
            <a:off x="4525672" y="3505057"/>
            <a:ext cx="2489506" cy="276999"/>
          </a:xfrm>
          <a:prstGeom prst="rect">
            <a:avLst/>
          </a:prstGeom>
          <a:noFill/>
          <a:ln>
            <a:noFill/>
          </a:ln>
        </p:spPr>
        <p:txBody>
          <a:bodyPr spcFirstLastPara="1" wrap="square" lIns="0" tIns="0" rIns="0" bIns="0" anchor="t" anchorCtr="0">
            <a:spAutoFit/>
          </a:bodyPr>
          <a:lstStyle/>
          <a:p>
            <a:r>
              <a:rPr lang="en-US" dirty="0"/>
              <a:t>You can be sued.</a:t>
            </a:r>
          </a:p>
        </p:txBody>
      </p:sp>
      <p:sp>
        <p:nvSpPr>
          <p:cNvPr id="6" name="Oval 5">
            <a:extLst>
              <a:ext uri="{FF2B5EF4-FFF2-40B4-BE49-F238E27FC236}">
                <a16:creationId xmlns:a16="http://schemas.microsoft.com/office/drawing/2014/main" id="{95FFC411-E185-C902-F490-7325B51096D8}"/>
              </a:ext>
            </a:extLst>
          </p:cNvPr>
          <p:cNvSpPr/>
          <p:nvPr/>
        </p:nvSpPr>
        <p:spPr>
          <a:xfrm>
            <a:off x="4266796" y="3590720"/>
            <a:ext cx="116024" cy="1160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BEEDECD-E6BE-BC8A-75A9-1A47C15B2132}"/>
              </a:ext>
            </a:extLst>
          </p:cNvPr>
          <p:cNvSpPr/>
          <p:nvPr/>
        </p:nvSpPr>
        <p:spPr>
          <a:xfrm>
            <a:off x="4266796" y="4152193"/>
            <a:ext cx="116024" cy="1160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90;p2">
            <a:extLst>
              <a:ext uri="{FF2B5EF4-FFF2-40B4-BE49-F238E27FC236}">
                <a16:creationId xmlns:a16="http://schemas.microsoft.com/office/drawing/2014/main" id="{71DF436A-CAE8-B4B6-2193-016B5FFDBD3C}"/>
              </a:ext>
            </a:extLst>
          </p:cNvPr>
          <p:cNvSpPr txBox="1"/>
          <p:nvPr/>
        </p:nvSpPr>
        <p:spPr>
          <a:xfrm>
            <a:off x="4525671" y="4046337"/>
            <a:ext cx="3727851" cy="276999"/>
          </a:xfrm>
          <a:prstGeom prst="rect">
            <a:avLst/>
          </a:prstGeom>
          <a:noFill/>
          <a:ln>
            <a:noFill/>
          </a:ln>
        </p:spPr>
        <p:txBody>
          <a:bodyPr spcFirstLastPara="1" wrap="square" lIns="0" tIns="0" rIns="0" bIns="0" anchor="t" anchorCtr="0">
            <a:spAutoFit/>
          </a:bodyPr>
          <a:lstStyle/>
          <a:p>
            <a:r>
              <a:rPr lang="en-US" dirty="0"/>
              <a:t>You can be held liable for a judgment.</a:t>
            </a:r>
          </a:p>
        </p:txBody>
      </p:sp>
      <p:sp>
        <p:nvSpPr>
          <p:cNvPr id="9" name="Oval 8">
            <a:extLst>
              <a:ext uri="{FF2B5EF4-FFF2-40B4-BE49-F238E27FC236}">
                <a16:creationId xmlns:a16="http://schemas.microsoft.com/office/drawing/2014/main" id="{7A0AA9A5-8374-DE7A-FD1C-1A17A6184ED7}"/>
              </a:ext>
            </a:extLst>
          </p:cNvPr>
          <p:cNvSpPr/>
          <p:nvPr/>
        </p:nvSpPr>
        <p:spPr>
          <a:xfrm>
            <a:off x="4266796" y="4713667"/>
            <a:ext cx="116024" cy="1160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90;p2">
            <a:extLst>
              <a:ext uri="{FF2B5EF4-FFF2-40B4-BE49-F238E27FC236}">
                <a16:creationId xmlns:a16="http://schemas.microsoft.com/office/drawing/2014/main" id="{905BCB96-655A-3BCF-1BAA-D26CB79492ED}"/>
              </a:ext>
            </a:extLst>
          </p:cNvPr>
          <p:cNvSpPr txBox="1"/>
          <p:nvPr/>
        </p:nvSpPr>
        <p:spPr>
          <a:xfrm>
            <a:off x="4525671" y="4617908"/>
            <a:ext cx="3727851" cy="276999"/>
          </a:xfrm>
          <a:prstGeom prst="rect">
            <a:avLst/>
          </a:prstGeom>
          <a:noFill/>
          <a:ln>
            <a:noFill/>
          </a:ln>
        </p:spPr>
        <p:txBody>
          <a:bodyPr spcFirstLastPara="1" wrap="square" lIns="0" tIns="0" rIns="0" bIns="0" anchor="t" anchorCtr="0">
            <a:spAutoFit/>
          </a:bodyPr>
          <a:lstStyle/>
          <a:p>
            <a:r>
              <a:rPr lang="en-US" dirty="0"/>
              <a:t>DOJ can deny representation.</a:t>
            </a:r>
          </a:p>
        </p:txBody>
      </p:sp>
      <p:sp>
        <p:nvSpPr>
          <p:cNvPr id="11" name="Rectangle 10">
            <a:extLst>
              <a:ext uri="{FF2B5EF4-FFF2-40B4-BE49-F238E27FC236}">
                <a16:creationId xmlns:a16="http://schemas.microsoft.com/office/drawing/2014/main" id="{D1C7CF34-A415-A5E9-BBCC-DD52FA35895A}"/>
              </a:ext>
            </a:extLst>
          </p:cNvPr>
          <p:cNvSpPr/>
          <p:nvPr/>
        </p:nvSpPr>
        <p:spPr>
          <a:xfrm>
            <a:off x="8398444" y="2458805"/>
            <a:ext cx="73152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aphic 699">
            <a:extLst>
              <a:ext uri="{FF2B5EF4-FFF2-40B4-BE49-F238E27FC236}">
                <a16:creationId xmlns:a16="http://schemas.microsoft.com/office/drawing/2014/main" id="{9D655527-1EA5-0FDC-08D0-A3A6F0018FCC}"/>
              </a:ext>
            </a:extLst>
          </p:cNvPr>
          <p:cNvGrpSpPr/>
          <p:nvPr/>
        </p:nvGrpSpPr>
        <p:grpSpPr>
          <a:xfrm>
            <a:off x="8527946" y="2595965"/>
            <a:ext cx="457200" cy="457200"/>
            <a:chOff x="1522036" y="5595174"/>
            <a:chExt cx="565337" cy="565386"/>
          </a:xfrm>
          <a:solidFill>
            <a:schemeClr val="tx1"/>
          </a:solidFill>
        </p:grpSpPr>
        <p:sp>
          <p:nvSpPr>
            <p:cNvPr id="13" name="Freeform: Shape 1223">
              <a:extLst>
                <a:ext uri="{FF2B5EF4-FFF2-40B4-BE49-F238E27FC236}">
                  <a16:creationId xmlns:a16="http://schemas.microsoft.com/office/drawing/2014/main" id="{833EBBF3-5456-2BCD-16B2-5C5D46E9CC22}"/>
                </a:ext>
              </a:extLst>
            </p:cNvPr>
            <p:cNvSpPr/>
            <p:nvPr/>
          </p:nvSpPr>
          <p:spPr>
            <a:xfrm>
              <a:off x="1522036" y="5595174"/>
              <a:ext cx="565337" cy="565386"/>
            </a:xfrm>
            <a:custGeom>
              <a:avLst/>
              <a:gdLst>
                <a:gd name="connsiteX0" fmla="*/ 322334 w 565337"/>
                <a:gd name="connsiteY0" fmla="*/ 562567 h 565386"/>
                <a:gd name="connsiteX1" fmla="*/ 2821 w 565337"/>
                <a:gd name="connsiteY1" fmla="*/ 322384 h 565386"/>
                <a:gd name="connsiteX2" fmla="*/ 243004 w 565337"/>
                <a:gd name="connsiteY2" fmla="*/ 2871 h 565386"/>
                <a:gd name="connsiteX3" fmla="*/ 424696 w 565337"/>
                <a:gd name="connsiteY3" fmla="*/ 38304 h 565386"/>
                <a:gd name="connsiteX4" fmla="*/ 428106 w 565337"/>
                <a:gd name="connsiteY4" fmla="*/ 51201 h 565386"/>
                <a:gd name="connsiteX5" fmla="*/ 415222 w 565337"/>
                <a:gd name="connsiteY5" fmla="*/ 54586 h 565386"/>
                <a:gd name="connsiteX6" fmla="*/ 245645 w 565337"/>
                <a:gd name="connsiteY6" fmla="*/ 21528 h 565386"/>
                <a:gd name="connsiteX7" fmla="*/ 21477 w 565337"/>
                <a:gd name="connsiteY7" fmla="*/ 319736 h 565386"/>
                <a:gd name="connsiteX8" fmla="*/ 319686 w 565337"/>
                <a:gd name="connsiteY8" fmla="*/ 543904 h 565386"/>
                <a:gd name="connsiteX9" fmla="*/ 543860 w 565337"/>
                <a:gd name="connsiteY9" fmla="*/ 245695 h 565386"/>
                <a:gd name="connsiteX10" fmla="*/ 513723 w 565337"/>
                <a:gd name="connsiteY10" fmla="*/ 155297 h 565386"/>
                <a:gd name="connsiteX11" fmla="*/ 517431 w 565337"/>
                <a:gd name="connsiteY11" fmla="*/ 142501 h 565386"/>
                <a:gd name="connsiteX12" fmla="*/ 530239 w 565337"/>
                <a:gd name="connsiteY12" fmla="*/ 146191 h 565386"/>
                <a:gd name="connsiteX13" fmla="*/ 562516 w 565337"/>
                <a:gd name="connsiteY13" fmla="*/ 243054 h 565386"/>
                <a:gd name="connsiteX14" fmla="*/ 322334 w 565337"/>
                <a:gd name="connsiteY14" fmla="*/ 562567 h 5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5337" h="565386">
                  <a:moveTo>
                    <a:pt x="322334" y="562567"/>
                  </a:moveTo>
                  <a:cubicBezTo>
                    <a:pt x="168016" y="584436"/>
                    <a:pt x="24690" y="476696"/>
                    <a:pt x="2821" y="322384"/>
                  </a:cubicBezTo>
                  <a:cubicBezTo>
                    <a:pt x="-19055" y="168066"/>
                    <a:pt x="88686" y="24747"/>
                    <a:pt x="243004" y="2871"/>
                  </a:cubicBezTo>
                  <a:cubicBezTo>
                    <a:pt x="306516" y="-6127"/>
                    <a:pt x="369343" y="6116"/>
                    <a:pt x="424696" y="38304"/>
                  </a:cubicBezTo>
                  <a:cubicBezTo>
                    <a:pt x="429192" y="40933"/>
                    <a:pt x="430722" y="46705"/>
                    <a:pt x="428106" y="51201"/>
                  </a:cubicBezTo>
                  <a:cubicBezTo>
                    <a:pt x="425490" y="55697"/>
                    <a:pt x="419724" y="57221"/>
                    <a:pt x="415222" y="54586"/>
                  </a:cubicBezTo>
                  <a:cubicBezTo>
                    <a:pt x="363571" y="24550"/>
                    <a:pt x="304929" y="13120"/>
                    <a:pt x="245645" y="21528"/>
                  </a:cubicBezTo>
                  <a:cubicBezTo>
                    <a:pt x="101627" y="41937"/>
                    <a:pt x="1062" y="175699"/>
                    <a:pt x="21477" y="319736"/>
                  </a:cubicBezTo>
                  <a:cubicBezTo>
                    <a:pt x="41886" y="463741"/>
                    <a:pt x="175668" y="564319"/>
                    <a:pt x="319686" y="543904"/>
                  </a:cubicBezTo>
                  <a:cubicBezTo>
                    <a:pt x="463710" y="523495"/>
                    <a:pt x="564269" y="389701"/>
                    <a:pt x="543860" y="245695"/>
                  </a:cubicBezTo>
                  <a:cubicBezTo>
                    <a:pt x="539326" y="213704"/>
                    <a:pt x="529204" y="183326"/>
                    <a:pt x="513723" y="155297"/>
                  </a:cubicBezTo>
                  <a:cubicBezTo>
                    <a:pt x="511221" y="150750"/>
                    <a:pt x="512879" y="145010"/>
                    <a:pt x="517431" y="142501"/>
                  </a:cubicBezTo>
                  <a:cubicBezTo>
                    <a:pt x="521953" y="140044"/>
                    <a:pt x="527718" y="141638"/>
                    <a:pt x="530239" y="146191"/>
                  </a:cubicBezTo>
                  <a:cubicBezTo>
                    <a:pt x="546794" y="176220"/>
                    <a:pt x="557665" y="208802"/>
                    <a:pt x="562516" y="243054"/>
                  </a:cubicBezTo>
                  <a:cubicBezTo>
                    <a:pt x="584392" y="397371"/>
                    <a:pt x="476652" y="540691"/>
                    <a:pt x="322334" y="562567"/>
                  </a:cubicBezTo>
                  <a:close/>
                </a:path>
              </a:pathLst>
            </a:custGeom>
            <a:grpFill/>
            <a:ln w="6350" cap="flat">
              <a:noFill/>
              <a:prstDash val="solid"/>
              <a:miter/>
            </a:ln>
          </p:spPr>
          <p:txBody>
            <a:bodyPr rtlCol="0" anchor="ctr"/>
            <a:lstStyle/>
            <a:p>
              <a:endParaRPr lang="en-US"/>
            </a:p>
          </p:txBody>
        </p:sp>
        <p:sp>
          <p:nvSpPr>
            <p:cNvPr id="14" name="Freeform: Shape 1224">
              <a:extLst>
                <a:ext uri="{FF2B5EF4-FFF2-40B4-BE49-F238E27FC236}">
                  <a16:creationId xmlns:a16="http://schemas.microsoft.com/office/drawing/2014/main" id="{9D2ADE87-217B-E12E-2433-BB955B69AA0D}"/>
                </a:ext>
              </a:extLst>
            </p:cNvPr>
            <p:cNvSpPr/>
            <p:nvPr/>
          </p:nvSpPr>
          <p:spPr>
            <a:xfrm>
              <a:off x="1644561" y="5661642"/>
              <a:ext cx="433344" cy="348150"/>
            </a:xfrm>
            <a:custGeom>
              <a:avLst/>
              <a:gdLst>
                <a:gd name="connsiteX0" fmla="*/ 141300 w 433344"/>
                <a:gd name="connsiteY0" fmla="*/ 348150 h 348150"/>
                <a:gd name="connsiteX1" fmla="*/ 141186 w 433344"/>
                <a:gd name="connsiteY1" fmla="*/ 348150 h 348150"/>
                <a:gd name="connsiteX2" fmla="*/ 113513 w 433344"/>
                <a:gd name="connsiteY2" fmla="*/ 335933 h 348150"/>
                <a:gd name="connsiteX3" fmla="*/ 9900 w 433344"/>
                <a:gd name="connsiteY3" fmla="*/ 222877 h 348150"/>
                <a:gd name="connsiteX4" fmla="*/ 12198 w 433344"/>
                <a:gd name="connsiteY4" fmla="*/ 169620 h 348150"/>
                <a:gd name="connsiteX5" fmla="*/ 65430 w 433344"/>
                <a:gd name="connsiteY5" fmla="*/ 171938 h 348150"/>
                <a:gd name="connsiteX6" fmla="*/ 141523 w 433344"/>
                <a:gd name="connsiteY6" fmla="*/ 254932 h 348150"/>
                <a:gd name="connsiteX7" fmla="*/ 368097 w 433344"/>
                <a:gd name="connsiteY7" fmla="*/ 11556 h 348150"/>
                <a:gd name="connsiteX8" fmla="*/ 421367 w 433344"/>
                <a:gd name="connsiteY8" fmla="*/ 9645 h 348150"/>
                <a:gd name="connsiteX9" fmla="*/ 423266 w 433344"/>
                <a:gd name="connsiteY9" fmla="*/ 62934 h 348150"/>
                <a:gd name="connsiteX10" fmla="*/ 168885 w 433344"/>
                <a:gd name="connsiteY10" fmla="*/ 336155 h 348150"/>
                <a:gd name="connsiteX11" fmla="*/ 141300 w 433344"/>
                <a:gd name="connsiteY11" fmla="*/ 348150 h 348150"/>
                <a:gd name="connsiteX12" fmla="*/ 37643 w 433344"/>
                <a:gd name="connsiteY12" fmla="*/ 178567 h 348150"/>
                <a:gd name="connsiteX13" fmla="*/ 37643 w 433344"/>
                <a:gd name="connsiteY13" fmla="*/ 178567 h 348150"/>
                <a:gd name="connsiteX14" fmla="*/ 24930 w 433344"/>
                <a:gd name="connsiteY14" fmla="*/ 183495 h 348150"/>
                <a:gd name="connsiteX15" fmla="*/ 18840 w 433344"/>
                <a:gd name="connsiteY15" fmla="*/ 196601 h 348150"/>
                <a:gd name="connsiteX16" fmla="*/ 23768 w 433344"/>
                <a:gd name="connsiteY16" fmla="*/ 210146 h 348150"/>
                <a:gd name="connsiteX17" fmla="*/ 127406 w 433344"/>
                <a:gd name="connsiteY17" fmla="*/ 323195 h 348150"/>
                <a:gd name="connsiteX18" fmla="*/ 141230 w 433344"/>
                <a:gd name="connsiteY18" fmla="*/ 329310 h 348150"/>
                <a:gd name="connsiteX19" fmla="*/ 141300 w 433344"/>
                <a:gd name="connsiteY19" fmla="*/ 338733 h 348150"/>
                <a:gd name="connsiteX20" fmla="*/ 141300 w 433344"/>
                <a:gd name="connsiteY20" fmla="*/ 329310 h 348150"/>
                <a:gd name="connsiteX21" fmla="*/ 155080 w 433344"/>
                <a:gd name="connsiteY21" fmla="*/ 323309 h 348150"/>
                <a:gd name="connsiteX22" fmla="*/ 409461 w 433344"/>
                <a:gd name="connsiteY22" fmla="*/ 50087 h 348150"/>
                <a:gd name="connsiteX23" fmla="*/ 408527 w 433344"/>
                <a:gd name="connsiteY23" fmla="*/ 23443 h 348150"/>
                <a:gd name="connsiteX24" fmla="*/ 381895 w 433344"/>
                <a:gd name="connsiteY24" fmla="*/ 24402 h 348150"/>
                <a:gd name="connsiteX25" fmla="*/ 148368 w 433344"/>
                <a:gd name="connsiteY25" fmla="*/ 275208 h 348150"/>
                <a:gd name="connsiteX26" fmla="*/ 141465 w 433344"/>
                <a:gd name="connsiteY26" fmla="*/ 278224 h 348150"/>
                <a:gd name="connsiteX27" fmla="*/ 141446 w 433344"/>
                <a:gd name="connsiteY27" fmla="*/ 278224 h 348150"/>
                <a:gd name="connsiteX28" fmla="*/ 134525 w 433344"/>
                <a:gd name="connsiteY28" fmla="*/ 275176 h 348150"/>
                <a:gd name="connsiteX29" fmla="*/ 51562 w 433344"/>
                <a:gd name="connsiteY29" fmla="*/ 184670 h 348150"/>
                <a:gd name="connsiteX30" fmla="*/ 37643 w 433344"/>
                <a:gd name="connsiteY30" fmla="*/ 178567 h 3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3344" h="348150">
                  <a:moveTo>
                    <a:pt x="141300" y="348150"/>
                  </a:moveTo>
                  <a:lnTo>
                    <a:pt x="141186" y="348150"/>
                  </a:lnTo>
                  <a:cubicBezTo>
                    <a:pt x="130645" y="348081"/>
                    <a:pt x="120580" y="343623"/>
                    <a:pt x="113513" y="335933"/>
                  </a:cubicBezTo>
                  <a:lnTo>
                    <a:pt x="9900" y="222877"/>
                  </a:lnTo>
                  <a:cubicBezTo>
                    <a:pt x="-4159" y="207567"/>
                    <a:pt x="-3111" y="183685"/>
                    <a:pt x="12198" y="169620"/>
                  </a:cubicBezTo>
                  <a:cubicBezTo>
                    <a:pt x="26956" y="156082"/>
                    <a:pt x="51943" y="157219"/>
                    <a:pt x="65430" y="171938"/>
                  </a:cubicBezTo>
                  <a:lnTo>
                    <a:pt x="141523" y="254932"/>
                  </a:lnTo>
                  <a:lnTo>
                    <a:pt x="368097" y="11556"/>
                  </a:lnTo>
                  <a:cubicBezTo>
                    <a:pt x="381660" y="-3017"/>
                    <a:pt x="406679" y="-3976"/>
                    <a:pt x="421367" y="9645"/>
                  </a:cubicBezTo>
                  <a:cubicBezTo>
                    <a:pt x="436562" y="23811"/>
                    <a:pt x="437413" y="47693"/>
                    <a:pt x="423266" y="62934"/>
                  </a:cubicBezTo>
                  <a:lnTo>
                    <a:pt x="168885" y="336155"/>
                  </a:lnTo>
                  <a:cubicBezTo>
                    <a:pt x="161798" y="343775"/>
                    <a:pt x="151740" y="348150"/>
                    <a:pt x="141300" y="348150"/>
                  </a:cubicBezTo>
                  <a:close/>
                  <a:moveTo>
                    <a:pt x="37643" y="178567"/>
                  </a:moveTo>
                  <a:lnTo>
                    <a:pt x="37643" y="178567"/>
                  </a:lnTo>
                  <a:cubicBezTo>
                    <a:pt x="32937" y="178567"/>
                    <a:pt x="28410" y="180332"/>
                    <a:pt x="24930" y="183495"/>
                  </a:cubicBezTo>
                  <a:cubicBezTo>
                    <a:pt x="21234" y="186924"/>
                    <a:pt x="19063" y="191553"/>
                    <a:pt x="18840" y="196601"/>
                  </a:cubicBezTo>
                  <a:cubicBezTo>
                    <a:pt x="18618" y="201605"/>
                    <a:pt x="20390" y="206424"/>
                    <a:pt x="23768" y="210146"/>
                  </a:cubicBezTo>
                  <a:lnTo>
                    <a:pt x="127406" y="323195"/>
                  </a:lnTo>
                  <a:cubicBezTo>
                    <a:pt x="130943" y="327068"/>
                    <a:pt x="135985" y="329272"/>
                    <a:pt x="141230" y="329310"/>
                  </a:cubicBezTo>
                  <a:lnTo>
                    <a:pt x="141300" y="338733"/>
                  </a:lnTo>
                  <a:lnTo>
                    <a:pt x="141300" y="329310"/>
                  </a:lnTo>
                  <a:cubicBezTo>
                    <a:pt x="146526" y="329310"/>
                    <a:pt x="151549" y="327100"/>
                    <a:pt x="155080" y="323309"/>
                  </a:cubicBezTo>
                  <a:lnTo>
                    <a:pt x="409461" y="50087"/>
                  </a:lnTo>
                  <a:cubicBezTo>
                    <a:pt x="416547" y="42467"/>
                    <a:pt x="416122" y="30510"/>
                    <a:pt x="408527" y="23443"/>
                  </a:cubicBezTo>
                  <a:cubicBezTo>
                    <a:pt x="401161" y="16598"/>
                    <a:pt x="388741" y="17042"/>
                    <a:pt x="381895" y="24402"/>
                  </a:cubicBezTo>
                  <a:lnTo>
                    <a:pt x="148368" y="275208"/>
                  </a:lnTo>
                  <a:cubicBezTo>
                    <a:pt x="146583" y="277126"/>
                    <a:pt x="144081" y="278224"/>
                    <a:pt x="141465" y="278224"/>
                  </a:cubicBezTo>
                  <a:cubicBezTo>
                    <a:pt x="141446" y="278224"/>
                    <a:pt x="141446" y="278224"/>
                    <a:pt x="141446" y="278224"/>
                  </a:cubicBezTo>
                  <a:cubicBezTo>
                    <a:pt x="138798" y="278186"/>
                    <a:pt x="136296" y="277087"/>
                    <a:pt x="134525" y="275176"/>
                  </a:cubicBezTo>
                  <a:lnTo>
                    <a:pt x="51562" y="184670"/>
                  </a:lnTo>
                  <a:cubicBezTo>
                    <a:pt x="47930" y="180733"/>
                    <a:pt x="43002" y="178567"/>
                    <a:pt x="37643" y="178567"/>
                  </a:cubicBezTo>
                  <a:close/>
                </a:path>
              </a:pathLst>
            </a:custGeom>
            <a:grpFill/>
            <a:ln w="6350" cap="flat">
              <a:noFill/>
              <a:prstDash val="solid"/>
              <a:miter/>
            </a:ln>
          </p:spPr>
          <p:txBody>
            <a:bodyPr rtlCol="0" anchor="ctr"/>
            <a:lstStyle/>
            <a:p>
              <a:endParaRPr lang="en-US" dirty="0"/>
            </a:p>
          </p:txBody>
        </p:sp>
      </p:grpSp>
      <p:sp>
        <p:nvSpPr>
          <p:cNvPr id="15" name="TextBox 7">
            <a:extLst>
              <a:ext uri="{FF2B5EF4-FFF2-40B4-BE49-F238E27FC236}">
                <a16:creationId xmlns:a16="http://schemas.microsoft.com/office/drawing/2014/main" id="{6E5F889E-34D8-546C-1D1F-9305BCDEA389}"/>
              </a:ext>
            </a:extLst>
          </p:cNvPr>
          <p:cNvSpPr txBox="1"/>
          <p:nvPr/>
        </p:nvSpPr>
        <p:spPr>
          <a:xfrm>
            <a:off x="8479376" y="881728"/>
            <a:ext cx="3349349" cy="110799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latin typeface="Outfit" pitchFamily="2" charset="0"/>
                <a:ea typeface="Sawarabi Mincho" panose="02000600000000000000" pitchFamily="2" charset="-128"/>
                <a:cs typeface="Bayon" pitchFamily="2" charset="0"/>
              </a:rPr>
              <a:t>PLI Protects You in 3 Major Ways:</a:t>
            </a:r>
          </a:p>
        </p:txBody>
      </p:sp>
      <p:sp>
        <p:nvSpPr>
          <p:cNvPr id="16" name="Google Shape;90;p2">
            <a:extLst>
              <a:ext uri="{FF2B5EF4-FFF2-40B4-BE49-F238E27FC236}">
                <a16:creationId xmlns:a16="http://schemas.microsoft.com/office/drawing/2014/main" id="{EF211E59-7032-74AD-9BD7-13FC5821AA4C}"/>
              </a:ext>
            </a:extLst>
          </p:cNvPr>
          <p:cNvSpPr txBox="1"/>
          <p:nvPr/>
        </p:nvSpPr>
        <p:spPr>
          <a:xfrm>
            <a:off x="9339219" y="2651861"/>
            <a:ext cx="2489506" cy="430887"/>
          </a:xfrm>
          <a:prstGeom prst="rect">
            <a:avLst/>
          </a:prstGeom>
          <a:noFill/>
          <a:ln>
            <a:noFill/>
          </a:ln>
        </p:spPr>
        <p:txBody>
          <a:bodyPr spcFirstLastPara="1" wrap="square" lIns="0" tIns="0" rIns="0" bIns="0" anchor="t" anchorCtr="0">
            <a:spAutoFit/>
          </a:bodyPr>
          <a:lstStyle/>
          <a:p>
            <a:r>
              <a:rPr lang="en-US" sz="2800" dirty="0"/>
              <a:t>Legal Defense</a:t>
            </a:r>
          </a:p>
        </p:txBody>
      </p:sp>
      <p:sp>
        <p:nvSpPr>
          <p:cNvPr id="18" name="Google Shape;90;p2">
            <a:extLst>
              <a:ext uri="{FF2B5EF4-FFF2-40B4-BE49-F238E27FC236}">
                <a16:creationId xmlns:a16="http://schemas.microsoft.com/office/drawing/2014/main" id="{A68978CF-EE73-84D0-B7AC-D270E923EE53}"/>
              </a:ext>
            </a:extLst>
          </p:cNvPr>
          <p:cNvSpPr txBox="1"/>
          <p:nvPr/>
        </p:nvSpPr>
        <p:spPr>
          <a:xfrm>
            <a:off x="9339219" y="3833401"/>
            <a:ext cx="2691388" cy="430887"/>
          </a:xfrm>
          <a:prstGeom prst="rect">
            <a:avLst/>
          </a:prstGeom>
          <a:noFill/>
          <a:ln>
            <a:noFill/>
          </a:ln>
        </p:spPr>
        <p:txBody>
          <a:bodyPr spcFirstLastPara="1" wrap="square" lIns="0" tIns="0" rIns="0" bIns="0" anchor="t" anchorCtr="0">
            <a:spAutoFit/>
          </a:bodyPr>
          <a:lstStyle/>
          <a:p>
            <a:r>
              <a:rPr lang="en-US" sz="2800" dirty="0"/>
              <a:t>Coverage Counsel</a:t>
            </a:r>
          </a:p>
        </p:txBody>
      </p:sp>
      <p:sp>
        <p:nvSpPr>
          <p:cNvPr id="19" name="Google Shape;90;p2">
            <a:extLst>
              <a:ext uri="{FF2B5EF4-FFF2-40B4-BE49-F238E27FC236}">
                <a16:creationId xmlns:a16="http://schemas.microsoft.com/office/drawing/2014/main" id="{E3AAA286-198D-61CA-19B1-467DF89CC466}"/>
              </a:ext>
            </a:extLst>
          </p:cNvPr>
          <p:cNvSpPr txBox="1"/>
          <p:nvPr/>
        </p:nvSpPr>
        <p:spPr>
          <a:xfrm>
            <a:off x="9339219" y="5130049"/>
            <a:ext cx="2489506" cy="430887"/>
          </a:xfrm>
          <a:prstGeom prst="rect">
            <a:avLst/>
          </a:prstGeom>
          <a:noFill/>
          <a:ln>
            <a:noFill/>
          </a:ln>
        </p:spPr>
        <p:txBody>
          <a:bodyPr spcFirstLastPara="1" wrap="square" lIns="0" tIns="0" rIns="0" bIns="0" anchor="t" anchorCtr="0">
            <a:spAutoFit/>
          </a:bodyPr>
          <a:lstStyle/>
          <a:p>
            <a:r>
              <a:rPr lang="en-US" sz="2800" dirty="0"/>
              <a:t>Pays Damages</a:t>
            </a:r>
          </a:p>
        </p:txBody>
      </p:sp>
      <p:sp>
        <p:nvSpPr>
          <p:cNvPr id="20" name="Rectangle 19">
            <a:extLst>
              <a:ext uri="{FF2B5EF4-FFF2-40B4-BE49-F238E27FC236}">
                <a16:creationId xmlns:a16="http://schemas.microsoft.com/office/drawing/2014/main" id="{7081832F-5282-67CF-01B4-3F6EFB46D954}"/>
              </a:ext>
            </a:extLst>
          </p:cNvPr>
          <p:cNvSpPr/>
          <p:nvPr/>
        </p:nvSpPr>
        <p:spPr>
          <a:xfrm>
            <a:off x="8398443" y="3722054"/>
            <a:ext cx="73152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73AF70B-6571-24F5-E460-7ECF60280F6A}"/>
              </a:ext>
            </a:extLst>
          </p:cNvPr>
          <p:cNvSpPr/>
          <p:nvPr/>
        </p:nvSpPr>
        <p:spPr>
          <a:xfrm>
            <a:off x="8398443" y="4979734"/>
            <a:ext cx="73152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aphic 699">
            <a:extLst>
              <a:ext uri="{FF2B5EF4-FFF2-40B4-BE49-F238E27FC236}">
                <a16:creationId xmlns:a16="http://schemas.microsoft.com/office/drawing/2014/main" id="{0CD1B82A-FEB0-2DBD-4990-9872F33F383B}"/>
              </a:ext>
            </a:extLst>
          </p:cNvPr>
          <p:cNvGrpSpPr/>
          <p:nvPr/>
        </p:nvGrpSpPr>
        <p:grpSpPr>
          <a:xfrm>
            <a:off x="8526101" y="3856429"/>
            <a:ext cx="457200" cy="457200"/>
            <a:chOff x="1522036" y="5595174"/>
            <a:chExt cx="565337" cy="565386"/>
          </a:xfrm>
          <a:solidFill>
            <a:schemeClr val="tx1"/>
          </a:solidFill>
        </p:grpSpPr>
        <p:sp>
          <p:nvSpPr>
            <p:cNvPr id="23" name="Freeform: Shape 1223">
              <a:extLst>
                <a:ext uri="{FF2B5EF4-FFF2-40B4-BE49-F238E27FC236}">
                  <a16:creationId xmlns:a16="http://schemas.microsoft.com/office/drawing/2014/main" id="{B4D2F4A7-7D3B-B8BA-37E0-C2039D9F8B4B}"/>
                </a:ext>
              </a:extLst>
            </p:cNvPr>
            <p:cNvSpPr/>
            <p:nvPr/>
          </p:nvSpPr>
          <p:spPr>
            <a:xfrm>
              <a:off x="1522036" y="5595174"/>
              <a:ext cx="565337" cy="565386"/>
            </a:xfrm>
            <a:custGeom>
              <a:avLst/>
              <a:gdLst>
                <a:gd name="connsiteX0" fmla="*/ 322334 w 565337"/>
                <a:gd name="connsiteY0" fmla="*/ 562567 h 565386"/>
                <a:gd name="connsiteX1" fmla="*/ 2821 w 565337"/>
                <a:gd name="connsiteY1" fmla="*/ 322384 h 565386"/>
                <a:gd name="connsiteX2" fmla="*/ 243004 w 565337"/>
                <a:gd name="connsiteY2" fmla="*/ 2871 h 565386"/>
                <a:gd name="connsiteX3" fmla="*/ 424696 w 565337"/>
                <a:gd name="connsiteY3" fmla="*/ 38304 h 565386"/>
                <a:gd name="connsiteX4" fmla="*/ 428106 w 565337"/>
                <a:gd name="connsiteY4" fmla="*/ 51201 h 565386"/>
                <a:gd name="connsiteX5" fmla="*/ 415222 w 565337"/>
                <a:gd name="connsiteY5" fmla="*/ 54586 h 565386"/>
                <a:gd name="connsiteX6" fmla="*/ 245645 w 565337"/>
                <a:gd name="connsiteY6" fmla="*/ 21528 h 565386"/>
                <a:gd name="connsiteX7" fmla="*/ 21477 w 565337"/>
                <a:gd name="connsiteY7" fmla="*/ 319736 h 565386"/>
                <a:gd name="connsiteX8" fmla="*/ 319686 w 565337"/>
                <a:gd name="connsiteY8" fmla="*/ 543904 h 565386"/>
                <a:gd name="connsiteX9" fmla="*/ 543860 w 565337"/>
                <a:gd name="connsiteY9" fmla="*/ 245695 h 565386"/>
                <a:gd name="connsiteX10" fmla="*/ 513723 w 565337"/>
                <a:gd name="connsiteY10" fmla="*/ 155297 h 565386"/>
                <a:gd name="connsiteX11" fmla="*/ 517431 w 565337"/>
                <a:gd name="connsiteY11" fmla="*/ 142501 h 565386"/>
                <a:gd name="connsiteX12" fmla="*/ 530239 w 565337"/>
                <a:gd name="connsiteY12" fmla="*/ 146191 h 565386"/>
                <a:gd name="connsiteX13" fmla="*/ 562516 w 565337"/>
                <a:gd name="connsiteY13" fmla="*/ 243054 h 565386"/>
                <a:gd name="connsiteX14" fmla="*/ 322334 w 565337"/>
                <a:gd name="connsiteY14" fmla="*/ 562567 h 5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5337" h="565386">
                  <a:moveTo>
                    <a:pt x="322334" y="562567"/>
                  </a:moveTo>
                  <a:cubicBezTo>
                    <a:pt x="168016" y="584436"/>
                    <a:pt x="24690" y="476696"/>
                    <a:pt x="2821" y="322384"/>
                  </a:cubicBezTo>
                  <a:cubicBezTo>
                    <a:pt x="-19055" y="168066"/>
                    <a:pt x="88686" y="24747"/>
                    <a:pt x="243004" y="2871"/>
                  </a:cubicBezTo>
                  <a:cubicBezTo>
                    <a:pt x="306516" y="-6127"/>
                    <a:pt x="369343" y="6116"/>
                    <a:pt x="424696" y="38304"/>
                  </a:cubicBezTo>
                  <a:cubicBezTo>
                    <a:pt x="429192" y="40933"/>
                    <a:pt x="430722" y="46705"/>
                    <a:pt x="428106" y="51201"/>
                  </a:cubicBezTo>
                  <a:cubicBezTo>
                    <a:pt x="425490" y="55697"/>
                    <a:pt x="419724" y="57221"/>
                    <a:pt x="415222" y="54586"/>
                  </a:cubicBezTo>
                  <a:cubicBezTo>
                    <a:pt x="363571" y="24550"/>
                    <a:pt x="304929" y="13120"/>
                    <a:pt x="245645" y="21528"/>
                  </a:cubicBezTo>
                  <a:cubicBezTo>
                    <a:pt x="101627" y="41937"/>
                    <a:pt x="1062" y="175699"/>
                    <a:pt x="21477" y="319736"/>
                  </a:cubicBezTo>
                  <a:cubicBezTo>
                    <a:pt x="41886" y="463741"/>
                    <a:pt x="175668" y="564319"/>
                    <a:pt x="319686" y="543904"/>
                  </a:cubicBezTo>
                  <a:cubicBezTo>
                    <a:pt x="463710" y="523495"/>
                    <a:pt x="564269" y="389701"/>
                    <a:pt x="543860" y="245695"/>
                  </a:cubicBezTo>
                  <a:cubicBezTo>
                    <a:pt x="539326" y="213704"/>
                    <a:pt x="529204" y="183326"/>
                    <a:pt x="513723" y="155297"/>
                  </a:cubicBezTo>
                  <a:cubicBezTo>
                    <a:pt x="511221" y="150750"/>
                    <a:pt x="512879" y="145010"/>
                    <a:pt x="517431" y="142501"/>
                  </a:cubicBezTo>
                  <a:cubicBezTo>
                    <a:pt x="521953" y="140044"/>
                    <a:pt x="527718" y="141638"/>
                    <a:pt x="530239" y="146191"/>
                  </a:cubicBezTo>
                  <a:cubicBezTo>
                    <a:pt x="546794" y="176220"/>
                    <a:pt x="557665" y="208802"/>
                    <a:pt x="562516" y="243054"/>
                  </a:cubicBezTo>
                  <a:cubicBezTo>
                    <a:pt x="584392" y="397371"/>
                    <a:pt x="476652" y="540691"/>
                    <a:pt x="322334" y="562567"/>
                  </a:cubicBezTo>
                  <a:close/>
                </a:path>
              </a:pathLst>
            </a:custGeom>
            <a:grpFill/>
            <a:ln w="6350" cap="flat">
              <a:noFill/>
              <a:prstDash val="solid"/>
              <a:miter/>
            </a:ln>
          </p:spPr>
          <p:txBody>
            <a:bodyPr rtlCol="0" anchor="ctr"/>
            <a:lstStyle/>
            <a:p>
              <a:endParaRPr lang="en-US"/>
            </a:p>
          </p:txBody>
        </p:sp>
        <p:sp>
          <p:nvSpPr>
            <p:cNvPr id="24" name="Freeform: Shape 1224">
              <a:extLst>
                <a:ext uri="{FF2B5EF4-FFF2-40B4-BE49-F238E27FC236}">
                  <a16:creationId xmlns:a16="http://schemas.microsoft.com/office/drawing/2014/main" id="{E59CCBDA-4379-B015-C412-203BC47460E0}"/>
                </a:ext>
              </a:extLst>
            </p:cNvPr>
            <p:cNvSpPr/>
            <p:nvPr/>
          </p:nvSpPr>
          <p:spPr>
            <a:xfrm>
              <a:off x="1644561" y="5661642"/>
              <a:ext cx="433344" cy="348150"/>
            </a:xfrm>
            <a:custGeom>
              <a:avLst/>
              <a:gdLst>
                <a:gd name="connsiteX0" fmla="*/ 141300 w 433344"/>
                <a:gd name="connsiteY0" fmla="*/ 348150 h 348150"/>
                <a:gd name="connsiteX1" fmla="*/ 141186 w 433344"/>
                <a:gd name="connsiteY1" fmla="*/ 348150 h 348150"/>
                <a:gd name="connsiteX2" fmla="*/ 113513 w 433344"/>
                <a:gd name="connsiteY2" fmla="*/ 335933 h 348150"/>
                <a:gd name="connsiteX3" fmla="*/ 9900 w 433344"/>
                <a:gd name="connsiteY3" fmla="*/ 222877 h 348150"/>
                <a:gd name="connsiteX4" fmla="*/ 12198 w 433344"/>
                <a:gd name="connsiteY4" fmla="*/ 169620 h 348150"/>
                <a:gd name="connsiteX5" fmla="*/ 65430 w 433344"/>
                <a:gd name="connsiteY5" fmla="*/ 171938 h 348150"/>
                <a:gd name="connsiteX6" fmla="*/ 141523 w 433344"/>
                <a:gd name="connsiteY6" fmla="*/ 254932 h 348150"/>
                <a:gd name="connsiteX7" fmla="*/ 368097 w 433344"/>
                <a:gd name="connsiteY7" fmla="*/ 11556 h 348150"/>
                <a:gd name="connsiteX8" fmla="*/ 421367 w 433344"/>
                <a:gd name="connsiteY8" fmla="*/ 9645 h 348150"/>
                <a:gd name="connsiteX9" fmla="*/ 423266 w 433344"/>
                <a:gd name="connsiteY9" fmla="*/ 62934 h 348150"/>
                <a:gd name="connsiteX10" fmla="*/ 168885 w 433344"/>
                <a:gd name="connsiteY10" fmla="*/ 336155 h 348150"/>
                <a:gd name="connsiteX11" fmla="*/ 141300 w 433344"/>
                <a:gd name="connsiteY11" fmla="*/ 348150 h 348150"/>
                <a:gd name="connsiteX12" fmla="*/ 37643 w 433344"/>
                <a:gd name="connsiteY12" fmla="*/ 178567 h 348150"/>
                <a:gd name="connsiteX13" fmla="*/ 37643 w 433344"/>
                <a:gd name="connsiteY13" fmla="*/ 178567 h 348150"/>
                <a:gd name="connsiteX14" fmla="*/ 24930 w 433344"/>
                <a:gd name="connsiteY14" fmla="*/ 183495 h 348150"/>
                <a:gd name="connsiteX15" fmla="*/ 18840 w 433344"/>
                <a:gd name="connsiteY15" fmla="*/ 196601 h 348150"/>
                <a:gd name="connsiteX16" fmla="*/ 23768 w 433344"/>
                <a:gd name="connsiteY16" fmla="*/ 210146 h 348150"/>
                <a:gd name="connsiteX17" fmla="*/ 127406 w 433344"/>
                <a:gd name="connsiteY17" fmla="*/ 323195 h 348150"/>
                <a:gd name="connsiteX18" fmla="*/ 141230 w 433344"/>
                <a:gd name="connsiteY18" fmla="*/ 329310 h 348150"/>
                <a:gd name="connsiteX19" fmla="*/ 141300 w 433344"/>
                <a:gd name="connsiteY19" fmla="*/ 338733 h 348150"/>
                <a:gd name="connsiteX20" fmla="*/ 141300 w 433344"/>
                <a:gd name="connsiteY20" fmla="*/ 329310 h 348150"/>
                <a:gd name="connsiteX21" fmla="*/ 155080 w 433344"/>
                <a:gd name="connsiteY21" fmla="*/ 323309 h 348150"/>
                <a:gd name="connsiteX22" fmla="*/ 409461 w 433344"/>
                <a:gd name="connsiteY22" fmla="*/ 50087 h 348150"/>
                <a:gd name="connsiteX23" fmla="*/ 408527 w 433344"/>
                <a:gd name="connsiteY23" fmla="*/ 23443 h 348150"/>
                <a:gd name="connsiteX24" fmla="*/ 381895 w 433344"/>
                <a:gd name="connsiteY24" fmla="*/ 24402 h 348150"/>
                <a:gd name="connsiteX25" fmla="*/ 148368 w 433344"/>
                <a:gd name="connsiteY25" fmla="*/ 275208 h 348150"/>
                <a:gd name="connsiteX26" fmla="*/ 141465 w 433344"/>
                <a:gd name="connsiteY26" fmla="*/ 278224 h 348150"/>
                <a:gd name="connsiteX27" fmla="*/ 141446 w 433344"/>
                <a:gd name="connsiteY27" fmla="*/ 278224 h 348150"/>
                <a:gd name="connsiteX28" fmla="*/ 134525 w 433344"/>
                <a:gd name="connsiteY28" fmla="*/ 275176 h 348150"/>
                <a:gd name="connsiteX29" fmla="*/ 51562 w 433344"/>
                <a:gd name="connsiteY29" fmla="*/ 184670 h 348150"/>
                <a:gd name="connsiteX30" fmla="*/ 37643 w 433344"/>
                <a:gd name="connsiteY30" fmla="*/ 178567 h 3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3344" h="348150">
                  <a:moveTo>
                    <a:pt x="141300" y="348150"/>
                  </a:moveTo>
                  <a:lnTo>
                    <a:pt x="141186" y="348150"/>
                  </a:lnTo>
                  <a:cubicBezTo>
                    <a:pt x="130645" y="348081"/>
                    <a:pt x="120580" y="343623"/>
                    <a:pt x="113513" y="335933"/>
                  </a:cubicBezTo>
                  <a:lnTo>
                    <a:pt x="9900" y="222877"/>
                  </a:lnTo>
                  <a:cubicBezTo>
                    <a:pt x="-4159" y="207567"/>
                    <a:pt x="-3111" y="183685"/>
                    <a:pt x="12198" y="169620"/>
                  </a:cubicBezTo>
                  <a:cubicBezTo>
                    <a:pt x="26956" y="156082"/>
                    <a:pt x="51943" y="157219"/>
                    <a:pt x="65430" y="171938"/>
                  </a:cubicBezTo>
                  <a:lnTo>
                    <a:pt x="141523" y="254932"/>
                  </a:lnTo>
                  <a:lnTo>
                    <a:pt x="368097" y="11556"/>
                  </a:lnTo>
                  <a:cubicBezTo>
                    <a:pt x="381660" y="-3017"/>
                    <a:pt x="406679" y="-3976"/>
                    <a:pt x="421367" y="9645"/>
                  </a:cubicBezTo>
                  <a:cubicBezTo>
                    <a:pt x="436562" y="23811"/>
                    <a:pt x="437413" y="47693"/>
                    <a:pt x="423266" y="62934"/>
                  </a:cubicBezTo>
                  <a:lnTo>
                    <a:pt x="168885" y="336155"/>
                  </a:lnTo>
                  <a:cubicBezTo>
                    <a:pt x="161798" y="343775"/>
                    <a:pt x="151740" y="348150"/>
                    <a:pt x="141300" y="348150"/>
                  </a:cubicBezTo>
                  <a:close/>
                  <a:moveTo>
                    <a:pt x="37643" y="178567"/>
                  </a:moveTo>
                  <a:lnTo>
                    <a:pt x="37643" y="178567"/>
                  </a:lnTo>
                  <a:cubicBezTo>
                    <a:pt x="32937" y="178567"/>
                    <a:pt x="28410" y="180332"/>
                    <a:pt x="24930" y="183495"/>
                  </a:cubicBezTo>
                  <a:cubicBezTo>
                    <a:pt x="21234" y="186924"/>
                    <a:pt x="19063" y="191553"/>
                    <a:pt x="18840" y="196601"/>
                  </a:cubicBezTo>
                  <a:cubicBezTo>
                    <a:pt x="18618" y="201605"/>
                    <a:pt x="20390" y="206424"/>
                    <a:pt x="23768" y="210146"/>
                  </a:cubicBezTo>
                  <a:lnTo>
                    <a:pt x="127406" y="323195"/>
                  </a:lnTo>
                  <a:cubicBezTo>
                    <a:pt x="130943" y="327068"/>
                    <a:pt x="135985" y="329272"/>
                    <a:pt x="141230" y="329310"/>
                  </a:cubicBezTo>
                  <a:lnTo>
                    <a:pt x="141300" y="338733"/>
                  </a:lnTo>
                  <a:lnTo>
                    <a:pt x="141300" y="329310"/>
                  </a:lnTo>
                  <a:cubicBezTo>
                    <a:pt x="146526" y="329310"/>
                    <a:pt x="151549" y="327100"/>
                    <a:pt x="155080" y="323309"/>
                  </a:cubicBezTo>
                  <a:lnTo>
                    <a:pt x="409461" y="50087"/>
                  </a:lnTo>
                  <a:cubicBezTo>
                    <a:pt x="416547" y="42467"/>
                    <a:pt x="416122" y="30510"/>
                    <a:pt x="408527" y="23443"/>
                  </a:cubicBezTo>
                  <a:cubicBezTo>
                    <a:pt x="401161" y="16598"/>
                    <a:pt x="388741" y="17042"/>
                    <a:pt x="381895" y="24402"/>
                  </a:cubicBezTo>
                  <a:lnTo>
                    <a:pt x="148368" y="275208"/>
                  </a:lnTo>
                  <a:cubicBezTo>
                    <a:pt x="146583" y="277126"/>
                    <a:pt x="144081" y="278224"/>
                    <a:pt x="141465" y="278224"/>
                  </a:cubicBezTo>
                  <a:cubicBezTo>
                    <a:pt x="141446" y="278224"/>
                    <a:pt x="141446" y="278224"/>
                    <a:pt x="141446" y="278224"/>
                  </a:cubicBezTo>
                  <a:cubicBezTo>
                    <a:pt x="138798" y="278186"/>
                    <a:pt x="136296" y="277087"/>
                    <a:pt x="134525" y="275176"/>
                  </a:cubicBezTo>
                  <a:lnTo>
                    <a:pt x="51562" y="184670"/>
                  </a:lnTo>
                  <a:cubicBezTo>
                    <a:pt x="47930" y="180733"/>
                    <a:pt x="43002" y="178567"/>
                    <a:pt x="37643" y="178567"/>
                  </a:cubicBezTo>
                  <a:close/>
                </a:path>
              </a:pathLst>
            </a:custGeom>
            <a:grpFill/>
            <a:ln w="6350" cap="flat">
              <a:noFill/>
              <a:prstDash val="solid"/>
              <a:miter/>
            </a:ln>
          </p:spPr>
          <p:txBody>
            <a:bodyPr rtlCol="0" anchor="ctr"/>
            <a:lstStyle/>
            <a:p>
              <a:endParaRPr lang="en-US" dirty="0"/>
            </a:p>
          </p:txBody>
        </p:sp>
      </p:grpSp>
      <p:grpSp>
        <p:nvGrpSpPr>
          <p:cNvPr id="25" name="Graphic 699">
            <a:extLst>
              <a:ext uri="{FF2B5EF4-FFF2-40B4-BE49-F238E27FC236}">
                <a16:creationId xmlns:a16="http://schemas.microsoft.com/office/drawing/2014/main" id="{04521F26-F488-C298-1000-B38B0370E4C8}"/>
              </a:ext>
            </a:extLst>
          </p:cNvPr>
          <p:cNvGrpSpPr/>
          <p:nvPr/>
        </p:nvGrpSpPr>
        <p:grpSpPr>
          <a:xfrm>
            <a:off x="8535603" y="5116892"/>
            <a:ext cx="457200" cy="457200"/>
            <a:chOff x="1522036" y="5595174"/>
            <a:chExt cx="565337" cy="565386"/>
          </a:xfrm>
          <a:solidFill>
            <a:schemeClr val="tx1"/>
          </a:solidFill>
        </p:grpSpPr>
        <p:sp>
          <p:nvSpPr>
            <p:cNvPr id="26" name="Freeform: Shape 1223">
              <a:extLst>
                <a:ext uri="{FF2B5EF4-FFF2-40B4-BE49-F238E27FC236}">
                  <a16:creationId xmlns:a16="http://schemas.microsoft.com/office/drawing/2014/main" id="{D0DEEFA4-5958-6821-1180-6AA566BFCE42}"/>
                </a:ext>
              </a:extLst>
            </p:cNvPr>
            <p:cNvSpPr/>
            <p:nvPr/>
          </p:nvSpPr>
          <p:spPr>
            <a:xfrm>
              <a:off x="1522036" y="5595174"/>
              <a:ext cx="565337" cy="565386"/>
            </a:xfrm>
            <a:custGeom>
              <a:avLst/>
              <a:gdLst>
                <a:gd name="connsiteX0" fmla="*/ 322334 w 565337"/>
                <a:gd name="connsiteY0" fmla="*/ 562567 h 565386"/>
                <a:gd name="connsiteX1" fmla="*/ 2821 w 565337"/>
                <a:gd name="connsiteY1" fmla="*/ 322384 h 565386"/>
                <a:gd name="connsiteX2" fmla="*/ 243004 w 565337"/>
                <a:gd name="connsiteY2" fmla="*/ 2871 h 565386"/>
                <a:gd name="connsiteX3" fmla="*/ 424696 w 565337"/>
                <a:gd name="connsiteY3" fmla="*/ 38304 h 565386"/>
                <a:gd name="connsiteX4" fmla="*/ 428106 w 565337"/>
                <a:gd name="connsiteY4" fmla="*/ 51201 h 565386"/>
                <a:gd name="connsiteX5" fmla="*/ 415222 w 565337"/>
                <a:gd name="connsiteY5" fmla="*/ 54586 h 565386"/>
                <a:gd name="connsiteX6" fmla="*/ 245645 w 565337"/>
                <a:gd name="connsiteY6" fmla="*/ 21528 h 565386"/>
                <a:gd name="connsiteX7" fmla="*/ 21477 w 565337"/>
                <a:gd name="connsiteY7" fmla="*/ 319736 h 565386"/>
                <a:gd name="connsiteX8" fmla="*/ 319686 w 565337"/>
                <a:gd name="connsiteY8" fmla="*/ 543904 h 565386"/>
                <a:gd name="connsiteX9" fmla="*/ 543860 w 565337"/>
                <a:gd name="connsiteY9" fmla="*/ 245695 h 565386"/>
                <a:gd name="connsiteX10" fmla="*/ 513723 w 565337"/>
                <a:gd name="connsiteY10" fmla="*/ 155297 h 565386"/>
                <a:gd name="connsiteX11" fmla="*/ 517431 w 565337"/>
                <a:gd name="connsiteY11" fmla="*/ 142501 h 565386"/>
                <a:gd name="connsiteX12" fmla="*/ 530239 w 565337"/>
                <a:gd name="connsiteY12" fmla="*/ 146191 h 565386"/>
                <a:gd name="connsiteX13" fmla="*/ 562516 w 565337"/>
                <a:gd name="connsiteY13" fmla="*/ 243054 h 565386"/>
                <a:gd name="connsiteX14" fmla="*/ 322334 w 565337"/>
                <a:gd name="connsiteY14" fmla="*/ 562567 h 5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5337" h="565386">
                  <a:moveTo>
                    <a:pt x="322334" y="562567"/>
                  </a:moveTo>
                  <a:cubicBezTo>
                    <a:pt x="168016" y="584436"/>
                    <a:pt x="24690" y="476696"/>
                    <a:pt x="2821" y="322384"/>
                  </a:cubicBezTo>
                  <a:cubicBezTo>
                    <a:pt x="-19055" y="168066"/>
                    <a:pt x="88686" y="24747"/>
                    <a:pt x="243004" y="2871"/>
                  </a:cubicBezTo>
                  <a:cubicBezTo>
                    <a:pt x="306516" y="-6127"/>
                    <a:pt x="369343" y="6116"/>
                    <a:pt x="424696" y="38304"/>
                  </a:cubicBezTo>
                  <a:cubicBezTo>
                    <a:pt x="429192" y="40933"/>
                    <a:pt x="430722" y="46705"/>
                    <a:pt x="428106" y="51201"/>
                  </a:cubicBezTo>
                  <a:cubicBezTo>
                    <a:pt x="425490" y="55697"/>
                    <a:pt x="419724" y="57221"/>
                    <a:pt x="415222" y="54586"/>
                  </a:cubicBezTo>
                  <a:cubicBezTo>
                    <a:pt x="363571" y="24550"/>
                    <a:pt x="304929" y="13120"/>
                    <a:pt x="245645" y="21528"/>
                  </a:cubicBezTo>
                  <a:cubicBezTo>
                    <a:pt x="101627" y="41937"/>
                    <a:pt x="1062" y="175699"/>
                    <a:pt x="21477" y="319736"/>
                  </a:cubicBezTo>
                  <a:cubicBezTo>
                    <a:pt x="41886" y="463741"/>
                    <a:pt x="175668" y="564319"/>
                    <a:pt x="319686" y="543904"/>
                  </a:cubicBezTo>
                  <a:cubicBezTo>
                    <a:pt x="463710" y="523495"/>
                    <a:pt x="564269" y="389701"/>
                    <a:pt x="543860" y="245695"/>
                  </a:cubicBezTo>
                  <a:cubicBezTo>
                    <a:pt x="539326" y="213704"/>
                    <a:pt x="529204" y="183326"/>
                    <a:pt x="513723" y="155297"/>
                  </a:cubicBezTo>
                  <a:cubicBezTo>
                    <a:pt x="511221" y="150750"/>
                    <a:pt x="512879" y="145010"/>
                    <a:pt x="517431" y="142501"/>
                  </a:cubicBezTo>
                  <a:cubicBezTo>
                    <a:pt x="521953" y="140044"/>
                    <a:pt x="527718" y="141638"/>
                    <a:pt x="530239" y="146191"/>
                  </a:cubicBezTo>
                  <a:cubicBezTo>
                    <a:pt x="546794" y="176220"/>
                    <a:pt x="557665" y="208802"/>
                    <a:pt x="562516" y="243054"/>
                  </a:cubicBezTo>
                  <a:cubicBezTo>
                    <a:pt x="584392" y="397371"/>
                    <a:pt x="476652" y="540691"/>
                    <a:pt x="322334" y="562567"/>
                  </a:cubicBezTo>
                  <a:close/>
                </a:path>
              </a:pathLst>
            </a:custGeom>
            <a:grpFill/>
            <a:ln w="6350" cap="flat">
              <a:noFill/>
              <a:prstDash val="solid"/>
              <a:miter/>
            </a:ln>
          </p:spPr>
          <p:txBody>
            <a:bodyPr rtlCol="0" anchor="ctr"/>
            <a:lstStyle/>
            <a:p>
              <a:endParaRPr lang="en-US"/>
            </a:p>
          </p:txBody>
        </p:sp>
        <p:sp>
          <p:nvSpPr>
            <p:cNvPr id="27" name="Freeform: Shape 1224">
              <a:extLst>
                <a:ext uri="{FF2B5EF4-FFF2-40B4-BE49-F238E27FC236}">
                  <a16:creationId xmlns:a16="http://schemas.microsoft.com/office/drawing/2014/main" id="{DB0BE1E4-496E-8658-F291-DDE2E4B333FB}"/>
                </a:ext>
              </a:extLst>
            </p:cNvPr>
            <p:cNvSpPr/>
            <p:nvPr/>
          </p:nvSpPr>
          <p:spPr>
            <a:xfrm>
              <a:off x="1644561" y="5661642"/>
              <a:ext cx="433344" cy="348150"/>
            </a:xfrm>
            <a:custGeom>
              <a:avLst/>
              <a:gdLst>
                <a:gd name="connsiteX0" fmla="*/ 141300 w 433344"/>
                <a:gd name="connsiteY0" fmla="*/ 348150 h 348150"/>
                <a:gd name="connsiteX1" fmla="*/ 141186 w 433344"/>
                <a:gd name="connsiteY1" fmla="*/ 348150 h 348150"/>
                <a:gd name="connsiteX2" fmla="*/ 113513 w 433344"/>
                <a:gd name="connsiteY2" fmla="*/ 335933 h 348150"/>
                <a:gd name="connsiteX3" fmla="*/ 9900 w 433344"/>
                <a:gd name="connsiteY3" fmla="*/ 222877 h 348150"/>
                <a:gd name="connsiteX4" fmla="*/ 12198 w 433344"/>
                <a:gd name="connsiteY4" fmla="*/ 169620 h 348150"/>
                <a:gd name="connsiteX5" fmla="*/ 65430 w 433344"/>
                <a:gd name="connsiteY5" fmla="*/ 171938 h 348150"/>
                <a:gd name="connsiteX6" fmla="*/ 141523 w 433344"/>
                <a:gd name="connsiteY6" fmla="*/ 254932 h 348150"/>
                <a:gd name="connsiteX7" fmla="*/ 368097 w 433344"/>
                <a:gd name="connsiteY7" fmla="*/ 11556 h 348150"/>
                <a:gd name="connsiteX8" fmla="*/ 421367 w 433344"/>
                <a:gd name="connsiteY8" fmla="*/ 9645 h 348150"/>
                <a:gd name="connsiteX9" fmla="*/ 423266 w 433344"/>
                <a:gd name="connsiteY9" fmla="*/ 62934 h 348150"/>
                <a:gd name="connsiteX10" fmla="*/ 168885 w 433344"/>
                <a:gd name="connsiteY10" fmla="*/ 336155 h 348150"/>
                <a:gd name="connsiteX11" fmla="*/ 141300 w 433344"/>
                <a:gd name="connsiteY11" fmla="*/ 348150 h 348150"/>
                <a:gd name="connsiteX12" fmla="*/ 37643 w 433344"/>
                <a:gd name="connsiteY12" fmla="*/ 178567 h 348150"/>
                <a:gd name="connsiteX13" fmla="*/ 37643 w 433344"/>
                <a:gd name="connsiteY13" fmla="*/ 178567 h 348150"/>
                <a:gd name="connsiteX14" fmla="*/ 24930 w 433344"/>
                <a:gd name="connsiteY14" fmla="*/ 183495 h 348150"/>
                <a:gd name="connsiteX15" fmla="*/ 18840 w 433344"/>
                <a:gd name="connsiteY15" fmla="*/ 196601 h 348150"/>
                <a:gd name="connsiteX16" fmla="*/ 23768 w 433344"/>
                <a:gd name="connsiteY16" fmla="*/ 210146 h 348150"/>
                <a:gd name="connsiteX17" fmla="*/ 127406 w 433344"/>
                <a:gd name="connsiteY17" fmla="*/ 323195 h 348150"/>
                <a:gd name="connsiteX18" fmla="*/ 141230 w 433344"/>
                <a:gd name="connsiteY18" fmla="*/ 329310 h 348150"/>
                <a:gd name="connsiteX19" fmla="*/ 141300 w 433344"/>
                <a:gd name="connsiteY19" fmla="*/ 338733 h 348150"/>
                <a:gd name="connsiteX20" fmla="*/ 141300 w 433344"/>
                <a:gd name="connsiteY20" fmla="*/ 329310 h 348150"/>
                <a:gd name="connsiteX21" fmla="*/ 155080 w 433344"/>
                <a:gd name="connsiteY21" fmla="*/ 323309 h 348150"/>
                <a:gd name="connsiteX22" fmla="*/ 409461 w 433344"/>
                <a:gd name="connsiteY22" fmla="*/ 50087 h 348150"/>
                <a:gd name="connsiteX23" fmla="*/ 408527 w 433344"/>
                <a:gd name="connsiteY23" fmla="*/ 23443 h 348150"/>
                <a:gd name="connsiteX24" fmla="*/ 381895 w 433344"/>
                <a:gd name="connsiteY24" fmla="*/ 24402 h 348150"/>
                <a:gd name="connsiteX25" fmla="*/ 148368 w 433344"/>
                <a:gd name="connsiteY25" fmla="*/ 275208 h 348150"/>
                <a:gd name="connsiteX26" fmla="*/ 141465 w 433344"/>
                <a:gd name="connsiteY26" fmla="*/ 278224 h 348150"/>
                <a:gd name="connsiteX27" fmla="*/ 141446 w 433344"/>
                <a:gd name="connsiteY27" fmla="*/ 278224 h 348150"/>
                <a:gd name="connsiteX28" fmla="*/ 134525 w 433344"/>
                <a:gd name="connsiteY28" fmla="*/ 275176 h 348150"/>
                <a:gd name="connsiteX29" fmla="*/ 51562 w 433344"/>
                <a:gd name="connsiteY29" fmla="*/ 184670 h 348150"/>
                <a:gd name="connsiteX30" fmla="*/ 37643 w 433344"/>
                <a:gd name="connsiteY30" fmla="*/ 178567 h 3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3344" h="348150">
                  <a:moveTo>
                    <a:pt x="141300" y="348150"/>
                  </a:moveTo>
                  <a:lnTo>
                    <a:pt x="141186" y="348150"/>
                  </a:lnTo>
                  <a:cubicBezTo>
                    <a:pt x="130645" y="348081"/>
                    <a:pt x="120580" y="343623"/>
                    <a:pt x="113513" y="335933"/>
                  </a:cubicBezTo>
                  <a:lnTo>
                    <a:pt x="9900" y="222877"/>
                  </a:lnTo>
                  <a:cubicBezTo>
                    <a:pt x="-4159" y="207567"/>
                    <a:pt x="-3111" y="183685"/>
                    <a:pt x="12198" y="169620"/>
                  </a:cubicBezTo>
                  <a:cubicBezTo>
                    <a:pt x="26956" y="156082"/>
                    <a:pt x="51943" y="157219"/>
                    <a:pt x="65430" y="171938"/>
                  </a:cubicBezTo>
                  <a:lnTo>
                    <a:pt x="141523" y="254932"/>
                  </a:lnTo>
                  <a:lnTo>
                    <a:pt x="368097" y="11556"/>
                  </a:lnTo>
                  <a:cubicBezTo>
                    <a:pt x="381660" y="-3017"/>
                    <a:pt x="406679" y="-3976"/>
                    <a:pt x="421367" y="9645"/>
                  </a:cubicBezTo>
                  <a:cubicBezTo>
                    <a:pt x="436562" y="23811"/>
                    <a:pt x="437413" y="47693"/>
                    <a:pt x="423266" y="62934"/>
                  </a:cubicBezTo>
                  <a:lnTo>
                    <a:pt x="168885" y="336155"/>
                  </a:lnTo>
                  <a:cubicBezTo>
                    <a:pt x="161798" y="343775"/>
                    <a:pt x="151740" y="348150"/>
                    <a:pt x="141300" y="348150"/>
                  </a:cubicBezTo>
                  <a:close/>
                  <a:moveTo>
                    <a:pt x="37643" y="178567"/>
                  </a:moveTo>
                  <a:lnTo>
                    <a:pt x="37643" y="178567"/>
                  </a:lnTo>
                  <a:cubicBezTo>
                    <a:pt x="32937" y="178567"/>
                    <a:pt x="28410" y="180332"/>
                    <a:pt x="24930" y="183495"/>
                  </a:cubicBezTo>
                  <a:cubicBezTo>
                    <a:pt x="21234" y="186924"/>
                    <a:pt x="19063" y="191553"/>
                    <a:pt x="18840" y="196601"/>
                  </a:cubicBezTo>
                  <a:cubicBezTo>
                    <a:pt x="18618" y="201605"/>
                    <a:pt x="20390" y="206424"/>
                    <a:pt x="23768" y="210146"/>
                  </a:cubicBezTo>
                  <a:lnTo>
                    <a:pt x="127406" y="323195"/>
                  </a:lnTo>
                  <a:cubicBezTo>
                    <a:pt x="130943" y="327068"/>
                    <a:pt x="135985" y="329272"/>
                    <a:pt x="141230" y="329310"/>
                  </a:cubicBezTo>
                  <a:lnTo>
                    <a:pt x="141300" y="338733"/>
                  </a:lnTo>
                  <a:lnTo>
                    <a:pt x="141300" y="329310"/>
                  </a:lnTo>
                  <a:cubicBezTo>
                    <a:pt x="146526" y="329310"/>
                    <a:pt x="151549" y="327100"/>
                    <a:pt x="155080" y="323309"/>
                  </a:cubicBezTo>
                  <a:lnTo>
                    <a:pt x="409461" y="50087"/>
                  </a:lnTo>
                  <a:cubicBezTo>
                    <a:pt x="416547" y="42467"/>
                    <a:pt x="416122" y="30510"/>
                    <a:pt x="408527" y="23443"/>
                  </a:cubicBezTo>
                  <a:cubicBezTo>
                    <a:pt x="401161" y="16598"/>
                    <a:pt x="388741" y="17042"/>
                    <a:pt x="381895" y="24402"/>
                  </a:cubicBezTo>
                  <a:lnTo>
                    <a:pt x="148368" y="275208"/>
                  </a:lnTo>
                  <a:cubicBezTo>
                    <a:pt x="146583" y="277126"/>
                    <a:pt x="144081" y="278224"/>
                    <a:pt x="141465" y="278224"/>
                  </a:cubicBezTo>
                  <a:cubicBezTo>
                    <a:pt x="141446" y="278224"/>
                    <a:pt x="141446" y="278224"/>
                    <a:pt x="141446" y="278224"/>
                  </a:cubicBezTo>
                  <a:cubicBezTo>
                    <a:pt x="138798" y="278186"/>
                    <a:pt x="136296" y="277087"/>
                    <a:pt x="134525" y="275176"/>
                  </a:cubicBezTo>
                  <a:lnTo>
                    <a:pt x="51562" y="184670"/>
                  </a:lnTo>
                  <a:cubicBezTo>
                    <a:pt x="47930" y="180733"/>
                    <a:pt x="43002" y="178567"/>
                    <a:pt x="37643" y="178567"/>
                  </a:cubicBezTo>
                  <a:close/>
                </a:path>
              </a:pathLst>
            </a:custGeom>
            <a:grpFill/>
            <a:ln w="635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082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P spid="9" grpId="0" animBg="1"/>
      <p:bldP spid="10" grpId="0"/>
      <p:bldP spid="11" grpId="0" animBg="1"/>
      <p:bldP spid="15" grpId="0"/>
      <p:bldP spid="16" grpId="0"/>
      <p:bldP spid="18" grpId="0"/>
      <p:bldP spid="19" grpId="0"/>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010400" y="0"/>
            <a:ext cx="5181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Placeholder 63" descr="Woman walking in office">
            <a:extLst>
              <a:ext uri="{FF2B5EF4-FFF2-40B4-BE49-F238E27FC236}">
                <a16:creationId xmlns:a16="http://schemas.microsoft.com/office/drawing/2014/main" id="{630D3E19-3831-96CC-BB24-A5BE9C425546}"/>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482" b="14035"/>
          <a:stretch/>
        </p:blipFill>
        <p:spPr>
          <a:xfrm>
            <a:off x="647004" y="3008347"/>
            <a:ext cx="5735581" cy="3299513"/>
          </a:xfrm>
        </p:spPr>
      </p:pic>
      <p:sp>
        <p:nvSpPr>
          <p:cNvPr id="40" name="TextBox 7">
            <a:extLst>
              <a:ext uri="{FF2B5EF4-FFF2-40B4-BE49-F238E27FC236}">
                <a16:creationId xmlns:a16="http://schemas.microsoft.com/office/drawing/2014/main" id="{74992479-FB6D-92A1-4B9F-6311E7A071AC}"/>
              </a:ext>
            </a:extLst>
          </p:cNvPr>
          <p:cNvSpPr txBox="1"/>
          <p:nvPr/>
        </p:nvSpPr>
        <p:spPr>
          <a:xfrm>
            <a:off x="22486" y="782468"/>
            <a:ext cx="4320248" cy="166199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latin typeface="Outfit" pitchFamily="2" charset="0"/>
                <a:ea typeface="Sawarabi Mincho" panose="02000600000000000000" pitchFamily="2" charset="-128"/>
                <a:cs typeface="Bayon" pitchFamily="2" charset="0"/>
              </a:rPr>
              <a:t>Coverage for </a:t>
            </a:r>
          </a:p>
          <a:p>
            <a:pPr algn="ctr"/>
            <a:r>
              <a:rPr lang="en-US" sz="3600" b="1" dirty="0">
                <a:latin typeface="Outfit" pitchFamily="2" charset="0"/>
                <a:ea typeface="Sawarabi Mincho" panose="02000600000000000000" pitchFamily="2" charset="-128"/>
                <a:cs typeface="Bayon" pitchFamily="2" charset="0"/>
              </a:rPr>
              <a:t>Administrative </a:t>
            </a:r>
          </a:p>
          <a:p>
            <a:pPr algn="ctr"/>
            <a:r>
              <a:rPr lang="en-US" sz="3600" b="1" dirty="0">
                <a:latin typeface="Outfit" pitchFamily="2" charset="0"/>
                <a:ea typeface="Sawarabi Mincho" panose="02000600000000000000" pitchFamily="2" charset="-128"/>
                <a:cs typeface="Bayon" pitchFamily="2" charset="0"/>
              </a:rPr>
              <a:t>Matters</a:t>
            </a:r>
          </a:p>
        </p:txBody>
      </p:sp>
      <p:grpSp>
        <p:nvGrpSpPr>
          <p:cNvPr id="65" name="Graphic 699">
            <a:extLst>
              <a:ext uri="{FF2B5EF4-FFF2-40B4-BE49-F238E27FC236}">
                <a16:creationId xmlns:a16="http://schemas.microsoft.com/office/drawing/2014/main" id="{1B331F60-6657-E438-15E6-459B2FA1B18D}"/>
              </a:ext>
            </a:extLst>
          </p:cNvPr>
          <p:cNvGrpSpPr/>
          <p:nvPr/>
        </p:nvGrpSpPr>
        <p:grpSpPr>
          <a:xfrm>
            <a:off x="3861635" y="414983"/>
            <a:ext cx="2234365" cy="2174656"/>
            <a:chOff x="3437680" y="5595605"/>
            <a:chExt cx="580023" cy="564523"/>
          </a:xfrm>
          <a:solidFill>
            <a:schemeClr val="bg2">
              <a:lumMod val="75000"/>
            </a:schemeClr>
          </a:solidFill>
        </p:grpSpPr>
        <p:grpSp>
          <p:nvGrpSpPr>
            <p:cNvPr id="66" name="Graphic 699">
              <a:extLst>
                <a:ext uri="{FF2B5EF4-FFF2-40B4-BE49-F238E27FC236}">
                  <a16:creationId xmlns:a16="http://schemas.microsoft.com/office/drawing/2014/main" id="{AA433576-8CAD-07CA-9320-56DE21560A05}"/>
                </a:ext>
              </a:extLst>
            </p:cNvPr>
            <p:cNvGrpSpPr/>
            <p:nvPr/>
          </p:nvGrpSpPr>
          <p:grpSpPr>
            <a:xfrm>
              <a:off x="3437680" y="5990539"/>
              <a:ext cx="358019" cy="169589"/>
              <a:chOff x="3437680" y="5990539"/>
              <a:chExt cx="358019" cy="169589"/>
            </a:xfrm>
            <a:grpFill/>
          </p:grpSpPr>
          <p:sp>
            <p:nvSpPr>
              <p:cNvPr id="72" name="Freeform: Shape 1250">
                <a:extLst>
                  <a:ext uri="{FF2B5EF4-FFF2-40B4-BE49-F238E27FC236}">
                    <a16:creationId xmlns:a16="http://schemas.microsoft.com/office/drawing/2014/main" id="{850DB227-3E9F-DE69-3884-137DBA79DF40}"/>
                  </a:ext>
                </a:extLst>
              </p:cNvPr>
              <p:cNvSpPr/>
              <p:nvPr/>
            </p:nvSpPr>
            <p:spPr>
              <a:xfrm>
                <a:off x="3494208" y="5990539"/>
                <a:ext cx="244957" cy="47110"/>
              </a:xfrm>
              <a:custGeom>
                <a:avLst/>
                <a:gdLst>
                  <a:gd name="connsiteX0" fmla="*/ 18841 w 244957"/>
                  <a:gd name="connsiteY0" fmla="*/ 47110 h 47110"/>
                  <a:gd name="connsiteX1" fmla="*/ 18841 w 244957"/>
                  <a:gd name="connsiteY1" fmla="*/ 18847 h 47110"/>
                  <a:gd name="connsiteX2" fmla="*/ 226117 w 244957"/>
                  <a:gd name="connsiteY2" fmla="*/ 18847 h 47110"/>
                  <a:gd name="connsiteX3" fmla="*/ 226117 w 244957"/>
                  <a:gd name="connsiteY3" fmla="*/ 47110 h 47110"/>
                  <a:gd name="connsiteX4" fmla="*/ 244958 w 244957"/>
                  <a:gd name="connsiteY4" fmla="*/ 47110 h 47110"/>
                  <a:gd name="connsiteX5" fmla="*/ 244958 w 244957"/>
                  <a:gd name="connsiteY5" fmla="*/ 9423 h 47110"/>
                  <a:gd name="connsiteX6" fmla="*/ 235541 w 244957"/>
                  <a:gd name="connsiteY6" fmla="*/ 0 h 47110"/>
                  <a:gd name="connsiteX7" fmla="*/ 9423 w 244957"/>
                  <a:gd name="connsiteY7" fmla="*/ 0 h 47110"/>
                  <a:gd name="connsiteX8" fmla="*/ 0 w 244957"/>
                  <a:gd name="connsiteY8" fmla="*/ 9423 h 47110"/>
                  <a:gd name="connsiteX9" fmla="*/ 0 w 244957"/>
                  <a:gd name="connsiteY9" fmla="*/ 47110 h 47110"/>
                  <a:gd name="connsiteX10" fmla="*/ 18841 w 244957"/>
                  <a:gd name="connsiteY10" fmla="*/ 47110 h 4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957" h="47110">
                    <a:moveTo>
                      <a:pt x="18841" y="47110"/>
                    </a:moveTo>
                    <a:lnTo>
                      <a:pt x="18841" y="18847"/>
                    </a:lnTo>
                    <a:lnTo>
                      <a:pt x="226117" y="18847"/>
                    </a:lnTo>
                    <a:lnTo>
                      <a:pt x="226117" y="47110"/>
                    </a:lnTo>
                    <a:lnTo>
                      <a:pt x="244958" y="47110"/>
                    </a:lnTo>
                    <a:lnTo>
                      <a:pt x="244958" y="9423"/>
                    </a:lnTo>
                    <a:cubicBezTo>
                      <a:pt x="244958" y="4216"/>
                      <a:pt x="240748" y="0"/>
                      <a:pt x="235541" y="0"/>
                    </a:cubicBezTo>
                    <a:lnTo>
                      <a:pt x="9423" y="0"/>
                    </a:lnTo>
                    <a:cubicBezTo>
                      <a:pt x="4210" y="0"/>
                      <a:pt x="0" y="4216"/>
                      <a:pt x="0" y="9423"/>
                    </a:cubicBezTo>
                    <a:lnTo>
                      <a:pt x="0" y="47110"/>
                    </a:lnTo>
                    <a:lnTo>
                      <a:pt x="18841" y="47110"/>
                    </a:lnTo>
                    <a:close/>
                  </a:path>
                </a:pathLst>
              </a:custGeom>
              <a:grpFill/>
              <a:ln w="6350" cap="flat">
                <a:noFill/>
                <a:prstDash val="solid"/>
                <a:miter/>
              </a:ln>
            </p:spPr>
            <p:txBody>
              <a:bodyPr rtlCol="0" anchor="ctr"/>
              <a:lstStyle/>
              <a:p>
                <a:endParaRPr lang="en-US"/>
              </a:p>
            </p:txBody>
          </p:sp>
          <p:sp>
            <p:nvSpPr>
              <p:cNvPr id="73" name="Freeform: Shape 1251">
                <a:extLst>
                  <a:ext uri="{FF2B5EF4-FFF2-40B4-BE49-F238E27FC236}">
                    <a16:creationId xmlns:a16="http://schemas.microsoft.com/office/drawing/2014/main" id="{DA8CA01B-06E4-14B3-D71C-67B2015AB753}"/>
                  </a:ext>
                </a:extLst>
              </p:cNvPr>
              <p:cNvSpPr/>
              <p:nvPr/>
            </p:nvSpPr>
            <p:spPr>
              <a:xfrm>
                <a:off x="3456520" y="6028226"/>
                <a:ext cx="320332" cy="75374"/>
              </a:xfrm>
              <a:custGeom>
                <a:avLst/>
                <a:gdLst>
                  <a:gd name="connsiteX0" fmla="*/ 310909 w 320332"/>
                  <a:gd name="connsiteY0" fmla="*/ 75374 h 75374"/>
                  <a:gd name="connsiteX1" fmla="*/ 301485 w 320332"/>
                  <a:gd name="connsiteY1" fmla="*/ 65951 h 75374"/>
                  <a:gd name="connsiteX2" fmla="*/ 301485 w 320332"/>
                  <a:gd name="connsiteY2" fmla="*/ 47104 h 75374"/>
                  <a:gd name="connsiteX3" fmla="*/ 273228 w 320332"/>
                  <a:gd name="connsiteY3" fmla="*/ 18847 h 75374"/>
                  <a:gd name="connsiteX4" fmla="*/ 47111 w 320332"/>
                  <a:gd name="connsiteY4" fmla="*/ 18847 h 75374"/>
                  <a:gd name="connsiteX5" fmla="*/ 18847 w 320332"/>
                  <a:gd name="connsiteY5" fmla="*/ 47104 h 75374"/>
                  <a:gd name="connsiteX6" fmla="*/ 18847 w 320332"/>
                  <a:gd name="connsiteY6" fmla="*/ 65951 h 75374"/>
                  <a:gd name="connsiteX7" fmla="*/ 9423 w 320332"/>
                  <a:gd name="connsiteY7" fmla="*/ 75374 h 75374"/>
                  <a:gd name="connsiteX8" fmla="*/ 0 w 320332"/>
                  <a:gd name="connsiteY8" fmla="*/ 65951 h 75374"/>
                  <a:gd name="connsiteX9" fmla="*/ 0 w 320332"/>
                  <a:gd name="connsiteY9" fmla="*/ 47104 h 75374"/>
                  <a:gd name="connsiteX10" fmla="*/ 47111 w 320332"/>
                  <a:gd name="connsiteY10" fmla="*/ 0 h 75374"/>
                  <a:gd name="connsiteX11" fmla="*/ 273228 w 320332"/>
                  <a:gd name="connsiteY11" fmla="*/ 0 h 75374"/>
                  <a:gd name="connsiteX12" fmla="*/ 320332 w 320332"/>
                  <a:gd name="connsiteY12" fmla="*/ 47104 h 75374"/>
                  <a:gd name="connsiteX13" fmla="*/ 320332 w 320332"/>
                  <a:gd name="connsiteY13" fmla="*/ 65951 h 75374"/>
                  <a:gd name="connsiteX14" fmla="*/ 310909 w 320332"/>
                  <a:gd name="connsiteY14" fmla="*/ 75374 h 7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332" h="75374">
                    <a:moveTo>
                      <a:pt x="310909" y="75374"/>
                    </a:moveTo>
                    <a:cubicBezTo>
                      <a:pt x="305702" y="75374"/>
                      <a:pt x="301485" y="71158"/>
                      <a:pt x="301485" y="65951"/>
                    </a:cubicBezTo>
                    <a:lnTo>
                      <a:pt x="301485" y="47104"/>
                    </a:lnTo>
                    <a:cubicBezTo>
                      <a:pt x="301485" y="31528"/>
                      <a:pt x="288811" y="18847"/>
                      <a:pt x="273228" y="18847"/>
                    </a:cubicBezTo>
                    <a:lnTo>
                      <a:pt x="47111" y="18847"/>
                    </a:lnTo>
                    <a:cubicBezTo>
                      <a:pt x="31528" y="18847"/>
                      <a:pt x="18847" y="31528"/>
                      <a:pt x="18847" y="47104"/>
                    </a:cubicBezTo>
                    <a:lnTo>
                      <a:pt x="18847" y="65951"/>
                    </a:lnTo>
                    <a:cubicBezTo>
                      <a:pt x="18847" y="71158"/>
                      <a:pt x="14631" y="75374"/>
                      <a:pt x="9423" y="75374"/>
                    </a:cubicBezTo>
                    <a:cubicBezTo>
                      <a:pt x="4216" y="75374"/>
                      <a:pt x="0" y="71158"/>
                      <a:pt x="0" y="65951"/>
                    </a:cubicBezTo>
                    <a:lnTo>
                      <a:pt x="0" y="47104"/>
                    </a:lnTo>
                    <a:cubicBezTo>
                      <a:pt x="0" y="21126"/>
                      <a:pt x="21127" y="0"/>
                      <a:pt x="47111" y="0"/>
                    </a:cubicBezTo>
                    <a:lnTo>
                      <a:pt x="273228" y="0"/>
                    </a:lnTo>
                    <a:cubicBezTo>
                      <a:pt x="299206" y="0"/>
                      <a:pt x="320332" y="21126"/>
                      <a:pt x="320332" y="47104"/>
                    </a:cubicBezTo>
                    <a:lnTo>
                      <a:pt x="320332" y="65951"/>
                    </a:lnTo>
                    <a:cubicBezTo>
                      <a:pt x="320332" y="71158"/>
                      <a:pt x="316116" y="75374"/>
                      <a:pt x="310909" y="75374"/>
                    </a:cubicBezTo>
                    <a:close/>
                  </a:path>
                </a:pathLst>
              </a:custGeom>
              <a:grpFill/>
              <a:ln w="6350" cap="flat">
                <a:noFill/>
                <a:prstDash val="solid"/>
                <a:miter/>
              </a:ln>
            </p:spPr>
            <p:txBody>
              <a:bodyPr rtlCol="0" anchor="ctr"/>
              <a:lstStyle/>
              <a:p>
                <a:endParaRPr lang="en-US"/>
              </a:p>
            </p:txBody>
          </p:sp>
          <p:sp>
            <p:nvSpPr>
              <p:cNvPr id="74" name="Freeform: Shape 1252">
                <a:extLst>
                  <a:ext uri="{FF2B5EF4-FFF2-40B4-BE49-F238E27FC236}">
                    <a16:creationId xmlns:a16="http://schemas.microsoft.com/office/drawing/2014/main" id="{0BFD989A-0652-139B-A72F-01FC0B500204}"/>
                  </a:ext>
                </a:extLst>
              </p:cNvPr>
              <p:cNvSpPr/>
              <p:nvPr/>
            </p:nvSpPr>
            <p:spPr>
              <a:xfrm>
                <a:off x="3437680" y="6084754"/>
                <a:ext cx="358019" cy="75374"/>
              </a:xfrm>
              <a:custGeom>
                <a:avLst/>
                <a:gdLst>
                  <a:gd name="connsiteX0" fmla="*/ 348596 w 358019"/>
                  <a:gd name="connsiteY0" fmla="*/ 75374 h 75374"/>
                  <a:gd name="connsiteX1" fmla="*/ 9423 w 358019"/>
                  <a:gd name="connsiteY1" fmla="*/ 75374 h 75374"/>
                  <a:gd name="connsiteX2" fmla="*/ 0 w 358019"/>
                  <a:gd name="connsiteY2" fmla="*/ 65951 h 75374"/>
                  <a:gd name="connsiteX3" fmla="*/ 0 w 358019"/>
                  <a:gd name="connsiteY3" fmla="*/ 9423 h 75374"/>
                  <a:gd name="connsiteX4" fmla="*/ 9423 w 358019"/>
                  <a:gd name="connsiteY4" fmla="*/ 0 h 75374"/>
                  <a:gd name="connsiteX5" fmla="*/ 179007 w 358019"/>
                  <a:gd name="connsiteY5" fmla="*/ 0 h 75374"/>
                  <a:gd name="connsiteX6" fmla="*/ 212458 w 358019"/>
                  <a:gd name="connsiteY6" fmla="*/ 0 h 75374"/>
                  <a:gd name="connsiteX7" fmla="*/ 348596 w 358019"/>
                  <a:gd name="connsiteY7" fmla="*/ 0 h 75374"/>
                  <a:gd name="connsiteX8" fmla="*/ 358019 w 358019"/>
                  <a:gd name="connsiteY8" fmla="*/ 9423 h 75374"/>
                  <a:gd name="connsiteX9" fmla="*/ 358019 w 358019"/>
                  <a:gd name="connsiteY9" fmla="*/ 65951 h 75374"/>
                  <a:gd name="connsiteX10" fmla="*/ 348596 w 358019"/>
                  <a:gd name="connsiteY10" fmla="*/ 75374 h 75374"/>
                  <a:gd name="connsiteX11" fmla="*/ 212458 w 358019"/>
                  <a:gd name="connsiteY11" fmla="*/ 18847 h 75374"/>
                  <a:gd name="connsiteX12" fmla="*/ 179007 w 358019"/>
                  <a:gd name="connsiteY12" fmla="*/ 18847 h 75374"/>
                  <a:gd name="connsiteX13" fmla="*/ 18847 w 358019"/>
                  <a:gd name="connsiteY13" fmla="*/ 18847 h 75374"/>
                  <a:gd name="connsiteX14" fmla="*/ 18847 w 358019"/>
                  <a:gd name="connsiteY14" fmla="*/ 56534 h 75374"/>
                  <a:gd name="connsiteX15" fmla="*/ 339173 w 358019"/>
                  <a:gd name="connsiteY15" fmla="*/ 56534 h 75374"/>
                  <a:gd name="connsiteX16" fmla="*/ 339173 w 358019"/>
                  <a:gd name="connsiteY16" fmla="*/ 18847 h 75374"/>
                  <a:gd name="connsiteX17" fmla="*/ 212458 w 358019"/>
                  <a:gd name="connsiteY17" fmla="*/ 18847 h 7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019" h="75374">
                    <a:moveTo>
                      <a:pt x="348596" y="75374"/>
                    </a:moveTo>
                    <a:lnTo>
                      <a:pt x="9423" y="75374"/>
                    </a:lnTo>
                    <a:cubicBezTo>
                      <a:pt x="4216" y="75374"/>
                      <a:pt x="0" y="71164"/>
                      <a:pt x="0" y="65951"/>
                    </a:cubicBezTo>
                    <a:lnTo>
                      <a:pt x="0" y="9423"/>
                    </a:lnTo>
                    <a:cubicBezTo>
                      <a:pt x="0" y="4216"/>
                      <a:pt x="4216" y="0"/>
                      <a:pt x="9423" y="0"/>
                    </a:cubicBezTo>
                    <a:lnTo>
                      <a:pt x="179007" y="0"/>
                    </a:lnTo>
                    <a:lnTo>
                      <a:pt x="212458" y="0"/>
                    </a:lnTo>
                    <a:lnTo>
                      <a:pt x="348596" y="0"/>
                    </a:lnTo>
                    <a:cubicBezTo>
                      <a:pt x="353803" y="0"/>
                      <a:pt x="358019" y="4216"/>
                      <a:pt x="358019" y="9423"/>
                    </a:cubicBezTo>
                    <a:lnTo>
                      <a:pt x="358019" y="65951"/>
                    </a:lnTo>
                    <a:cubicBezTo>
                      <a:pt x="358019" y="71164"/>
                      <a:pt x="353803" y="75374"/>
                      <a:pt x="348596" y="75374"/>
                    </a:cubicBezTo>
                    <a:close/>
                    <a:moveTo>
                      <a:pt x="212458" y="18847"/>
                    </a:moveTo>
                    <a:lnTo>
                      <a:pt x="179007" y="18847"/>
                    </a:lnTo>
                    <a:lnTo>
                      <a:pt x="18847" y="18847"/>
                    </a:lnTo>
                    <a:lnTo>
                      <a:pt x="18847" y="56534"/>
                    </a:lnTo>
                    <a:lnTo>
                      <a:pt x="339173" y="56534"/>
                    </a:lnTo>
                    <a:lnTo>
                      <a:pt x="339173" y="18847"/>
                    </a:lnTo>
                    <a:lnTo>
                      <a:pt x="212458" y="18847"/>
                    </a:lnTo>
                    <a:close/>
                  </a:path>
                </a:pathLst>
              </a:custGeom>
              <a:grpFill/>
              <a:ln w="6350" cap="flat">
                <a:noFill/>
                <a:prstDash val="solid"/>
                <a:miter/>
              </a:ln>
            </p:spPr>
            <p:txBody>
              <a:bodyPr rtlCol="0" anchor="ctr"/>
              <a:lstStyle/>
              <a:p>
                <a:endParaRPr lang="en-US"/>
              </a:p>
            </p:txBody>
          </p:sp>
        </p:grpSp>
        <p:grpSp>
          <p:nvGrpSpPr>
            <p:cNvPr id="67" name="Graphic 699">
              <a:extLst>
                <a:ext uri="{FF2B5EF4-FFF2-40B4-BE49-F238E27FC236}">
                  <a16:creationId xmlns:a16="http://schemas.microsoft.com/office/drawing/2014/main" id="{11C67D9B-FE2C-2928-7043-005C987CFEA4}"/>
                </a:ext>
              </a:extLst>
            </p:cNvPr>
            <p:cNvGrpSpPr/>
            <p:nvPr/>
          </p:nvGrpSpPr>
          <p:grpSpPr>
            <a:xfrm>
              <a:off x="3529488" y="5595605"/>
              <a:ext cx="488215" cy="488227"/>
              <a:chOff x="3529488" y="5595605"/>
              <a:chExt cx="488215" cy="488227"/>
            </a:xfrm>
            <a:grpFill/>
          </p:grpSpPr>
          <p:sp>
            <p:nvSpPr>
              <p:cNvPr id="68" name="Freeform: Shape 1254">
                <a:extLst>
                  <a:ext uri="{FF2B5EF4-FFF2-40B4-BE49-F238E27FC236}">
                    <a16:creationId xmlns:a16="http://schemas.microsoft.com/office/drawing/2014/main" id="{D64A0A2E-B9A6-A6AE-66B0-563CD2E3EC94}"/>
                  </a:ext>
                </a:extLst>
              </p:cNvPr>
              <p:cNvSpPr/>
              <p:nvPr/>
            </p:nvSpPr>
            <p:spPr>
              <a:xfrm>
                <a:off x="3712038" y="5780339"/>
                <a:ext cx="305665" cy="303493"/>
              </a:xfrm>
              <a:custGeom>
                <a:avLst/>
                <a:gdLst>
                  <a:gd name="connsiteX0" fmla="*/ 294202 w 305665"/>
                  <a:gd name="connsiteY0" fmla="*/ 239644 h 303493"/>
                  <a:gd name="connsiteX1" fmla="*/ 47218 w 305665"/>
                  <a:gd name="connsiteY1" fmla="*/ 2612 h 303493"/>
                  <a:gd name="connsiteX2" fmla="*/ 33884 w 305665"/>
                  <a:gd name="connsiteY2" fmla="*/ 2923 h 303493"/>
                  <a:gd name="connsiteX3" fmla="*/ 34182 w 305665"/>
                  <a:gd name="connsiteY3" fmla="*/ 16226 h 303493"/>
                  <a:gd name="connsiteX4" fmla="*/ 281172 w 305665"/>
                  <a:gd name="connsiteY4" fmla="*/ 253259 h 303493"/>
                  <a:gd name="connsiteX5" fmla="*/ 286823 w 305665"/>
                  <a:gd name="connsiteY5" fmla="*/ 266232 h 303493"/>
                  <a:gd name="connsiteX6" fmla="*/ 281464 w 305665"/>
                  <a:gd name="connsiteY6" fmla="*/ 279300 h 303493"/>
                  <a:gd name="connsiteX7" fmla="*/ 268364 w 305665"/>
                  <a:gd name="connsiteY7" fmla="*/ 284653 h 303493"/>
                  <a:gd name="connsiteX8" fmla="*/ 255429 w 305665"/>
                  <a:gd name="connsiteY8" fmla="*/ 279008 h 303493"/>
                  <a:gd name="connsiteX9" fmla="*/ 14465 w 305665"/>
                  <a:gd name="connsiteY9" fmla="*/ 26818 h 303493"/>
                  <a:gd name="connsiteX10" fmla="*/ 0 w 305665"/>
                  <a:gd name="connsiteY10" fmla="*/ 38966 h 303493"/>
                  <a:gd name="connsiteX11" fmla="*/ 241814 w 305665"/>
                  <a:gd name="connsiteY11" fmla="*/ 292013 h 303493"/>
                  <a:gd name="connsiteX12" fmla="*/ 268141 w 305665"/>
                  <a:gd name="connsiteY12" fmla="*/ 303494 h 303493"/>
                  <a:gd name="connsiteX13" fmla="*/ 268605 w 305665"/>
                  <a:gd name="connsiteY13" fmla="*/ 303494 h 303493"/>
                  <a:gd name="connsiteX14" fmla="*/ 294786 w 305665"/>
                  <a:gd name="connsiteY14" fmla="*/ 292623 h 303493"/>
                  <a:gd name="connsiteX15" fmla="*/ 305664 w 305665"/>
                  <a:gd name="connsiteY15" fmla="*/ 266016 h 303493"/>
                  <a:gd name="connsiteX16" fmla="*/ 294202 w 305665"/>
                  <a:gd name="connsiteY16" fmla="*/ 239644 h 30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5665" h="303493">
                    <a:moveTo>
                      <a:pt x="294202" y="239644"/>
                    </a:moveTo>
                    <a:lnTo>
                      <a:pt x="47218" y="2612"/>
                    </a:lnTo>
                    <a:cubicBezTo>
                      <a:pt x="43459" y="-989"/>
                      <a:pt x="37459" y="-849"/>
                      <a:pt x="33884" y="2923"/>
                    </a:cubicBezTo>
                    <a:cubicBezTo>
                      <a:pt x="30283" y="6682"/>
                      <a:pt x="30429" y="12639"/>
                      <a:pt x="34182" y="16226"/>
                    </a:cubicBezTo>
                    <a:lnTo>
                      <a:pt x="281172" y="253259"/>
                    </a:lnTo>
                    <a:cubicBezTo>
                      <a:pt x="284759" y="256707"/>
                      <a:pt x="286760" y="261304"/>
                      <a:pt x="286823" y="266232"/>
                    </a:cubicBezTo>
                    <a:cubicBezTo>
                      <a:pt x="286874" y="271166"/>
                      <a:pt x="284982" y="275808"/>
                      <a:pt x="281464" y="279300"/>
                    </a:cubicBezTo>
                    <a:cubicBezTo>
                      <a:pt x="277952" y="282812"/>
                      <a:pt x="273114" y="284596"/>
                      <a:pt x="268364" y="284653"/>
                    </a:cubicBezTo>
                    <a:cubicBezTo>
                      <a:pt x="263449" y="284596"/>
                      <a:pt x="258858" y="282596"/>
                      <a:pt x="255429" y="279008"/>
                    </a:cubicBezTo>
                    <a:lnTo>
                      <a:pt x="14465" y="26818"/>
                    </a:lnTo>
                    <a:cubicBezTo>
                      <a:pt x="10985" y="31987"/>
                      <a:pt x="6217" y="36292"/>
                      <a:pt x="0" y="38966"/>
                    </a:cubicBezTo>
                    <a:lnTo>
                      <a:pt x="241814" y="292013"/>
                    </a:lnTo>
                    <a:cubicBezTo>
                      <a:pt x="248748" y="299303"/>
                      <a:pt x="258115" y="303367"/>
                      <a:pt x="268141" y="303494"/>
                    </a:cubicBezTo>
                    <a:lnTo>
                      <a:pt x="268605" y="303494"/>
                    </a:lnTo>
                    <a:cubicBezTo>
                      <a:pt x="278460" y="303494"/>
                      <a:pt x="287756" y="299652"/>
                      <a:pt x="294786" y="292623"/>
                    </a:cubicBezTo>
                    <a:cubicBezTo>
                      <a:pt x="301911" y="285523"/>
                      <a:pt x="305772" y="276062"/>
                      <a:pt x="305664" y="266016"/>
                    </a:cubicBezTo>
                    <a:cubicBezTo>
                      <a:pt x="305556" y="255983"/>
                      <a:pt x="301485" y="246617"/>
                      <a:pt x="294202" y="239644"/>
                    </a:cubicBezTo>
                    <a:close/>
                  </a:path>
                </a:pathLst>
              </a:custGeom>
              <a:grpFill/>
              <a:ln w="6350" cap="flat">
                <a:noFill/>
                <a:prstDash val="solid"/>
                <a:miter/>
              </a:ln>
            </p:spPr>
            <p:txBody>
              <a:bodyPr rtlCol="0" anchor="ctr"/>
              <a:lstStyle/>
              <a:p>
                <a:endParaRPr lang="en-US"/>
              </a:p>
            </p:txBody>
          </p:sp>
          <p:sp>
            <p:nvSpPr>
              <p:cNvPr id="69" name="Freeform: Shape 1255">
                <a:extLst>
                  <a:ext uri="{FF2B5EF4-FFF2-40B4-BE49-F238E27FC236}">
                    <a16:creationId xmlns:a16="http://schemas.microsoft.com/office/drawing/2014/main" id="{72EB2E67-6DB1-4B6C-5686-7BA542780A1B}"/>
                  </a:ext>
                </a:extLst>
              </p:cNvPr>
              <p:cNvSpPr/>
              <p:nvPr/>
            </p:nvSpPr>
            <p:spPr>
              <a:xfrm>
                <a:off x="3670954" y="5595605"/>
                <a:ext cx="173666" cy="173667"/>
              </a:xfrm>
              <a:custGeom>
                <a:avLst/>
                <a:gdLst>
                  <a:gd name="connsiteX0" fmla="*/ 89376 w 173666"/>
                  <a:gd name="connsiteY0" fmla="*/ 173668 h 173667"/>
                  <a:gd name="connsiteX1" fmla="*/ 82715 w 173666"/>
                  <a:gd name="connsiteY1" fmla="*/ 170906 h 173667"/>
                  <a:gd name="connsiteX2" fmla="*/ 74435 w 173666"/>
                  <a:gd name="connsiteY2" fmla="*/ 150928 h 173667"/>
                  <a:gd name="connsiteX3" fmla="*/ 82715 w 173666"/>
                  <a:gd name="connsiteY3" fmla="*/ 130945 h 173667"/>
                  <a:gd name="connsiteX4" fmla="*/ 102679 w 173666"/>
                  <a:gd name="connsiteY4" fmla="*/ 122658 h 173667"/>
                  <a:gd name="connsiteX5" fmla="*/ 102698 w 173666"/>
                  <a:gd name="connsiteY5" fmla="*/ 122658 h 173667"/>
                  <a:gd name="connsiteX6" fmla="*/ 122682 w 173666"/>
                  <a:gd name="connsiteY6" fmla="*/ 130945 h 173667"/>
                  <a:gd name="connsiteX7" fmla="*/ 149327 w 173666"/>
                  <a:gd name="connsiteY7" fmla="*/ 130945 h 173667"/>
                  <a:gd name="connsiteX8" fmla="*/ 154851 w 173666"/>
                  <a:gd name="connsiteY8" fmla="*/ 117616 h 173667"/>
                  <a:gd name="connsiteX9" fmla="*/ 149327 w 173666"/>
                  <a:gd name="connsiteY9" fmla="*/ 104294 h 173667"/>
                  <a:gd name="connsiteX10" fmla="*/ 69380 w 173666"/>
                  <a:gd name="connsiteY10" fmla="*/ 24366 h 173667"/>
                  <a:gd name="connsiteX11" fmla="*/ 42729 w 173666"/>
                  <a:gd name="connsiteY11" fmla="*/ 24366 h 173667"/>
                  <a:gd name="connsiteX12" fmla="*/ 42729 w 173666"/>
                  <a:gd name="connsiteY12" fmla="*/ 51005 h 173667"/>
                  <a:gd name="connsiteX13" fmla="*/ 42729 w 173666"/>
                  <a:gd name="connsiteY13" fmla="*/ 90978 h 173667"/>
                  <a:gd name="connsiteX14" fmla="*/ 2762 w 173666"/>
                  <a:gd name="connsiteY14" fmla="*/ 90978 h 173667"/>
                  <a:gd name="connsiteX15" fmla="*/ 2762 w 173666"/>
                  <a:gd name="connsiteY15" fmla="*/ 77656 h 173667"/>
                  <a:gd name="connsiteX16" fmla="*/ 16084 w 173666"/>
                  <a:gd name="connsiteY16" fmla="*/ 77656 h 173667"/>
                  <a:gd name="connsiteX17" fmla="*/ 29407 w 173666"/>
                  <a:gd name="connsiteY17" fmla="*/ 77656 h 173667"/>
                  <a:gd name="connsiteX18" fmla="*/ 29407 w 173666"/>
                  <a:gd name="connsiteY18" fmla="*/ 64333 h 173667"/>
                  <a:gd name="connsiteX19" fmla="*/ 18370 w 173666"/>
                  <a:gd name="connsiteY19" fmla="*/ 37689 h 173667"/>
                  <a:gd name="connsiteX20" fmla="*/ 29407 w 173666"/>
                  <a:gd name="connsiteY20" fmla="*/ 11044 h 173667"/>
                  <a:gd name="connsiteX21" fmla="*/ 82696 w 173666"/>
                  <a:gd name="connsiteY21" fmla="*/ 11044 h 173667"/>
                  <a:gd name="connsiteX22" fmla="*/ 162655 w 173666"/>
                  <a:gd name="connsiteY22" fmla="*/ 90978 h 173667"/>
                  <a:gd name="connsiteX23" fmla="*/ 162655 w 173666"/>
                  <a:gd name="connsiteY23" fmla="*/ 144267 h 173667"/>
                  <a:gd name="connsiteX24" fmla="*/ 109360 w 173666"/>
                  <a:gd name="connsiteY24" fmla="*/ 144267 h 173667"/>
                  <a:gd name="connsiteX25" fmla="*/ 102698 w 173666"/>
                  <a:gd name="connsiteY25" fmla="*/ 141505 h 173667"/>
                  <a:gd name="connsiteX26" fmla="*/ 102679 w 173666"/>
                  <a:gd name="connsiteY26" fmla="*/ 141505 h 173667"/>
                  <a:gd name="connsiteX27" fmla="*/ 96044 w 173666"/>
                  <a:gd name="connsiteY27" fmla="*/ 144267 h 173667"/>
                  <a:gd name="connsiteX28" fmla="*/ 93282 w 173666"/>
                  <a:gd name="connsiteY28" fmla="*/ 150928 h 173667"/>
                  <a:gd name="connsiteX29" fmla="*/ 96044 w 173666"/>
                  <a:gd name="connsiteY29" fmla="*/ 157590 h 173667"/>
                  <a:gd name="connsiteX30" fmla="*/ 96044 w 173666"/>
                  <a:gd name="connsiteY30" fmla="*/ 170906 h 173667"/>
                  <a:gd name="connsiteX31" fmla="*/ 89376 w 173666"/>
                  <a:gd name="connsiteY31" fmla="*/ 173668 h 17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3666" h="173667">
                    <a:moveTo>
                      <a:pt x="89376" y="173668"/>
                    </a:moveTo>
                    <a:cubicBezTo>
                      <a:pt x="86963" y="173668"/>
                      <a:pt x="84557" y="172754"/>
                      <a:pt x="82715" y="170906"/>
                    </a:cubicBezTo>
                    <a:cubicBezTo>
                      <a:pt x="77381" y="165571"/>
                      <a:pt x="74435" y="158472"/>
                      <a:pt x="74435" y="150928"/>
                    </a:cubicBezTo>
                    <a:cubicBezTo>
                      <a:pt x="74435" y="143385"/>
                      <a:pt x="77381" y="136279"/>
                      <a:pt x="82715" y="130945"/>
                    </a:cubicBezTo>
                    <a:cubicBezTo>
                      <a:pt x="88036" y="125605"/>
                      <a:pt x="95116" y="122658"/>
                      <a:pt x="102679" y="122658"/>
                    </a:cubicBezTo>
                    <a:cubicBezTo>
                      <a:pt x="102679" y="122658"/>
                      <a:pt x="102679" y="122658"/>
                      <a:pt x="102698" y="122658"/>
                    </a:cubicBezTo>
                    <a:cubicBezTo>
                      <a:pt x="110242" y="122658"/>
                      <a:pt x="117348" y="125605"/>
                      <a:pt x="122682" y="130945"/>
                    </a:cubicBezTo>
                    <a:cubicBezTo>
                      <a:pt x="129826" y="138063"/>
                      <a:pt x="142189" y="138063"/>
                      <a:pt x="149327" y="130945"/>
                    </a:cubicBezTo>
                    <a:cubicBezTo>
                      <a:pt x="152876" y="127370"/>
                      <a:pt x="154851" y="122658"/>
                      <a:pt x="154851" y="117616"/>
                    </a:cubicBezTo>
                    <a:cubicBezTo>
                      <a:pt x="154851" y="112575"/>
                      <a:pt x="152876" y="107863"/>
                      <a:pt x="149327" y="104294"/>
                    </a:cubicBezTo>
                    <a:lnTo>
                      <a:pt x="69380" y="24366"/>
                    </a:lnTo>
                    <a:cubicBezTo>
                      <a:pt x="62236" y="17223"/>
                      <a:pt x="49873" y="17223"/>
                      <a:pt x="42729" y="24366"/>
                    </a:cubicBezTo>
                    <a:cubicBezTo>
                      <a:pt x="35389" y="31688"/>
                      <a:pt x="35389" y="43645"/>
                      <a:pt x="42729" y="51005"/>
                    </a:cubicBezTo>
                    <a:cubicBezTo>
                      <a:pt x="53753" y="62009"/>
                      <a:pt x="53753" y="79955"/>
                      <a:pt x="42729" y="90978"/>
                    </a:cubicBezTo>
                    <a:cubicBezTo>
                      <a:pt x="31725" y="101976"/>
                      <a:pt x="13805" y="101976"/>
                      <a:pt x="2762" y="90978"/>
                    </a:cubicBezTo>
                    <a:cubicBezTo>
                      <a:pt x="-921" y="87295"/>
                      <a:pt x="-921" y="81332"/>
                      <a:pt x="2762" y="77656"/>
                    </a:cubicBezTo>
                    <a:cubicBezTo>
                      <a:pt x="6439" y="73973"/>
                      <a:pt x="12402" y="73973"/>
                      <a:pt x="16084" y="77656"/>
                    </a:cubicBezTo>
                    <a:cubicBezTo>
                      <a:pt x="19767" y="81332"/>
                      <a:pt x="25730" y="81332"/>
                      <a:pt x="29407" y="77656"/>
                    </a:cubicBezTo>
                    <a:cubicBezTo>
                      <a:pt x="33090" y="73973"/>
                      <a:pt x="33090" y="68010"/>
                      <a:pt x="29407" y="64333"/>
                    </a:cubicBezTo>
                    <a:cubicBezTo>
                      <a:pt x="22288" y="57190"/>
                      <a:pt x="18370" y="47735"/>
                      <a:pt x="18370" y="37689"/>
                    </a:cubicBezTo>
                    <a:cubicBezTo>
                      <a:pt x="18370" y="27599"/>
                      <a:pt x="22288" y="18144"/>
                      <a:pt x="29407" y="11044"/>
                    </a:cubicBezTo>
                    <a:cubicBezTo>
                      <a:pt x="44094" y="-3681"/>
                      <a:pt x="68015" y="-3681"/>
                      <a:pt x="82696" y="11044"/>
                    </a:cubicBezTo>
                    <a:lnTo>
                      <a:pt x="162655" y="90978"/>
                    </a:lnTo>
                    <a:cubicBezTo>
                      <a:pt x="177337" y="105659"/>
                      <a:pt x="177337" y="129586"/>
                      <a:pt x="162655" y="144267"/>
                    </a:cubicBezTo>
                    <a:cubicBezTo>
                      <a:pt x="148406" y="158504"/>
                      <a:pt x="123603" y="158504"/>
                      <a:pt x="109360" y="144267"/>
                    </a:cubicBezTo>
                    <a:cubicBezTo>
                      <a:pt x="107575" y="142496"/>
                      <a:pt x="105226" y="141505"/>
                      <a:pt x="102698" y="141505"/>
                    </a:cubicBezTo>
                    <a:lnTo>
                      <a:pt x="102679" y="141505"/>
                    </a:lnTo>
                    <a:cubicBezTo>
                      <a:pt x="100178" y="141505"/>
                      <a:pt x="97828" y="142483"/>
                      <a:pt x="96044" y="144267"/>
                    </a:cubicBezTo>
                    <a:cubicBezTo>
                      <a:pt x="94253" y="146052"/>
                      <a:pt x="93282" y="148427"/>
                      <a:pt x="93282" y="150928"/>
                    </a:cubicBezTo>
                    <a:cubicBezTo>
                      <a:pt x="93282" y="153449"/>
                      <a:pt x="94253" y="155805"/>
                      <a:pt x="96044" y="157590"/>
                    </a:cubicBezTo>
                    <a:cubicBezTo>
                      <a:pt x="99714" y="161266"/>
                      <a:pt x="99714" y="167229"/>
                      <a:pt x="96044" y="170906"/>
                    </a:cubicBezTo>
                    <a:cubicBezTo>
                      <a:pt x="94196" y="172754"/>
                      <a:pt x="91789" y="173668"/>
                      <a:pt x="89376" y="173668"/>
                    </a:cubicBezTo>
                    <a:close/>
                  </a:path>
                </a:pathLst>
              </a:custGeom>
              <a:grpFill/>
              <a:ln w="6350" cap="flat">
                <a:noFill/>
                <a:prstDash val="solid"/>
                <a:miter/>
              </a:ln>
            </p:spPr>
            <p:txBody>
              <a:bodyPr rtlCol="0" anchor="ctr"/>
              <a:lstStyle/>
              <a:p>
                <a:endParaRPr lang="en-US"/>
              </a:p>
            </p:txBody>
          </p:sp>
          <p:sp>
            <p:nvSpPr>
              <p:cNvPr id="70" name="Freeform: Shape 1256">
                <a:extLst>
                  <a:ext uri="{FF2B5EF4-FFF2-40B4-BE49-F238E27FC236}">
                    <a16:creationId xmlns:a16="http://schemas.microsoft.com/office/drawing/2014/main" id="{EF03A238-C8EA-7DFA-7221-CD8F2DDB3357}"/>
                  </a:ext>
                </a:extLst>
              </p:cNvPr>
              <p:cNvSpPr/>
              <p:nvPr/>
            </p:nvSpPr>
            <p:spPr>
              <a:xfrm>
                <a:off x="3529488" y="5737105"/>
                <a:ext cx="173642" cy="173665"/>
              </a:xfrm>
              <a:custGeom>
                <a:avLst/>
                <a:gdLst>
                  <a:gd name="connsiteX0" fmla="*/ 117596 w 173642"/>
                  <a:gd name="connsiteY0" fmla="*/ 173665 h 173665"/>
                  <a:gd name="connsiteX1" fmla="*/ 90951 w 173642"/>
                  <a:gd name="connsiteY1" fmla="*/ 162642 h 173665"/>
                  <a:gd name="connsiteX2" fmla="*/ 11011 w 173642"/>
                  <a:gd name="connsiteY2" fmla="*/ 82689 h 173665"/>
                  <a:gd name="connsiteX3" fmla="*/ 11011 w 173642"/>
                  <a:gd name="connsiteY3" fmla="*/ 29400 h 173665"/>
                  <a:gd name="connsiteX4" fmla="*/ 64307 w 173642"/>
                  <a:gd name="connsiteY4" fmla="*/ 29400 h 173665"/>
                  <a:gd name="connsiteX5" fmla="*/ 77629 w 173642"/>
                  <a:gd name="connsiteY5" fmla="*/ 29400 h 173665"/>
                  <a:gd name="connsiteX6" fmla="*/ 80385 w 173642"/>
                  <a:gd name="connsiteY6" fmla="*/ 22739 h 173665"/>
                  <a:gd name="connsiteX7" fmla="*/ 77629 w 173642"/>
                  <a:gd name="connsiteY7" fmla="*/ 16096 h 173665"/>
                  <a:gd name="connsiteX8" fmla="*/ 77629 w 173642"/>
                  <a:gd name="connsiteY8" fmla="*/ 2755 h 173665"/>
                  <a:gd name="connsiteX9" fmla="*/ 90951 w 173642"/>
                  <a:gd name="connsiteY9" fmla="*/ 2755 h 173665"/>
                  <a:gd name="connsiteX10" fmla="*/ 99232 w 173642"/>
                  <a:gd name="connsiteY10" fmla="*/ 22739 h 173665"/>
                  <a:gd name="connsiteX11" fmla="*/ 90951 w 173642"/>
                  <a:gd name="connsiteY11" fmla="*/ 42722 h 173665"/>
                  <a:gd name="connsiteX12" fmla="*/ 50984 w 173642"/>
                  <a:gd name="connsiteY12" fmla="*/ 42722 h 173665"/>
                  <a:gd name="connsiteX13" fmla="*/ 24340 w 173642"/>
                  <a:gd name="connsiteY13" fmla="*/ 42722 h 173665"/>
                  <a:gd name="connsiteX14" fmla="*/ 18815 w 173642"/>
                  <a:gd name="connsiteY14" fmla="*/ 56044 h 173665"/>
                  <a:gd name="connsiteX15" fmla="*/ 24340 w 173642"/>
                  <a:gd name="connsiteY15" fmla="*/ 69367 h 173665"/>
                  <a:gd name="connsiteX16" fmla="*/ 104273 w 173642"/>
                  <a:gd name="connsiteY16" fmla="*/ 149319 h 173665"/>
                  <a:gd name="connsiteX17" fmla="*/ 130918 w 173642"/>
                  <a:gd name="connsiteY17" fmla="*/ 149319 h 173665"/>
                  <a:gd name="connsiteX18" fmla="*/ 130918 w 173642"/>
                  <a:gd name="connsiteY18" fmla="*/ 122675 h 173665"/>
                  <a:gd name="connsiteX19" fmla="*/ 122637 w 173642"/>
                  <a:gd name="connsiteY19" fmla="*/ 102691 h 173665"/>
                  <a:gd name="connsiteX20" fmla="*/ 130918 w 173642"/>
                  <a:gd name="connsiteY20" fmla="*/ 82689 h 173665"/>
                  <a:gd name="connsiteX21" fmla="*/ 170885 w 173642"/>
                  <a:gd name="connsiteY21" fmla="*/ 82702 h 173665"/>
                  <a:gd name="connsiteX22" fmla="*/ 170885 w 173642"/>
                  <a:gd name="connsiteY22" fmla="*/ 96030 h 173665"/>
                  <a:gd name="connsiteX23" fmla="*/ 157562 w 173642"/>
                  <a:gd name="connsiteY23" fmla="*/ 96030 h 173665"/>
                  <a:gd name="connsiteX24" fmla="*/ 144240 w 173642"/>
                  <a:gd name="connsiteY24" fmla="*/ 96030 h 173665"/>
                  <a:gd name="connsiteX25" fmla="*/ 141478 w 173642"/>
                  <a:gd name="connsiteY25" fmla="*/ 102691 h 173665"/>
                  <a:gd name="connsiteX26" fmla="*/ 144240 w 173642"/>
                  <a:gd name="connsiteY26" fmla="*/ 109353 h 173665"/>
                  <a:gd name="connsiteX27" fmla="*/ 155283 w 173642"/>
                  <a:gd name="connsiteY27" fmla="*/ 135997 h 173665"/>
                  <a:gd name="connsiteX28" fmla="*/ 144240 w 173642"/>
                  <a:gd name="connsiteY28" fmla="*/ 162642 h 173665"/>
                  <a:gd name="connsiteX29" fmla="*/ 117596 w 173642"/>
                  <a:gd name="connsiteY29" fmla="*/ 173665 h 17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3642" h="173665">
                    <a:moveTo>
                      <a:pt x="117596" y="173665"/>
                    </a:moveTo>
                    <a:cubicBezTo>
                      <a:pt x="107950" y="173665"/>
                      <a:pt x="98298" y="169982"/>
                      <a:pt x="90951" y="162642"/>
                    </a:cubicBezTo>
                    <a:lnTo>
                      <a:pt x="11011" y="82689"/>
                    </a:lnTo>
                    <a:cubicBezTo>
                      <a:pt x="-3670" y="68008"/>
                      <a:pt x="-3670" y="44106"/>
                      <a:pt x="11011" y="29400"/>
                    </a:cubicBezTo>
                    <a:cubicBezTo>
                      <a:pt x="25698" y="14719"/>
                      <a:pt x="49619" y="14719"/>
                      <a:pt x="64307" y="29400"/>
                    </a:cubicBezTo>
                    <a:cubicBezTo>
                      <a:pt x="67983" y="33076"/>
                      <a:pt x="73952" y="33076"/>
                      <a:pt x="77629" y="29400"/>
                    </a:cubicBezTo>
                    <a:cubicBezTo>
                      <a:pt x="79413" y="27634"/>
                      <a:pt x="80385" y="25259"/>
                      <a:pt x="80385" y="22739"/>
                    </a:cubicBezTo>
                    <a:cubicBezTo>
                      <a:pt x="80385" y="20237"/>
                      <a:pt x="79413" y="17875"/>
                      <a:pt x="77629" y="16096"/>
                    </a:cubicBezTo>
                    <a:cubicBezTo>
                      <a:pt x="73952" y="12413"/>
                      <a:pt x="73952" y="6451"/>
                      <a:pt x="77629" y="2755"/>
                    </a:cubicBezTo>
                    <a:cubicBezTo>
                      <a:pt x="81312" y="-928"/>
                      <a:pt x="87268" y="-909"/>
                      <a:pt x="90951" y="2755"/>
                    </a:cubicBezTo>
                    <a:cubicBezTo>
                      <a:pt x="96285" y="8089"/>
                      <a:pt x="99232" y="15195"/>
                      <a:pt x="99232" y="22739"/>
                    </a:cubicBezTo>
                    <a:cubicBezTo>
                      <a:pt x="99232" y="30282"/>
                      <a:pt x="96285" y="37381"/>
                      <a:pt x="90951" y="42722"/>
                    </a:cubicBezTo>
                    <a:cubicBezTo>
                      <a:pt x="79946" y="53758"/>
                      <a:pt x="61982" y="53758"/>
                      <a:pt x="50984" y="42722"/>
                    </a:cubicBezTo>
                    <a:cubicBezTo>
                      <a:pt x="43624" y="35394"/>
                      <a:pt x="31699" y="35394"/>
                      <a:pt x="24340" y="42722"/>
                    </a:cubicBezTo>
                    <a:cubicBezTo>
                      <a:pt x="20790" y="46297"/>
                      <a:pt x="18815" y="51021"/>
                      <a:pt x="18815" y="56044"/>
                    </a:cubicBezTo>
                    <a:cubicBezTo>
                      <a:pt x="18815" y="61080"/>
                      <a:pt x="20790" y="65817"/>
                      <a:pt x="24340" y="69367"/>
                    </a:cubicBezTo>
                    <a:lnTo>
                      <a:pt x="104273" y="149319"/>
                    </a:lnTo>
                    <a:cubicBezTo>
                      <a:pt x="111411" y="156444"/>
                      <a:pt x="123780" y="156444"/>
                      <a:pt x="130918" y="149319"/>
                    </a:cubicBezTo>
                    <a:cubicBezTo>
                      <a:pt x="138259" y="141979"/>
                      <a:pt x="138259" y="130022"/>
                      <a:pt x="130918" y="122675"/>
                    </a:cubicBezTo>
                    <a:cubicBezTo>
                      <a:pt x="125578" y="117341"/>
                      <a:pt x="122637" y="110235"/>
                      <a:pt x="122637" y="102691"/>
                    </a:cubicBezTo>
                    <a:cubicBezTo>
                      <a:pt x="122637" y="95128"/>
                      <a:pt x="125578" y="88023"/>
                      <a:pt x="130918" y="82689"/>
                    </a:cubicBezTo>
                    <a:cubicBezTo>
                      <a:pt x="141922" y="71684"/>
                      <a:pt x="159880" y="71684"/>
                      <a:pt x="170885" y="82702"/>
                    </a:cubicBezTo>
                    <a:cubicBezTo>
                      <a:pt x="174561" y="86385"/>
                      <a:pt x="174561" y="92354"/>
                      <a:pt x="170885" y="96030"/>
                    </a:cubicBezTo>
                    <a:cubicBezTo>
                      <a:pt x="167202" y="99713"/>
                      <a:pt x="161246" y="99713"/>
                      <a:pt x="157562" y="96030"/>
                    </a:cubicBezTo>
                    <a:cubicBezTo>
                      <a:pt x="153879" y="92354"/>
                      <a:pt x="147923" y="92354"/>
                      <a:pt x="144240" y="96030"/>
                    </a:cubicBezTo>
                    <a:cubicBezTo>
                      <a:pt x="142456" y="97815"/>
                      <a:pt x="141478" y="100170"/>
                      <a:pt x="141478" y="102691"/>
                    </a:cubicBezTo>
                    <a:cubicBezTo>
                      <a:pt x="141478" y="105212"/>
                      <a:pt x="142456" y="107568"/>
                      <a:pt x="144240" y="109353"/>
                    </a:cubicBezTo>
                    <a:cubicBezTo>
                      <a:pt x="151359" y="116471"/>
                      <a:pt x="155283" y="125932"/>
                      <a:pt x="155283" y="135997"/>
                    </a:cubicBezTo>
                    <a:cubicBezTo>
                      <a:pt x="155283" y="146062"/>
                      <a:pt x="151359" y="155524"/>
                      <a:pt x="144240" y="162642"/>
                    </a:cubicBezTo>
                    <a:cubicBezTo>
                      <a:pt x="136893" y="169982"/>
                      <a:pt x="127241" y="173665"/>
                      <a:pt x="117596" y="173665"/>
                    </a:cubicBezTo>
                    <a:close/>
                  </a:path>
                </a:pathLst>
              </a:custGeom>
              <a:grpFill/>
              <a:ln w="6350" cap="flat">
                <a:noFill/>
                <a:prstDash val="solid"/>
                <a:miter/>
              </a:ln>
            </p:spPr>
            <p:txBody>
              <a:bodyPr rtlCol="0" anchor="ctr"/>
              <a:lstStyle/>
              <a:p>
                <a:endParaRPr lang="en-US"/>
              </a:p>
            </p:txBody>
          </p:sp>
          <p:sp>
            <p:nvSpPr>
              <p:cNvPr id="71" name="Freeform: Shape 1257">
                <a:extLst>
                  <a:ext uri="{FF2B5EF4-FFF2-40B4-BE49-F238E27FC236}">
                    <a16:creationId xmlns:a16="http://schemas.microsoft.com/office/drawing/2014/main" id="{9F96D62D-29A7-FCE8-BCEB-C7E40BDAF1A7}"/>
                  </a:ext>
                </a:extLst>
              </p:cNvPr>
              <p:cNvSpPr/>
              <p:nvPr/>
            </p:nvSpPr>
            <p:spPr>
              <a:xfrm>
                <a:off x="3597001" y="5663139"/>
                <a:ext cx="180098" cy="180098"/>
              </a:xfrm>
              <a:custGeom>
                <a:avLst/>
                <a:gdLst>
                  <a:gd name="connsiteX0" fmla="*/ 104070 w 180098"/>
                  <a:gd name="connsiteY0" fmla="*/ 180099 h 180098"/>
                  <a:gd name="connsiteX1" fmla="*/ 97403 w 180098"/>
                  <a:gd name="connsiteY1" fmla="*/ 177337 h 180098"/>
                  <a:gd name="connsiteX2" fmla="*/ 2763 w 180098"/>
                  <a:gd name="connsiteY2" fmla="*/ 82696 h 180098"/>
                  <a:gd name="connsiteX3" fmla="*/ 0 w 180098"/>
                  <a:gd name="connsiteY3" fmla="*/ 76029 h 180098"/>
                  <a:gd name="connsiteX4" fmla="*/ 2763 w 180098"/>
                  <a:gd name="connsiteY4" fmla="*/ 69368 h 180098"/>
                  <a:gd name="connsiteX5" fmla="*/ 69374 w 180098"/>
                  <a:gd name="connsiteY5" fmla="*/ 2762 h 180098"/>
                  <a:gd name="connsiteX6" fmla="*/ 82696 w 180098"/>
                  <a:gd name="connsiteY6" fmla="*/ 2762 h 180098"/>
                  <a:gd name="connsiteX7" fmla="*/ 177336 w 180098"/>
                  <a:gd name="connsiteY7" fmla="*/ 97403 h 180098"/>
                  <a:gd name="connsiteX8" fmla="*/ 177336 w 180098"/>
                  <a:gd name="connsiteY8" fmla="*/ 110725 h 180098"/>
                  <a:gd name="connsiteX9" fmla="*/ 110732 w 180098"/>
                  <a:gd name="connsiteY9" fmla="*/ 177330 h 180098"/>
                  <a:gd name="connsiteX10" fmla="*/ 104070 w 180098"/>
                  <a:gd name="connsiteY10" fmla="*/ 180099 h 180098"/>
                  <a:gd name="connsiteX11" fmla="*/ 104070 w 180098"/>
                  <a:gd name="connsiteY11" fmla="*/ 157353 h 180098"/>
                  <a:gd name="connsiteX12" fmla="*/ 157359 w 180098"/>
                  <a:gd name="connsiteY12" fmla="*/ 104064 h 180098"/>
                  <a:gd name="connsiteX13" fmla="*/ 76035 w 180098"/>
                  <a:gd name="connsiteY13" fmla="*/ 22739 h 180098"/>
                  <a:gd name="connsiteX14" fmla="*/ 22746 w 180098"/>
                  <a:gd name="connsiteY14" fmla="*/ 76029 h 180098"/>
                  <a:gd name="connsiteX15" fmla="*/ 104070 w 180098"/>
                  <a:gd name="connsiteY15" fmla="*/ 157353 h 18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098" h="180098">
                    <a:moveTo>
                      <a:pt x="104070" y="180099"/>
                    </a:moveTo>
                    <a:cubicBezTo>
                      <a:pt x="101569" y="180099"/>
                      <a:pt x="99168" y="179102"/>
                      <a:pt x="97403" y="177337"/>
                    </a:cubicBezTo>
                    <a:lnTo>
                      <a:pt x="2763" y="82696"/>
                    </a:lnTo>
                    <a:cubicBezTo>
                      <a:pt x="991" y="80931"/>
                      <a:pt x="0" y="78531"/>
                      <a:pt x="0" y="76029"/>
                    </a:cubicBezTo>
                    <a:cubicBezTo>
                      <a:pt x="0" y="73533"/>
                      <a:pt x="991" y="71139"/>
                      <a:pt x="2763" y="69368"/>
                    </a:cubicBezTo>
                    <a:lnTo>
                      <a:pt x="69374" y="2762"/>
                    </a:lnTo>
                    <a:cubicBezTo>
                      <a:pt x="73057" y="-921"/>
                      <a:pt x="79013" y="-921"/>
                      <a:pt x="82696" y="2762"/>
                    </a:cubicBezTo>
                    <a:lnTo>
                      <a:pt x="177336" y="97403"/>
                    </a:lnTo>
                    <a:cubicBezTo>
                      <a:pt x="181020" y="101086"/>
                      <a:pt x="181020" y="107042"/>
                      <a:pt x="177336" y="110725"/>
                    </a:cubicBezTo>
                    <a:lnTo>
                      <a:pt x="110732" y="177330"/>
                    </a:lnTo>
                    <a:cubicBezTo>
                      <a:pt x="108960" y="179102"/>
                      <a:pt x="106566" y="180099"/>
                      <a:pt x="104070" y="180099"/>
                    </a:cubicBezTo>
                    <a:close/>
                    <a:moveTo>
                      <a:pt x="104070" y="157353"/>
                    </a:moveTo>
                    <a:lnTo>
                      <a:pt x="157359" y="104064"/>
                    </a:lnTo>
                    <a:lnTo>
                      <a:pt x="76035" y="22739"/>
                    </a:lnTo>
                    <a:lnTo>
                      <a:pt x="22746" y="76029"/>
                    </a:lnTo>
                    <a:lnTo>
                      <a:pt x="104070" y="157353"/>
                    </a:lnTo>
                    <a:close/>
                  </a:path>
                </a:pathLst>
              </a:custGeom>
              <a:grpFill/>
              <a:ln w="6350" cap="flat">
                <a:noFill/>
                <a:prstDash val="solid"/>
                <a:miter/>
              </a:ln>
            </p:spPr>
            <p:txBody>
              <a:bodyPr rtlCol="0" anchor="ctr"/>
              <a:lstStyle/>
              <a:p>
                <a:endParaRPr lang="en-US"/>
              </a:p>
            </p:txBody>
          </p:sp>
        </p:grpSp>
      </p:grpSp>
      <p:sp>
        <p:nvSpPr>
          <p:cNvPr id="76" name="TextBox 75">
            <a:extLst>
              <a:ext uri="{FF2B5EF4-FFF2-40B4-BE49-F238E27FC236}">
                <a16:creationId xmlns:a16="http://schemas.microsoft.com/office/drawing/2014/main" id="{49B6FF98-D895-674D-26A4-62A7945475E7}"/>
              </a:ext>
            </a:extLst>
          </p:cNvPr>
          <p:cNvSpPr txBox="1"/>
          <p:nvPr/>
        </p:nvSpPr>
        <p:spPr>
          <a:xfrm>
            <a:off x="7686602" y="197346"/>
            <a:ext cx="3858394" cy="6463308"/>
          </a:xfrm>
          <a:prstGeom prst="rect">
            <a:avLst/>
          </a:prstGeom>
          <a:noFill/>
        </p:spPr>
        <p:txBody>
          <a:bodyPr wrap="square">
            <a:spAutoFit/>
          </a:bodyPr>
          <a:lstStyle/>
          <a:p>
            <a:pPr marL="285750" indent="-285750">
              <a:spcBef>
                <a:spcPts val="1200"/>
              </a:spcBef>
              <a:buFont typeface="Wingdings" panose="05000000000000000000" pitchFamily="2" charset="2"/>
              <a:buChar char="ü"/>
            </a:pPr>
            <a:r>
              <a:rPr lang="en-US" dirty="0"/>
              <a:t>Disciplinary Proceedings</a:t>
            </a:r>
          </a:p>
          <a:p>
            <a:pPr marL="285750" indent="-285750">
              <a:spcBef>
                <a:spcPts val="1200"/>
              </a:spcBef>
              <a:buFont typeface="Wingdings" panose="05000000000000000000" pitchFamily="2" charset="2"/>
              <a:buChar char="ü"/>
            </a:pPr>
            <a:r>
              <a:rPr lang="en-US" dirty="0"/>
              <a:t>Congressional Oversight </a:t>
            </a:r>
            <a:br>
              <a:rPr lang="en-US" dirty="0"/>
            </a:br>
            <a:r>
              <a:rPr lang="en-US" dirty="0"/>
              <a:t>Investigations/Hearings</a:t>
            </a:r>
          </a:p>
          <a:p>
            <a:pPr marL="285750" indent="-285750">
              <a:spcBef>
                <a:spcPts val="1200"/>
              </a:spcBef>
              <a:buFont typeface="Wingdings" panose="05000000000000000000" pitchFamily="2" charset="2"/>
              <a:buChar char="ü"/>
            </a:pPr>
            <a:r>
              <a:rPr lang="en-US" dirty="0"/>
              <a:t>Internal Disciplinary Boards</a:t>
            </a:r>
          </a:p>
          <a:p>
            <a:pPr marL="285750" indent="-285750">
              <a:spcBef>
                <a:spcPts val="1200"/>
              </a:spcBef>
              <a:buFont typeface="Wingdings" panose="05000000000000000000" pitchFamily="2" charset="2"/>
              <a:buChar char="ü"/>
            </a:pPr>
            <a:r>
              <a:rPr lang="en-US" dirty="0"/>
              <a:t>HR Investigations/Management Inquiries</a:t>
            </a:r>
          </a:p>
          <a:p>
            <a:pPr marL="285750" indent="-285750">
              <a:spcBef>
                <a:spcPts val="1200"/>
              </a:spcBef>
              <a:buFont typeface="Wingdings" panose="05000000000000000000" pitchFamily="2" charset="2"/>
              <a:buChar char="ü"/>
            </a:pPr>
            <a:r>
              <a:rPr lang="en-US" dirty="0"/>
              <a:t>OIG Investigations</a:t>
            </a:r>
          </a:p>
          <a:p>
            <a:pPr marL="285750" indent="-285750">
              <a:spcBef>
                <a:spcPts val="1200"/>
              </a:spcBef>
              <a:buFont typeface="Wingdings" panose="05000000000000000000" pitchFamily="2" charset="2"/>
              <a:buChar char="ü"/>
            </a:pPr>
            <a:r>
              <a:rPr lang="en-US" dirty="0"/>
              <a:t>OSC Investigations (whistleblower retaliation)</a:t>
            </a:r>
          </a:p>
          <a:p>
            <a:pPr marL="285750" indent="-285750">
              <a:spcBef>
                <a:spcPts val="1200"/>
              </a:spcBef>
              <a:buFont typeface="Wingdings" panose="05000000000000000000" pitchFamily="2" charset="2"/>
              <a:buChar char="ü"/>
            </a:pPr>
            <a:r>
              <a:rPr lang="en-US" dirty="0"/>
              <a:t>OPR/OIA Investigations &amp; </a:t>
            </a:r>
            <a:br>
              <a:rPr lang="en-US" dirty="0"/>
            </a:br>
            <a:r>
              <a:rPr lang="en-US" dirty="0"/>
              <a:t>Other Professional Misconduct </a:t>
            </a:r>
            <a:br>
              <a:rPr lang="en-US" dirty="0"/>
            </a:br>
            <a:r>
              <a:rPr lang="en-US" dirty="0"/>
              <a:t>Proceedings</a:t>
            </a:r>
          </a:p>
          <a:p>
            <a:pPr marL="285750" indent="-285750">
              <a:spcBef>
                <a:spcPts val="1200"/>
              </a:spcBef>
              <a:buFont typeface="Wingdings" panose="05000000000000000000" pitchFamily="2" charset="2"/>
              <a:buChar char="ü"/>
            </a:pPr>
            <a:r>
              <a:rPr lang="en-US" dirty="0"/>
              <a:t>MSPB Appeals</a:t>
            </a:r>
          </a:p>
          <a:p>
            <a:pPr marL="285750" indent="-285750">
              <a:spcBef>
                <a:spcPts val="1200"/>
              </a:spcBef>
              <a:buFont typeface="Wingdings" panose="05000000000000000000" pitchFamily="2" charset="2"/>
              <a:buChar char="ü"/>
            </a:pPr>
            <a:r>
              <a:rPr lang="en-US" sz="1800" dirty="0"/>
              <a:t>Named as a “Responsible Management Official” in an EEO Complaint</a:t>
            </a:r>
          </a:p>
          <a:p>
            <a:pPr marL="285750" indent="-285750">
              <a:spcBef>
                <a:spcPts val="1200"/>
              </a:spcBef>
              <a:buFont typeface="Wingdings" panose="05000000000000000000" pitchFamily="2" charset="2"/>
              <a:buChar char="ü"/>
            </a:pPr>
            <a:r>
              <a:rPr lang="en-US" sz="1800" dirty="0"/>
              <a:t>State Bar &amp; Medical Board Investigations</a:t>
            </a:r>
          </a:p>
        </p:txBody>
      </p:sp>
    </p:spTree>
    <p:extLst>
      <p:ext uri="{BB962C8B-B14F-4D97-AF65-F5344CB8AC3E}">
        <p14:creationId xmlns:p14="http://schemas.microsoft.com/office/powerpoint/2010/main" val="3703888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536020" y="2158489"/>
            <a:ext cx="462106" cy="46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699">
            <a:extLst>
              <a:ext uri="{FF2B5EF4-FFF2-40B4-BE49-F238E27FC236}">
                <a16:creationId xmlns:a16="http://schemas.microsoft.com/office/drawing/2014/main" id="{9AC805B7-3D06-4BD3-B938-62FAB94E1FBE}"/>
              </a:ext>
            </a:extLst>
          </p:cNvPr>
          <p:cNvGrpSpPr/>
          <p:nvPr/>
        </p:nvGrpSpPr>
        <p:grpSpPr>
          <a:xfrm>
            <a:off x="7623856" y="2250590"/>
            <a:ext cx="286434" cy="286459"/>
            <a:chOff x="1522036" y="5595174"/>
            <a:chExt cx="565337" cy="565386"/>
          </a:xfrm>
          <a:solidFill>
            <a:schemeClr val="tx1"/>
          </a:solidFill>
        </p:grpSpPr>
        <p:sp>
          <p:nvSpPr>
            <p:cNvPr id="17" name="Freeform: Shape 1223">
              <a:extLst>
                <a:ext uri="{FF2B5EF4-FFF2-40B4-BE49-F238E27FC236}">
                  <a16:creationId xmlns:a16="http://schemas.microsoft.com/office/drawing/2014/main" id="{B93056A6-DAE3-42CC-BBF8-2A186AE3C37F}"/>
                </a:ext>
              </a:extLst>
            </p:cNvPr>
            <p:cNvSpPr/>
            <p:nvPr/>
          </p:nvSpPr>
          <p:spPr>
            <a:xfrm>
              <a:off x="1522036" y="5595174"/>
              <a:ext cx="565337" cy="565386"/>
            </a:xfrm>
            <a:custGeom>
              <a:avLst/>
              <a:gdLst>
                <a:gd name="connsiteX0" fmla="*/ 322334 w 565337"/>
                <a:gd name="connsiteY0" fmla="*/ 562567 h 565386"/>
                <a:gd name="connsiteX1" fmla="*/ 2821 w 565337"/>
                <a:gd name="connsiteY1" fmla="*/ 322384 h 565386"/>
                <a:gd name="connsiteX2" fmla="*/ 243004 w 565337"/>
                <a:gd name="connsiteY2" fmla="*/ 2871 h 565386"/>
                <a:gd name="connsiteX3" fmla="*/ 424696 w 565337"/>
                <a:gd name="connsiteY3" fmla="*/ 38304 h 565386"/>
                <a:gd name="connsiteX4" fmla="*/ 428106 w 565337"/>
                <a:gd name="connsiteY4" fmla="*/ 51201 h 565386"/>
                <a:gd name="connsiteX5" fmla="*/ 415222 w 565337"/>
                <a:gd name="connsiteY5" fmla="*/ 54586 h 565386"/>
                <a:gd name="connsiteX6" fmla="*/ 245645 w 565337"/>
                <a:gd name="connsiteY6" fmla="*/ 21528 h 565386"/>
                <a:gd name="connsiteX7" fmla="*/ 21477 w 565337"/>
                <a:gd name="connsiteY7" fmla="*/ 319736 h 565386"/>
                <a:gd name="connsiteX8" fmla="*/ 319686 w 565337"/>
                <a:gd name="connsiteY8" fmla="*/ 543904 h 565386"/>
                <a:gd name="connsiteX9" fmla="*/ 543860 w 565337"/>
                <a:gd name="connsiteY9" fmla="*/ 245695 h 565386"/>
                <a:gd name="connsiteX10" fmla="*/ 513723 w 565337"/>
                <a:gd name="connsiteY10" fmla="*/ 155297 h 565386"/>
                <a:gd name="connsiteX11" fmla="*/ 517431 w 565337"/>
                <a:gd name="connsiteY11" fmla="*/ 142501 h 565386"/>
                <a:gd name="connsiteX12" fmla="*/ 530239 w 565337"/>
                <a:gd name="connsiteY12" fmla="*/ 146191 h 565386"/>
                <a:gd name="connsiteX13" fmla="*/ 562516 w 565337"/>
                <a:gd name="connsiteY13" fmla="*/ 243054 h 565386"/>
                <a:gd name="connsiteX14" fmla="*/ 322334 w 565337"/>
                <a:gd name="connsiteY14" fmla="*/ 562567 h 5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5337" h="565386">
                  <a:moveTo>
                    <a:pt x="322334" y="562567"/>
                  </a:moveTo>
                  <a:cubicBezTo>
                    <a:pt x="168016" y="584436"/>
                    <a:pt x="24690" y="476696"/>
                    <a:pt x="2821" y="322384"/>
                  </a:cubicBezTo>
                  <a:cubicBezTo>
                    <a:pt x="-19055" y="168066"/>
                    <a:pt x="88686" y="24747"/>
                    <a:pt x="243004" y="2871"/>
                  </a:cubicBezTo>
                  <a:cubicBezTo>
                    <a:pt x="306516" y="-6127"/>
                    <a:pt x="369343" y="6116"/>
                    <a:pt x="424696" y="38304"/>
                  </a:cubicBezTo>
                  <a:cubicBezTo>
                    <a:pt x="429192" y="40933"/>
                    <a:pt x="430722" y="46705"/>
                    <a:pt x="428106" y="51201"/>
                  </a:cubicBezTo>
                  <a:cubicBezTo>
                    <a:pt x="425490" y="55697"/>
                    <a:pt x="419724" y="57221"/>
                    <a:pt x="415222" y="54586"/>
                  </a:cubicBezTo>
                  <a:cubicBezTo>
                    <a:pt x="363571" y="24550"/>
                    <a:pt x="304929" y="13120"/>
                    <a:pt x="245645" y="21528"/>
                  </a:cubicBezTo>
                  <a:cubicBezTo>
                    <a:pt x="101627" y="41937"/>
                    <a:pt x="1062" y="175699"/>
                    <a:pt x="21477" y="319736"/>
                  </a:cubicBezTo>
                  <a:cubicBezTo>
                    <a:pt x="41886" y="463741"/>
                    <a:pt x="175668" y="564319"/>
                    <a:pt x="319686" y="543904"/>
                  </a:cubicBezTo>
                  <a:cubicBezTo>
                    <a:pt x="463710" y="523495"/>
                    <a:pt x="564269" y="389701"/>
                    <a:pt x="543860" y="245695"/>
                  </a:cubicBezTo>
                  <a:cubicBezTo>
                    <a:pt x="539326" y="213704"/>
                    <a:pt x="529204" y="183326"/>
                    <a:pt x="513723" y="155297"/>
                  </a:cubicBezTo>
                  <a:cubicBezTo>
                    <a:pt x="511221" y="150750"/>
                    <a:pt x="512879" y="145010"/>
                    <a:pt x="517431" y="142501"/>
                  </a:cubicBezTo>
                  <a:cubicBezTo>
                    <a:pt x="521953" y="140044"/>
                    <a:pt x="527718" y="141638"/>
                    <a:pt x="530239" y="146191"/>
                  </a:cubicBezTo>
                  <a:cubicBezTo>
                    <a:pt x="546794" y="176220"/>
                    <a:pt x="557665" y="208802"/>
                    <a:pt x="562516" y="243054"/>
                  </a:cubicBezTo>
                  <a:cubicBezTo>
                    <a:pt x="584392" y="397371"/>
                    <a:pt x="476652" y="540691"/>
                    <a:pt x="322334" y="562567"/>
                  </a:cubicBezTo>
                  <a:close/>
                </a:path>
              </a:pathLst>
            </a:custGeom>
            <a:grpFill/>
            <a:ln w="6350" cap="flat">
              <a:noFill/>
              <a:prstDash val="solid"/>
              <a:miter/>
            </a:ln>
          </p:spPr>
          <p:txBody>
            <a:bodyPr rtlCol="0" anchor="ctr"/>
            <a:lstStyle/>
            <a:p>
              <a:endParaRPr lang="en-US"/>
            </a:p>
          </p:txBody>
        </p:sp>
        <p:sp>
          <p:nvSpPr>
            <p:cNvPr id="18" name="Freeform: Shape 1224">
              <a:extLst>
                <a:ext uri="{FF2B5EF4-FFF2-40B4-BE49-F238E27FC236}">
                  <a16:creationId xmlns:a16="http://schemas.microsoft.com/office/drawing/2014/main" id="{FBA521C1-2260-4F4D-BD4A-7E674F850474}"/>
                </a:ext>
              </a:extLst>
            </p:cNvPr>
            <p:cNvSpPr/>
            <p:nvPr/>
          </p:nvSpPr>
          <p:spPr>
            <a:xfrm>
              <a:off x="1644561" y="5661642"/>
              <a:ext cx="433344" cy="348150"/>
            </a:xfrm>
            <a:custGeom>
              <a:avLst/>
              <a:gdLst>
                <a:gd name="connsiteX0" fmla="*/ 141300 w 433344"/>
                <a:gd name="connsiteY0" fmla="*/ 348150 h 348150"/>
                <a:gd name="connsiteX1" fmla="*/ 141186 w 433344"/>
                <a:gd name="connsiteY1" fmla="*/ 348150 h 348150"/>
                <a:gd name="connsiteX2" fmla="*/ 113513 w 433344"/>
                <a:gd name="connsiteY2" fmla="*/ 335933 h 348150"/>
                <a:gd name="connsiteX3" fmla="*/ 9900 w 433344"/>
                <a:gd name="connsiteY3" fmla="*/ 222877 h 348150"/>
                <a:gd name="connsiteX4" fmla="*/ 12198 w 433344"/>
                <a:gd name="connsiteY4" fmla="*/ 169620 h 348150"/>
                <a:gd name="connsiteX5" fmla="*/ 65430 w 433344"/>
                <a:gd name="connsiteY5" fmla="*/ 171938 h 348150"/>
                <a:gd name="connsiteX6" fmla="*/ 141523 w 433344"/>
                <a:gd name="connsiteY6" fmla="*/ 254932 h 348150"/>
                <a:gd name="connsiteX7" fmla="*/ 368097 w 433344"/>
                <a:gd name="connsiteY7" fmla="*/ 11556 h 348150"/>
                <a:gd name="connsiteX8" fmla="*/ 421367 w 433344"/>
                <a:gd name="connsiteY8" fmla="*/ 9645 h 348150"/>
                <a:gd name="connsiteX9" fmla="*/ 423266 w 433344"/>
                <a:gd name="connsiteY9" fmla="*/ 62934 h 348150"/>
                <a:gd name="connsiteX10" fmla="*/ 168885 w 433344"/>
                <a:gd name="connsiteY10" fmla="*/ 336155 h 348150"/>
                <a:gd name="connsiteX11" fmla="*/ 141300 w 433344"/>
                <a:gd name="connsiteY11" fmla="*/ 348150 h 348150"/>
                <a:gd name="connsiteX12" fmla="*/ 37643 w 433344"/>
                <a:gd name="connsiteY12" fmla="*/ 178567 h 348150"/>
                <a:gd name="connsiteX13" fmla="*/ 37643 w 433344"/>
                <a:gd name="connsiteY13" fmla="*/ 178567 h 348150"/>
                <a:gd name="connsiteX14" fmla="*/ 24930 w 433344"/>
                <a:gd name="connsiteY14" fmla="*/ 183495 h 348150"/>
                <a:gd name="connsiteX15" fmla="*/ 18840 w 433344"/>
                <a:gd name="connsiteY15" fmla="*/ 196601 h 348150"/>
                <a:gd name="connsiteX16" fmla="*/ 23768 w 433344"/>
                <a:gd name="connsiteY16" fmla="*/ 210146 h 348150"/>
                <a:gd name="connsiteX17" fmla="*/ 127406 w 433344"/>
                <a:gd name="connsiteY17" fmla="*/ 323195 h 348150"/>
                <a:gd name="connsiteX18" fmla="*/ 141230 w 433344"/>
                <a:gd name="connsiteY18" fmla="*/ 329310 h 348150"/>
                <a:gd name="connsiteX19" fmla="*/ 141300 w 433344"/>
                <a:gd name="connsiteY19" fmla="*/ 338733 h 348150"/>
                <a:gd name="connsiteX20" fmla="*/ 141300 w 433344"/>
                <a:gd name="connsiteY20" fmla="*/ 329310 h 348150"/>
                <a:gd name="connsiteX21" fmla="*/ 155080 w 433344"/>
                <a:gd name="connsiteY21" fmla="*/ 323309 h 348150"/>
                <a:gd name="connsiteX22" fmla="*/ 409461 w 433344"/>
                <a:gd name="connsiteY22" fmla="*/ 50087 h 348150"/>
                <a:gd name="connsiteX23" fmla="*/ 408527 w 433344"/>
                <a:gd name="connsiteY23" fmla="*/ 23443 h 348150"/>
                <a:gd name="connsiteX24" fmla="*/ 381895 w 433344"/>
                <a:gd name="connsiteY24" fmla="*/ 24402 h 348150"/>
                <a:gd name="connsiteX25" fmla="*/ 148368 w 433344"/>
                <a:gd name="connsiteY25" fmla="*/ 275208 h 348150"/>
                <a:gd name="connsiteX26" fmla="*/ 141465 w 433344"/>
                <a:gd name="connsiteY26" fmla="*/ 278224 h 348150"/>
                <a:gd name="connsiteX27" fmla="*/ 141446 w 433344"/>
                <a:gd name="connsiteY27" fmla="*/ 278224 h 348150"/>
                <a:gd name="connsiteX28" fmla="*/ 134525 w 433344"/>
                <a:gd name="connsiteY28" fmla="*/ 275176 h 348150"/>
                <a:gd name="connsiteX29" fmla="*/ 51562 w 433344"/>
                <a:gd name="connsiteY29" fmla="*/ 184670 h 348150"/>
                <a:gd name="connsiteX30" fmla="*/ 37643 w 433344"/>
                <a:gd name="connsiteY30" fmla="*/ 178567 h 3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3344" h="348150">
                  <a:moveTo>
                    <a:pt x="141300" y="348150"/>
                  </a:moveTo>
                  <a:lnTo>
                    <a:pt x="141186" y="348150"/>
                  </a:lnTo>
                  <a:cubicBezTo>
                    <a:pt x="130645" y="348081"/>
                    <a:pt x="120580" y="343623"/>
                    <a:pt x="113513" y="335933"/>
                  </a:cubicBezTo>
                  <a:lnTo>
                    <a:pt x="9900" y="222877"/>
                  </a:lnTo>
                  <a:cubicBezTo>
                    <a:pt x="-4159" y="207567"/>
                    <a:pt x="-3111" y="183685"/>
                    <a:pt x="12198" y="169620"/>
                  </a:cubicBezTo>
                  <a:cubicBezTo>
                    <a:pt x="26956" y="156082"/>
                    <a:pt x="51943" y="157219"/>
                    <a:pt x="65430" y="171938"/>
                  </a:cubicBezTo>
                  <a:lnTo>
                    <a:pt x="141523" y="254932"/>
                  </a:lnTo>
                  <a:lnTo>
                    <a:pt x="368097" y="11556"/>
                  </a:lnTo>
                  <a:cubicBezTo>
                    <a:pt x="381660" y="-3017"/>
                    <a:pt x="406679" y="-3976"/>
                    <a:pt x="421367" y="9645"/>
                  </a:cubicBezTo>
                  <a:cubicBezTo>
                    <a:pt x="436562" y="23811"/>
                    <a:pt x="437413" y="47693"/>
                    <a:pt x="423266" y="62934"/>
                  </a:cubicBezTo>
                  <a:lnTo>
                    <a:pt x="168885" y="336155"/>
                  </a:lnTo>
                  <a:cubicBezTo>
                    <a:pt x="161798" y="343775"/>
                    <a:pt x="151740" y="348150"/>
                    <a:pt x="141300" y="348150"/>
                  </a:cubicBezTo>
                  <a:close/>
                  <a:moveTo>
                    <a:pt x="37643" y="178567"/>
                  </a:moveTo>
                  <a:lnTo>
                    <a:pt x="37643" y="178567"/>
                  </a:lnTo>
                  <a:cubicBezTo>
                    <a:pt x="32937" y="178567"/>
                    <a:pt x="28410" y="180332"/>
                    <a:pt x="24930" y="183495"/>
                  </a:cubicBezTo>
                  <a:cubicBezTo>
                    <a:pt x="21234" y="186924"/>
                    <a:pt x="19063" y="191553"/>
                    <a:pt x="18840" y="196601"/>
                  </a:cubicBezTo>
                  <a:cubicBezTo>
                    <a:pt x="18618" y="201605"/>
                    <a:pt x="20390" y="206424"/>
                    <a:pt x="23768" y="210146"/>
                  </a:cubicBezTo>
                  <a:lnTo>
                    <a:pt x="127406" y="323195"/>
                  </a:lnTo>
                  <a:cubicBezTo>
                    <a:pt x="130943" y="327068"/>
                    <a:pt x="135985" y="329272"/>
                    <a:pt x="141230" y="329310"/>
                  </a:cubicBezTo>
                  <a:lnTo>
                    <a:pt x="141300" y="338733"/>
                  </a:lnTo>
                  <a:lnTo>
                    <a:pt x="141300" y="329310"/>
                  </a:lnTo>
                  <a:cubicBezTo>
                    <a:pt x="146526" y="329310"/>
                    <a:pt x="151549" y="327100"/>
                    <a:pt x="155080" y="323309"/>
                  </a:cubicBezTo>
                  <a:lnTo>
                    <a:pt x="409461" y="50087"/>
                  </a:lnTo>
                  <a:cubicBezTo>
                    <a:pt x="416547" y="42467"/>
                    <a:pt x="416122" y="30510"/>
                    <a:pt x="408527" y="23443"/>
                  </a:cubicBezTo>
                  <a:cubicBezTo>
                    <a:pt x="401161" y="16598"/>
                    <a:pt x="388741" y="17042"/>
                    <a:pt x="381895" y="24402"/>
                  </a:cubicBezTo>
                  <a:lnTo>
                    <a:pt x="148368" y="275208"/>
                  </a:lnTo>
                  <a:cubicBezTo>
                    <a:pt x="146583" y="277126"/>
                    <a:pt x="144081" y="278224"/>
                    <a:pt x="141465" y="278224"/>
                  </a:cubicBezTo>
                  <a:cubicBezTo>
                    <a:pt x="141446" y="278224"/>
                    <a:pt x="141446" y="278224"/>
                    <a:pt x="141446" y="278224"/>
                  </a:cubicBezTo>
                  <a:cubicBezTo>
                    <a:pt x="138798" y="278186"/>
                    <a:pt x="136296" y="277087"/>
                    <a:pt x="134525" y="275176"/>
                  </a:cubicBezTo>
                  <a:lnTo>
                    <a:pt x="51562" y="184670"/>
                  </a:lnTo>
                  <a:cubicBezTo>
                    <a:pt x="47930" y="180733"/>
                    <a:pt x="43002" y="178567"/>
                    <a:pt x="37643" y="178567"/>
                  </a:cubicBezTo>
                  <a:close/>
                </a:path>
              </a:pathLst>
            </a:custGeom>
            <a:grpFill/>
            <a:ln w="6350" cap="flat">
              <a:noFill/>
              <a:prstDash val="solid"/>
              <a:miter/>
            </a:ln>
          </p:spPr>
          <p:txBody>
            <a:bodyPr rtlCol="0" anchor="ctr"/>
            <a:lstStyle/>
            <a:p>
              <a:endParaRPr lang="en-US" dirty="0"/>
            </a:p>
          </p:txBody>
        </p:sp>
      </p:grpSp>
      <p:sp>
        <p:nvSpPr>
          <p:cNvPr id="2" name="TextBox 7">
            <a:extLst>
              <a:ext uri="{FF2B5EF4-FFF2-40B4-BE49-F238E27FC236}">
                <a16:creationId xmlns:a16="http://schemas.microsoft.com/office/drawing/2014/main" id="{96D8B602-A3C5-5A38-B141-2FC68ED75964}"/>
              </a:ext>
            </a:extLst>
          </p:cNvPr>
          <p:cNvSpPr txBox="1"/>
          <p:nvPr/>
        </p:nvSpPr>
        <p:spPr>
          <a:xfrm>
            <a:off x="7432657" y="520771"/>
            <a:ext cx="4360414"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t>Accountability &amp; Blame</a:t>
            </a:r>
          </a:p>
        </p:txBody>
      </p:sp>
      <p:sp>
        <p:nvSpPr>
          <p:cNvPr id="33" name="TextBox 7">
            <a:extLst>
              <a:ext uri="{FF2B5EF4-FFF2-40B4-BE49-F238E27FC236}">
                <a16:creationId xmlns:a16="http://schemas.microsoft.com/office/drawing/2014/main" id="{A4C5B44B-18EA-30AD-19AE-184801649219}"/>
              </a:ext>
            </a:extLst>
          </p:cNvPr>
          <p:cNvSpPr txBox="1"/>
          <p:nvPr/>
        </p:nvSpPr>
        <p:spPr>
          <a:xfrm>
            <a:off x="7719662" y="1099234"/>
            <a:ext cx="3786403" cy="83099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kern="0" dirty="0"/>
              <a:t>For Administrative Investigations &amp; Disciplinary Proceedings, you would be assigned an attorney to:</a:t>
            </a:r>
          </a:p>
        </p:txBody>
      </p:sp>
      <p:sp>
        <p:nvSpPr>
          <p:cNvPr id="34" name="Google Shape;90;p2">
            <a:extLst>
              <a:ext uri="{FF2B5EF4-FFF2-40B4-BE49-F238E27FC236}">
                <a16:creationId xmlns:a16="http://schemas.microsoft.com/office/drawing/2014/main" id="{BA453FCB-4918-91EB-7130-15B684B78FCD}"/>
              </a:ext>
            </a:extLst>
          </p:cNvPr>
          <p:cNvSpPr txBox="1"/>
          <p:nvPr/>
        </p:nvSpPr>
        <p:spPr>
          <a:xfrm>
            <a:off x="8251856" y="2077807"/>
            <a:ext cx="3254209" cy="4216539"/>
          </a:xfrm>
          <a:prstGeom prst="rect">
            <a:avLst/>
          </a:prstGeom>
          <a:noFill/>
          <a:ln>
            <a:noFill/>
          </a:ln>
        </p:spPr>
        <p:txBody>
          <a:bodyPr spcFirstLastPara="1" wrap="square" lIns="0" tIns="0" rIns="0" bIns="0" anchor="t" anchorCtr="0">
            <a:spAutoFit/>
          </a:bodyPr>
          <a:lstStyle/>
          <a:p>
            <a:pPr>
              <a:spcBef>
                <a:spcPts val="1200"/>
              </a:spcBef>
              <a:buClr>
                <a:schemeClr val="accent1"/>
              </a:buClr>
            </a:pPr>
            <a:r>
              <a:rPr lang="en-US" dirty="0"/>
              <a:t>Defend against allegations</a:t>
            </a:r>
            <a:br>
              <a:rPr lang="en-US" dirty="0"/>
            </a:br>
            <a:endParaRPr lang="en-US" dirty="0"/>
          </a:p>
          <a:p>
            <a:pPr>
              <a:spcBef>
                <a:spcPts val="1200"/>
              </a:spcBef>
              <a:buClr>
                <a:schemeClr val="accent1"/>
              </a:buClr>
            </a:pPr>
            <a:r>
              <a:rPr lang="en-US" dirty="0"/>
              <a:t>Prepare you for the agency administrative or investigation process</a:t>
            </a:r>
            <a:br>
              <a:rPr lang="en-US" dirty="0"/>
            </a:br>
            <a:endParaRPr lang="en-US" dirty="0"/>
          </a:p>
          <a:p>
            <a:pPr>
              <a:spcBef>
                <a:spcPts val="1200"/>
              </a:spcBef>
              <a:buClr>
                <a:schemeClr val="accent1"/>
              </a:buClr>
            </a:pPr>
            <a:r>
              <a:rPr lang="en-US" dirty="0"/>
              <a:t>Attend the investigative interview with you if necessary &amp; permitted</a:t>
            </a:r>
            <a:br>
              <a:rPr lang="en-US" dirty="0"/>
            </a:br>
            <a:endParaRPr lang="en-US" dirty="0"/>
          </a:p>
          <a:p>
            <a:pPr>
              <a:spcBef>
                <a:spcPts val="1200"/>
              </a:spcBef>
              <a:buClr>
                <a:schemeClr val="accent1"/>
              </a:buClr>
            </a:pPr>
            <a:r>
              <a:rPr lang="en-US" dirty="0"/>
              <a:t>Defend you in any resulting disciplinary action - both at the agency level and MSPB, and state licensing or other boards.</a:t>
            </a:r>
          </a:p>
        </p:txBody>
      </p:sp>
      <p:pic>
        <p:nvPicPr>
          <p:cNvPr id="8" name="Picture Placeholder 7" descr="Empty office room">
            <a:extLst>
              <a:ext uri="{FF2B5EF4-FFF2-40B4-BE49-F238E27FC236}">
                <a16:creationId xmlns:a16="http://schemas.microsoft.com/office/drawing/2014/main" id="{CA5706D2-B68C-C850-3AF0-5B7D6EC1ED0D}"/>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9749" t="15456" r="26409"/>
          <a:stretch/>
        </p:blipFill>
        <p:spPr>
          <a:xfrm>
            <a:off x="390805" y="542463"/>
            <a:ext cx="6626809" cy="5850593"/>
          </a:xfrm>
        </p:spPr>
      </p:pic>
      <p:sp>
        <p:nvSpPr>
          <p:cNvPr id="9" name="Rectangle 8">
            <a:extLst>
              <a:ext uri="{FF2B5EF4-FFF2-40B4-BE49-F238E27FC236}">
                <a16:creationId xmlns:a16="http://schemas.microsoft.com/office/drawing/2014/main" id="{684225A2-5A77-DA3A-08CA-F3606428B6B9}"/>
              </a:ext>
            </a:extLst>
          </p:cNvPr>
          <p:cNvSpPr/>
          <p:nvPr/>
        </p:nvSpPr>
        <p:spPr>
          <a:xfrm>
            <a:off x="7536020" y="3005654"/>
            <a:ext cx="462106" cy="46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aphic 699">
            <a:extLst>
              <a:ext uri="{FF2B5EF4-FFF2-40B4-BE49-F238E27FC236}">
                <a16:creationId xmlns:a16="http://schemas.microsoft.com/office/drawing/2014/main" id="{DE2611B0-6513-1B35-286D-FE2C30FFB2C9}"/>
              </a:ext>
            </a:extLst>
          </p:cNvPr>
          <p:cNvGrpSpPr/>
          <p:nvPr/>
        </p:nvGrpSpPr>
        <p:grpSpPr>
          <a:xfrm>
            <a:off x="7623856" y="3097755"/>
            <a:ext cx="286434" cy="286459"/>
            <a:chOff x="1522036" y="5595174"/>
            <a:chExt cx="565337" cy="565386"/>
          </a:xfrm>
          <a:solidFill>
            <a:schemeClr val="tx1"/>
          </a:solidFill>
        </p:grpSpPr>
        <p:sp>
          <p:nvSpPr>
            <p:cNvPr id="11" name="Freeform: Shape 1223">
              <a:extLst>
                <a:ext uri="{FF2B5EF4-FFF2-40B4-BE49-F238E27FC236}">
                  <a16:creationId xmlns:a16="http://schemas.microsoft.com/office/drawing/2014/main" id="{901902E8-5930-FFCF-21E9-191E3E759523}"/>
                </a:ext>
              </a:extLst>
            </p:cNvPr>
            <p:cNvSpPr/>
            <p:nvPr/>
          </p:nvSpPr>
          <p:spPr>
            <a:xfrm>
              <a:off x="1522036" y="5595174"/>
              <a:ext cx="565337" cy="565386"/>
            </a:xfrm>
            <a:custGeom>
              <a:avLst/>
              <a:gdLst>
                <a:gd name="connsiteX0" fmla="*/ 322334 w 565337"/>
                <a:gd name="connsiteY0" fmla="*/ 562567 h 565386"/>
                <a:gd name="connsiteX1" fmla="*/ 2821 w 565337"/>
                <a:gd name="connsiteY1" fmla="*/ 322384 h 565386"/>
                <a:gd name="connsiteX2" fmla="*/ 243004 w 565337"/>
                <a:gd name="connsiteY2" fmla="*/ 2871 h 565386"/>
                <a:gd name="connsiteX3" fmla="*/ 424696 w 565337"/>
                <a:gd name="connsiteY3" fmla="*/ 38304 h 565386"/>
                <a:gd name="connsiteX4" fmla="*/ 428106 w 565337"/>
                <a:gd name="connsiteY4" fmla="*/ 51201 h 565386"/>
                <a:gd name="connsiteX5" fmla="*/ 415222 w 565337"/>
                <a:gd name="connsiteY5" fmla="*/ 54586 h 565386"/>
                <a:gd name="connsiteX6" fmla="*/ 245645 w 565337"/>
                <a:gd name="connsiteY6" fmla="*/ 21528 h 565386"/>
                <a:gd name="connsiteX7" fmla="*/ 21477 w 565337"/>
                <a:gd name="connsiteY7" fmla="*/ 319736 h 565386"/>
                <a:gd name="connsiteX8" fmla="*/ 319686 w 565337"/>
                <a:gd name="connsiteY8" fmla="*/ 543904 h 565386"/>
                <a:gd name="connsiteX9" fmla="*/ 543860 w 565337"/>
                <a:gd name="connsiteY9" fmla="*/ 245695 h 565386"/>
                <a:gd name="connsiteX10" fmla="*/ 513723 w 565337"/>
                <a:gd name="connsiteY10" fmla="*/ 155297 h 565386"/>
                <a:gd name="connsiteX11" fmla="*/ 517431 w 565337"/>
                <a:gd name="connsiteY11" fmla="*/ 142501 h 565386"/>
                <a:gd name="connsiteX12" fmla="*/ 530239 w 565337"/>
                <a:gd name="connsiteY12" fmla="*/ 146191 h 565386"/>
                <a:gd name="connsiteX13" fmla="*/ 562516 w 565337"/>
                <a:gd name="connsiteY13" fmla="*/ 243054 h 565386"/>
                <a:gd name="connsiteX14" fmla="*/ 322334 w 565337"/>
                <a:gd name="connsiteY14" fmla="*/ 562567 h 5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5337" h="565386">
                  <a:moveTo>
                    <a:pt x="322334" y="562567"/>
                  </a:moveTo>
                  <a:cubicBezTo>
                    <a:pt x="168016" y="584436"/>
                    <a:pt x="24690" y="476696"/>
                    <a:pt x="2821" y="322384"/>
                  </a:cubicBezTo>
                  <a:cubicBezTo>
                    <a:pt x="-19055" y="168066"/>
                    <a:pt x="88686" y="24747"/>
                    <a:pt x="243004" y="2871"/>
                  </a:cubicBezTo>
                  <a:cubicBezTo>
                    <a:pt x="306516" y="-6127"/>
                    <a:pt x="369343" y="6116"/>
                    <a:pt x="424696" y="38304"/>
                  </a:cubicBezTo>
                  <a:cubicBezTo>
                    <a:pt x="429192" y="40933"/>
                    <a:pt x="430722" y="46705"/>
                    <a:pt x="428106" y="51201"/>
                  </a:cubicBezTo>
                  <a:cubicBezTo>
                    <a:pt x="425490" y="55697"/>
                    <a:pt x="419724" y="57221"/>
                    <a:pt x="415222" y="54586"/>
                  </a:cubicBezTo>
                  <a:cubicBezTo>
                    <a:pt x="363571" y="24550"/>
                    <a:pt x="304929" y="13120"/>
                    <a:pt x="245645" y="21528"/>
                  </a:cubicBezTo>
                  <a:cubicBezTo>
                    <a:pt x="101627" y="41937"/>
                    <a:pt x="1062" y="175699"/>
                    <a:pt x="21477" y="319736"/>
                  </a:cubicBezTo>
                  <a:cubicBezTo>
                    <a:pt x="41886" y="463741"/>
                    <a:pt x="175668" y="564319"/>
                    <a:pt x="319686" y="543904"/>
                  </a:cubicBezTo>
                  <a:cubicBezTo>
                    <a:pt x="463710" y="523495"/>
                    <a:pt x="564269" y="389701"/>
                    <a:pt x="543860" y="245695"/>
                  </a:cubicBezTo>
                  <a:cubicBezTo>
                    <a:pt x="539326" y="213704"/>
                    <a:pt x="529204" y="183326"/>
                    <a:pt x="513723" y="155297"/>
                  </a:cubicBezTo>
                  <a:cubicBezTo>
                    <a:pt x="511221" y="150750"/>
                    <a:pt x="512879" y="145010"/>
                    <a:pt x="517431" y="142501"/>
                  </a:cubicBezTo>
                  <a:cubicBezTo>
                    <a:pt x="521953" y="140044"/>
                    <a:pt x="527718" y="141638"/>
                    <a:pt x="530239" y="146191"/>
                  </a:cubicBezTo>
                  <a:cubicBezTo>
                    <a:pt x="546794" y="176220"/>
                    <a:pt x="557665" y="208802"/>
                    <a:pt x="562516" y="243054"/>
                  </a:cubicBezTo>
                  <a:cubicBezTo>
                    <a:pt x="584392" y="397371"/>
                    <a:pt x="476652" y="540691"/>
                    <a:pt x="322334" y="562567"/>
                  </a:cubicBezTo>
                  <a:close/>
                </a:path>
              </a:pathLst>
            </a:custGeom>
            <a:grpFill/>
            <a:ln w="6350" cap="flat">
              <a:noFill/>
              <a:prstDash val="solid"/>
              <a:miter/>
            </a:ln>
          </p:spPr>
          <p:txBody>
            <a:bodyPr rtlCol="0" anchor="ctr"/>
            <a:lstStyle/>
            <a:p>
              <a:endParaRPr lang="en-US"/>
            </a:p>
          </p:txBody>
        </p:sp>
        <p:sp>
          <p:nvSpPr>
            <p:cNvPr id="12" name="Freeform: Shape 1224">
              <a:extLst>
                <a:ext uri="{FF2B5EF4-FFF2-40B4-BE49-F238E27FC236}">
                  <a16:creationId xmlns:a16="http://schemas.microsoft.com/office/drawing/2014/main" id="{03B9161C-BA47-6932-765A-09ABCE5C569B}"/>
                </a:ext>
              </a:extLst>
            </p:cNvPr>
            <p:cNvSpPr/>
            <p:nvPr/>
          </p:nvSpPr>
          <p:spPr>
            <a:xfrm>
              <a:off x="1644561" y="5661642"/>
              <a:ext cx="433344" cy="348150"/>
            </a:xfrm>
            <a:custGeom>
              <a:avLst/>
              <a:gdLst>
                <a:gd name="connsiteX0" fmla="*/ 141300 w 433344"/>
                <a:gd name="connsiteY0" fmla="*/ 348150 h 348150"/>
                <a:gd name="connsiteX1" fmla="*/ 141186 w 433344"/>
                <a:gd name="connsiteY1" fmla="*/ 348150 h 348150"/>
                <a:gd name="connsiteX2" fmla="*/ 113513 w 433344"/>
                <a:gd name="connsiteY2" fmla="*/ 335933 h 348150"/>
                <a:gd name="connsiteX3" fmla="*/ 9900 w 433344"/>
                <a:gd name="connsiteY3" fmla="*/ 222877 h 348150"/>
                <a:gd name="connsiteX4" fmla="*/ 12198 w 433344"/>
                <a:gd name="connsiteY4" fmla="*/ 169620 h 348150"/>
                <a:gd name="connsiteX5" fmla="*/ 65430 w 433344"/>
                <a:gd name="connsiteY5" fmla="*/ 171938 h 348150"/>
                <a:gd name="connsiteX6" fmla="*/ 141523 w 433344"/>
                <a:gd name="connsiteY6" fmla="*/ 254932 h 348150"/>
                <a:gd name="connsiteX7" fmla="*/ 368097 w 433344"/>
                <a:gd name="connsiteY7" fmla="*/ 11556 h 348150"/>
                <a:gd name="connsiteX8" fmla="*/ 421367 w 433344"/>
                <a:gd name="connsiteY8" fmla="*/ 9645 h 348150"/>
                <a:gd name="connsiteX9" fmla="*/ 423266 w 433344"/>
                <a:gd name="connsiteY9" fmla="*/ 62934 h 348150"/>
                <a:gd name="connsiteX10" fmla="*/ 168885 w 433344"/>
                <a:gd name="connsiteY10" fmla="*/ 336155 h 348150"/>
                <a:gd name="connsiteX11" fmla="*/ 141300 w 433344"/>
                <a:gd name="connsiteY11" fmla="*/ 348150 h 348150"/>
                <a:gd name="connsiteX12" fmla="*/ 37643 w 433344"/>
                <a:gd name="connsiteY12" fmla="*/ 178567 h 348150"/>
                <a:gd name="connsiteX13" fmla="*/ 37643 w 433344"/>
                <a:gd name="connsiteY13" fmla="*/ 178567 h 348150"/>
                <a:gd name="connsiteX14" fmla="*/ 24930 w 433344"/>
                <a:gd name="connsiteY14" fmla="*/ 183495 h 348150"/>
                <a:gd name="connsiteX15" fmla="*/ 18840 w 433344"/>
                <a:gd name="connsiteY15" fmla="*/ 196601 h 348150"/>
                <a:gd name="connsiteX16" fmla="*/ 23768 w 433344"/>
                <a:gd name="connsiteY16" fmla="*/ 210146 h 348150"/>
                <a:gd name="connsiteX17" fmla="*/ 127406 w 433344"/>
                <a:gd name="connsiteY17" fmla="*/ 323195 h 348150"/>
                <a:gd name="connsiteX18" fmla="*/ 141230 w 433344"/>
                <a:gd name="connsiteY18" fmla="*/ 329310 h 348150"/>
                <a:gd name="connsiteX19" fmla="*/ 141300 w 433344"/>
                <a:gd name="connsiteY19" fmla="*/ 338733 h 348150"/>
                <a:gd name="connsiteX20" fmla="*/ 141300 w 433344"/>
                <a:gd name="connsiteY20" fmla="*/ 329310 h 348150"/>
                <a:gd name="connsiteX21" fmla="*/ 155080 w 433344"/>
                <a:gd name="connsiteY21" fmla="*/ 323309 h 348150"/>
                <a:gd name="connsiteX22" fmla="*/ 409461 w 433344"/>
                <a:gd name="connsiteY22" fmla="*/ 50087 h 348150"/>
                <a:gd name="connsiteX23" fmla="*/ 408527 w 433344"/>
                <a:gd name="connsiteY23" fmla="*/ 23443 h 348150"/>
                <a:gd name="connsiteX24" fmla="*/ 381895 w 433344"/>
                <a:gd name="connsiteY24" fmla="*/ 24402 h 348150"/>
                <a:gd name="connsiteX25" fmla="*/ 148368 w 433344"/>
                <a:gd name="connsiteY25" fmla="*/ 275208 h 348150"/>
                <a:gd name="connsiteX26" fmla="*/ 141465 w 433344"/>
                <a:gd name="connsiteY26" fmla="*/ 278224 h 348150"/>
                <a:gd name="connsiteX27" fmla="*/ 141446 w 433344"/>
                <a:gd name="connsiteY27" fmla="*/ 278224 h 348150"/>
                <a:gd name="connsiteX28" fmla="*/ 134525 w 433344"/>
                <a:gd name="connsiteY28" fmla="*/ 275176 h 348150"/>
                <a:gd name="connsiteX29" fmla="*/ 51562 w 433344"/>
                <a:gd name="connsiteY29" fmla="*/ 184670 h 348150"/>
                <a:gd name="connsiteX30" fmla="*/ 37643 w 433344"/>
                <a:gd name="connsiteY30" fmla="*/ 178567 h 3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3344" h="348150">
                  <a:moveTo>
                    <a:pt x="141300" y="348150"/>
                  </a:moveTo>
                  <a:lnTo>
                    <a:pt x="141186" y="348150"/>
                  </a:lnTo>
                  <a:cubicBezTo>
                    <a:pt x="130645" y="348081"/>
                    <a:pt x="120580" y="343623"/>
                    <a:pt x="113513" y="335933"/>
                  </a:cubicBezTo>
                  <a:lnTo>
                    <a:pt x="9900" y="222877"/>
                  </a:lnTo>
                  <a:cubicBezTo>
                    <a:pt x="-4159" y="207567"/>
                    <a:pt x="-3111" y="183685"/>
                    <a:pt x="12198" y="169620"/>
                  </a:cubicBezTo>
                  <a:cubicBezTo>
                    <a:pt x="26956" y="156082"/>
                    <a:pt x="51943" y="157219"/>
                    <a:pt x="65430" y="171938"/>
                  </a:cubicBezTo>
                  <a:lnTo>
                    <a:pt x="141523" y="254932"/>
                  </a:lnTo>
                  <a:lnTo>
                    <a:pt x="368097" y="11556"/>
                  </a:lnTo>
                  <a:cubicBezTo>
                    <a:pt x="381660" y="-3017"/>
                    <a:pt x="406679" y="-3976"/>
                    <a:pt x="421367" y="9645"/>
                  </a:cubicBezTo>
                  <a:cubicBezTo>
                    <a:pt x="436562" y="23811"/>
                    <a:pt x="437413" y="47693"/>
                    <a:pt x="423266" y="62934"/>
                  </a:cubicBezTo>
                  <a:lnTo>
                    <a:pt x="168885" y="336155"/>
                  </a:lnTo>
                  <a:cubicBezTo>
                    <a:pt x="161798" y="343775"/>
                    <a:pt x="151740" y="348150"/>
                    <a:pt x="141300" y="348150"/>
                  </a:cubicBezTo>
                  <a:close/>
                  <a:moveTo>
                    <a:pt x="37643" y="178567"/>
                  </a:moveTo>
                  <a:lnTo>
                    <a:pt x="37643" y="178567"/>
                  </a:lnTo>
                  <a:cubicBezTo>
                    <a:pt x="32937" y="178567"/>
                    <a:pt x="28410" y="180332"/>
                    <a:pt x="24930" y="183495"/>
                  </a:cubicBezTo>
                  <a:cubicBezTo>
                    <a:pt x="21234" y="186924"/>
                    <a:pt x="19063" y="191553"/>
                    <a:pt x="18840" y="196601"/>
                  </a:cubicBezTo>
                  <a:cubicBezTo>
                    <a:pt x="18618" y="201605"/>
                    <a:pt x="20390" y="206424"/>
                    <a:pt x="23768" y="210146"/>
                  </a:cubicBezTo>
                  <a:lnTo>
                    <a:pt x="127406" y="323195"/>
                  </a:lnTo>
                  <a:cubicBezTo>
                    <a:pt x="130943" y="327068"/>
                    <a:pt x="135985" y="329272"/>
                    <a:pt x="141230" y="329310"/>
                  </a:cubicBezTo>
                  <a:lnTo>
                    <a:pt x="141300" y="338733"/>
                  </a:lnTo>
                  <a:lnTo>
                    <a:pt x="141300" y="329310"/>
                  </a:lnTo>
                  <a:cubicBezTo>
                    <a:pt x="146526" y="329310"/>
                    <a:pt x="151549" y="327100"/>
                    <a:pt x="155080" y="323309"/>
                  </a:cubicBezTo>
                  <a:lnTo>
                    <a:pt x="409461" y="50087"/>
                  </a:lnTo>
                  <a:cubicBezTo>
                    <a:pt x="416547" y="42467"/>
                    <a:pt x="416122" y="30510"/>
                    <a:pt x="408527" y="23443"/>
                  </a:cubicBezTo>
                  <a:cubicBezTo>
                    <a:pt x="401161" y="16598"/>
                    <a:pt x="388741" y="17042"/>
                    <a:pt x="381895" y="24402"/>
                  </a:cubicBezTo>
                  <a:lnTo>
                    <a:pt x="148368" y="275208"/>
                  </a:lnTo>
                  <a:cubicBezTo>
                    <a:pt x="146583" y="277126"/>
                    <a:pt x="144081" y="278224"/>
                    <a:pt x="141465" y="278224"/>
                  </a:cubicBezTo>
                  <a:cubicBezTo>
                    <a:pt x="141446" y="278224"/>
                    <a:pt x="141446" y="278224"/>
                    <a:pt x="141446" y="278224"/>
                  </a:cubicBezTo>
                  <a:cubicBezTo>
                    <a:pt x="138798" y="278186"/>
                    <a:pt x="136296" y="277087"/>
                    <a:pt x="134525" y="275176"/>
                  </a:cubicBezTo>
                  <a:lnTo>
                    <a:pt x="51562" y="184670"/>
                  </a:lnTo>
                  <a:cubicBezTo>
                    <a:pt x="47930" y="180733"/>
                    <a:pt x="43002" y="178567"/>
                    <a:pt x="37643" y="178567"/>
                  </a:cubicBezTo>
                  <a:close/>
                </a:path>
              </a:pathLst>
            </a:custGeom>
            <a:grpFill/>
            <a:ln w="6350" cap="flat">
              <a:noFill/>
              <a:prstDash val="solid"/>
              <a:miter/>
            </a:ln>
          </p:spPr>
          <p:txBody>
            <a:bodyPr rtlCol="0" anchor="ctr"/>
            <a:lstStyle/>
            <a:p>
              <a:endParaRPr lang="en-US" dirty="0"/>
            </a:p>
          </p:txBody>
        </p:sp>
      </p:grpSp>
      <p:sp>
        <p:nvSpPr>
          <p:cNvPr id="13" name="Rectangle 12">
            <a:extLst>
              <a:ext uri="{FF2B5EF4-FFF2-40B4-BE49-F238E27FC236}">
                <a16:creationId xmlns:a16="http://schemas.microsoft.com/office/drawing/2014/main" id="{39D6BF30-B969-FE98-4B82-3ED7A8B3269E}"/>
              </a:ext>
            </a:extLst>
          </p:cNvPr>
          <p:cNvSpPr/>
          <p:nvPr/>
        </p:nvSpPr>
        <p:spPr>
          <a:xfrm>
            <a:off x="7536020" y="4256231"/>
            <a:ext cx="462106" cy="46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aphic 699">
            <a:extLst>
              <a:ext uri="{FF2B5EF4-FFF2-40B4-BE49-F238E27FC236}">
                <a16:creationId xmlns:a16="http://schemas.microsoft.com/office/drawing/2014/main" id="{10D9BDA7-2438-3D6B-FE40-CC48C13C6758}"/>
              </a:ext>
            </a:extLst>
          </p:cNvPr>
          <p:cNvGrpSpPr/>
          <p:nvPr/>
        </p:nvGrpSpPr>
        <p:grpSpPr>
          <a:xfrm>
            <a:off x="7623856" y="4348332"/>
            <a:ext cx="286434" cy="286459"/>
            <a:chOff x="1522036" y="5595174"/>
            <a:chExt cx="565337" cy="565386"/>
          </a:xfrm>
          <a:solidFill>
            <a:schemeClr val="tx1"/>
          </a:solidFill>
        </p:grpSpPr>
        <p:sp>
          <p:nvSpPr>
            <p:cNvPr id="19" name="Freeform: Shape 1223">
              <a:extLst>
                <a:ext uri="{FF2B5EF4-FFF2-40B4-BE49-F238E27FC236}">
                  <a16:creationId xmlns:a16="http://schemas.microsoft.com/office/drawing/2014/main" id="{9FF5595D-3EBF-02F0-6F48-4A7E327344DA}"/>
                </a:ext>
              </a:extLst>
            </p:cNvPr>
            <p:cNvSpPr/>
            <p:nvPr/>
          </p:nvSpPr>
          <p:spPr>
            <a:xfrm>
              <a:off x="1522036" y="5595174"/>
              <a:ext cx="565337" cy="565386"/>
            </a:xfrm>
            <a:custGeom>
              <a:avLst/>
              <a:gdLst>
                <a:gd name="connsiteX0" fmla="*/ 322334 w 565337"/>
                <a:gd name="connsiteY0" fmla="*/ 562567 h 565386"/>
                <a:gd name="connsiteX1" fmla="*/ 2821 w 565337"/>
                <a:gd name="connsiteY1" fmla="*/ 322384 h 565386"/>
                <a:gd name="connsiteX2" fmla="*/ 243004 w 565337"/>
                <a:gd name="connsiteY2" fmla="*/ 2871 h 565386"/>
                <a:gd name="connsiteX3" fmla="*/ 424696 w 565337"/>
                <a:gd name="connsiteY3" fmla="*/ 38304 h 565386"/>
                <a:gd name="connsiteX4" fmla="*/ 428106 w 565337"/>
                <a:gd name="connsiteY4" fmla="*/ 51201 h 565386"/>
                <a:gd name="connsiteX5" fmla="*/ 415222 w 565337"/>
                <a:gd name="connsiteY5" fmla="*/ 54586 h 565386"/>
                <a:gd name="connsiteX6" fmla="*/ 245645 w 565337"/>
                <a:gd name="connsiteY6" fmla="*/ 21528 h 565386"/>
                <a:gd name="connsiteX7" fmla="*/ 21477 w 565337"/>
                <a:gd name="connsiteY7" fmla="*/ 319736 h 565386"/>
                <a:gd name="connsiteX8" fmla="*/ 319686 w 565337"/>
                <a:gd name="connsiteY8" fmla="*/ 543904 h 565386"/>
                <a:gd name="connsiteX9" fmla="*/ 543860 w 565337"/>
                <a:gd name="connsiteY9" fmla="*/ 245695 h 565386"/>
                <a:gd name="connsiteX10" fmla="*/ 513723 w 565337"/>
                <a:gd name="connsiteY10" fmla="*/ 155297 h 565386"/>
                <a:gd name="connsiteX11" fmla="*/ 517431 w 565337"/>
                <a:gd name="connsiteY11" fmla="*/ 142501 h 565386"/>
                <a:gd name="connsiteX12" fmla="*/ 530239 w 565337"/>
                <a:gd name="connsiteY12" fmla="*/ 146191 h 565386"/>
                <a:gd name="connsiteX13" fmla="*/ 562516 w 565337"/>
                <a:gd name="connsiteY13" fmla="*/ 243054 h 565386"/>
                <a:gd name="connsiteX14" fmla="*/ 322334 w 565337"/>
                <a:gd name="connsiteY14" fmla="*/ 562567 h 5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5337" h="565386">
                  <a:moveTo>
                    <a:pt x="322334" y="562567"/>
                  </a:moveTo>
                  <a:cubicBezTo>
                    <a:pt x="168016" y="584436"/>
                    <a:pt x="24690" y="476696"/>
                    <a:pt x="2821" y="322384"/>
                  </a:cubicBezTo>
                  <a:cubicBezTo>
                    <a:pt x="-19055" y="168066"/>
                    <a:pt x="88686" y="24747"/>
                    <a:pt x="243004" y="2871"/>
                  </a:cubicBezTo>
                  <a:cubicBezTo>
                    <a:pt x="306516" y="-6127"/>
                    <a:pt x="369343" y="6116"/>
                    <a:pt x="424696" y="38304"/>
                  </a:cubicBezTo>
                  <a:cubicBezTo>
                    <a:pt x="429192" y="40933"/>
                    <a:pt x="430722" y="46705"/>
                    <a:pt x="428106" y="51201"/>
                  </a:cubicBezTo>
                  <a:cubicBezTo>
                    <a:pt x="425490" y="55697"/>
                    <a:pt x="419724" y="57221"/>
                    <a:pt x="415222" y="54586"/>
                  </a:cubicBezTo>
                  <a:cubicBezTo>
                    <a:pt x="363571" y="24550"/>
                    <a:pt x="304929" y="13120"/>
                    <a:pt x="245645" y="21528"/>
                  </a:cubicBezTo>
                  <a:cubicBezTo>
                    <a:pt x="101627" y="41937"/>
                    <a:pt x="1062" y="175699"/>
                    <a:pt x="21477" y="319736"/>
                  </a:cubicBezTo>
                  <a:cubicBezTo>
                    <a:pt x="41886" y="463741"/>
                    <a:pt x="175668" y="564319"/>
                    <a:pt x="319686" y="543904"/>
                  </a:cubicBezTo>
                  <a:cubicBezTo>
                    <a:pt x="463710" y="523495"/>
                    <a:pt x="564269" y="389701"/>
                    <a:pt x="543860" y="245695"/>
                  </a:cubicBezTo>
                  <a:cubicBezTo>
                    <a:pt x="539326" y="213704"/>
                    <a:pt x="529204" y="183326"/>
                    <a:pt x="513723" y="155297"/>
                  </a:cubicBezTo>
                  <a:cubicBezTo>
                    <a:pt x="511221" y="150750"/>
                    <a:pt x="512879" y="145010"/>
                    <a:pt x="517431" y="142501"/>
                  </a:cubicBezTo>
                  <a:cubicBezTo>
                    <a:pt x="521953" y="140044"/>
                    <a:pt x="527718" y="141638"/>
                    <a:pt x="530239" y="146191"/>
                  </a:cubicBezTo>
                  <a:cubicBezTo>
                    <a:pt x="546794" y="176220"/>
                    <a:pt x="557665" y="208802"/>
                    <a:pt x="562516" y="243054"/>
                  </a:cubicBezTo>
                  <a:cubicBezTo>
                    <a:pt x="584392" y="397371"/>
                    <a:pt x="476652" y="540691"/>
                    <a:pt x="322334" y="562567"/>
                  </a:cubicBezTo>
                  <a:close/>
                </a:path>
              </a:pathLst>
            </a:custGeom>
            <a:grpFill/>
            <a:ln w="6350" cap="flat">
              <a:noFill/>
              <a:prstDash val="solid"/>
              <a:miter/>
            </a:ln>
          </p:spPr>
          <p:txBody>
            <a:bodyPr rtlCol="0" anchor="ctr"/>
            <a:lstStyle/>
            <a:p>
              <a:endParaRPr lang="en-US"/>
            </a:p>
          </p:txBody>
        </p:sp>
        <p:sp>
          <p:nvSpPr>
            <p:cNvPr id="20" name="Freeform: Shape 1224">
              <a:extLst>
                <a:ext uri="{FF2B5EF4-FFF2-40B4-BE49-F238E27FC236}">
                  <a16:creationId xmlns:a16="http://schemas.microsoft.com/office/drawing/2014/main" id="{A2CC9006-72FD-EACB-D9B1-58250B9AFD3C}"/>
                </a:ext>
              </a:extLst>
            </p:cNvPr>
            <p:cNvSpPr/>
            <p:nvPr/>
          </p:nvSpPr>
          <p:spPr>
            <a:xfrm>
              <a:off x="1644561" y="5661642"/>
              <a:ext cx="433344" cy="348150"/>
            </a:xfrm>
            <a:custGeom>
              <a:avLst/>
              <a:gdLst>
                <a:gd name="connsiteX0" fmla="*/ 141300 w 433344"/>
                <a:gd name="connsiteY0" fmla="*/ 348150 h 348150"/>
                <a:gd name="connsiteX1" fmla="*/ 141186 w 433344"/>
                <a:gd name="connsiteY1" fmla="*/ 348150 h 348150"/>
                <a:gd name="connsiteX2" fmla="*/ 113513 w 433344"/>
                <a:gd name="connsiteY2" fmla="*/ 335933 h 348150"/>
                <a:gd name="connsiteX3" fmla="*/ 9900 w 433344"/>
                <a:gd name="connsiteY3" fmla="*/ 222877 h 348150"/>
                <a:gd name="connsiteX4" fmla="*/ 12198 w 433344"/>
                <a:gd name="connsiteY4" fmla="*/ 169620 h 348150"/>
                <a:gd name="connsiteX5" fmla="*/ 65430 w 433344"/>
                <a:gd name="connsiteY5" fmla="*/ 171938 h 348150"/>
                <a:gd name="connsiteX6" fmla="*/ 141523 w 433344"/>
                <a:gd name="connsiteY6" fmla="*/ 254932 h 348150"/>
                <a:gd name="connsiteX7" fmla="*/ 368097 w 433344"/>
                <a:gd name="connsiteY7" fmla="*/ 11556 h 348150"/>
                <a:gd name="connsiteX8" fmla="*/ 421367 w 433344"/>
                <a:gd name="connsiteY8" fmla="*/ 9645 h 348150"/>
                <a:gd name="connsiteX9" fmla="*/ 423266 w 433344"/>
                <a:gd name="connsiteY9" fmla="*/ 62934 h 348150"/>
                <a:gd name="connsiteX10" fmla="*/ 168885 w 433344"/>
                <a:gd name="connsiteY10" fmla="*/ 336155 h 348150"/>
                <a:gd name="connsiteX11" fmla="*/ 141300 w 433344"/>
                <a:gd name="connsiteY11" fmla="*/ 348150 h 348150"/>
                <a:gd name="connsiteX12" fmla="*/ 37643 w 433344"/>
                <a:gd name="connsiteY12" fmla="*/ 178567 h 348150"/>
                <a:gd name="connsiteX13" fmla="*/ 37643 w 433344"/>
                <a:gd name="connsiteY13" fmla="*/ 178567 h 348150"/>
                <a:gd name="connsiteX14" fmla="*/ 24930 w 433344"/>
                <a:gd name="connsiteY14" fmla="*/ 183495 h 348150"/>
                <a:gd name="connsiteX15" fmla="*/ 18840 w 433344"/>
                <a:gd name="connsiteY15" fmla="*/ 196601 h 348150"/>
                <a:gd name="connsiteX16" fmla="*/ 23768 w 433344"/>
                <a:gd name="connsiteY16" fmla="*/ 210146 h 348150"/>
                <a:gd name="connsiteX17" fmla="*/ 127406 w 433344"/>
                <a:gd name="connsiteY17" fmla="*/ 323195 h 348150"/>
                <a:gd name="connsiteX18" fmla="*/ 141230 w 433344"/>
                <a:gd name="connsiteY18" fmla="*/ 329310 h 348150"/>
                <a:gd name="connsiteX19" fmla="*/ 141300 w 433344"/>
                <a:gd name="connsiteY19" fmla="*/ 338733 h 348150"/>
                <a:gd name="connsiteX20" fmla="*/ 141300 w 433344"/>
                <a:gd name="connsiteY20" fmla="*/ 329310 h 348150"/>
                <a:gd name="connsiteX21" fmla="*/ 155080 w 433344"/>
                <a:gd name="connsiteY21" fmla="*/ 323309 h 348150"/>
                <a:gd name="connsiteX22" fmla="*/ 409461 w 433344"/>
                <a:gd name="connsiteY22" fmla="*/ 50087 h 348150"/>
                <a:gd name="connsiteX23" fmla="*/ 408527 w 433344"/>
                <a:gd name="connsiteY23" fmla="*/ 23443 h 348150"/>
                <a:gd name="connsiteX24" fmla="*/ 381895 w 433344"/>
                <a:gd name="connsiteY24" fmla="*/ 24402 h 348150"/>
                <a:gd name="connsiteX25" fmla="*/ 148368 w 433344"/>
                <a:gd name="connsiteY25" fmla="*/ 275208 h 348150"/>
                <a:gd name="connsiteX26" fmla="*/ 141465 w 433344"/>
                <a:gd name="connsiteY26" fmla="*/ 278224 h 348150"/>
                <a:gd name="connsiteX27" fmla="*/ 141446 w 433344"/>
                <a:gd name="connsiteY27" fmla="*/ 278224 h 348150"/>
                <a:gd name="connsiteX28" fmla="*/ 134525 w 433344"/>
                <a:gd name="connsiteY28" fmla="*/ 275176 h 348150"/>
                <a:gd name="connsiteX29" fmla="*/ 51562 w 433344"/>
                <a:gd name="connsiteY29" fmla="*/ 184670 h 348150"/>
                <a:gd name="connsiteX30" fmla="*/ 37643 w 433344"/>
                <a:gd name="connsiteY30" fmla="*/ 178567 h 3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3344" h="348150">
                  <a:moveTo>
                    <a:pt x="141300" y="348150"/>
                  </a:moveTo>
                  <a:lnTo>
                    <a:pt x="141186" y="348150"/>
                  </a:lnTo>
                  <a:cubicBezTo>
                    <a:pt x="130645" y="348081"/>
                    <a:pt x="120580" y="343623"/>
                    <a:pt x="113513" y="335933"/>
                  </a:cubicBezTo>
                  <a:lnTo>
                    <a:pt x="9900" y="222877"/>
                  </a:lnTo>
                  <a:cubicBezTo>
                    <a:pt x="-4159" y="207567"/>
                    <a:pt x="-3111" y="183685"/>
                    <a:pt x="12198" y="169620"/>
                  </a:cubicBezTo>
                  <a:cubicBezTo>
                    <a:pt x="26956" y="156082"/>
                    <a:pt x="51943" y="157219"/>
                    <a:pt x="65430" y="171938"/>
                  </a:cubicBezTo>
                  <a:lnTo>
                    <a:pt x="141523" y="254932"/>
                  </a:lnTo>
                  <a:lnTo>
                    <a:pt x="368097" y="11556"/>
                  </a:lnTo>
                  <a:cubicBezTo>
                    <a:pt x="381660" y="-3017"/>
                    <a:pt x="406679" y="-3976"/>
                    <a:pt x="421367" y="9645"/>
                  </a:cubicBezTo>
                  <a:cubicBezTo>
                    <a:pt x="436562" y="23811"/>
                    <a:pt x="437413" y="47693"/>
                    <a:pt x="423266" y="62934"/>
                  </a:cubicBezTo>
                  <a:lnTo>
                    <a:pt x="168885" y="336155"/>
                  </a:lnTo>
                  <a:cubicBezTo>
                    <a:pt x="161798" y="343775"/>
                    <a:pt x="151740" y="348150"/>
                    <a:pt x="141300" y="348150"/>
                  </a:cubicBezTo>
                  <a:close/>
                  <a:moveTo>
                    <a:pt x="37643" y="178567"/>
                  </a:moveTo>
                  <a:lnTo>
                    <a:pt x="37643" y="178567"/>
                  </a:lnTo>
                  <a:cubicBezTo>
                    <a:pt x="32937" y="178567"/>
                    <a:pt x="28410" y="180332"/>
                    <a:pt x="24930" y="183495"/>
                  </a:cubicBezTo>
                  <a:cubicBezTo>
                    <a:pt x="21234" y="186924"/>
                    <a:pt x="19063" y="191553"/>
                    <a:pt x="18840" y="196601"/>
                  </a:cubicBezTo>
                  <a:cubicBezTo>
                    <a:pt x="18618" y="201605"/>
                    <a:pt x="20390" y="206424"/>
                    <a:pt x="23768" y="210146"/>
                  </a:cubicBezTo>
                  <a:lnTo>
                    <a:pt x="127406" y="323195"/>
                  </a:lnTo>
                  <a:cubicBezTo>
                    <a:pt x="130943" y="327068"/>
                    <a:pt x="135985" y="329272"/>
                    <a:pt x="141230" y="329310"/>
                  </a:cubicBezTo>
                  <a:lnTo>
                    <a:pt x="141300" y="338733"/>
                  </a:lnTo>
                  <a:lnTo>
                    <a:pt x="141300" y="329310"/>
                  </a:lnTo>
                  <a:cubicBezTo>
                    <a:pt x="146526" y="329310"/>
                    <a:pt x="151549" y="327100"/>
                    <a:pt x="155080" y="323309"/>
                  </a:cubicBezTo>
                  <a:lnTo>
                    <a:pt x="409461" y="50087"/>
                  </a:lnTo>
                  <a:cubicBezTo>
                    <a:pt x="416547" y="42467"/>
                    <a:pt x="416122" y="30510"/>
                    <a:pt x="408527" y="23443"/>
                  </a:cubicBezTo>
                  <a:cubicBezTo>
                    <a:pt x="401161" y="16598"/>
                    <a:pt x="388741" y="17042"/>
                    <a:pt x="381895" y="24402"/>
                  </a:cubicBezTo>
                  <a:lnTo>
                    <a:pt x="148368" y="275208"/>
                  </a:lnTo>
                  <a:cubicBezTo>
                    <a:pt x="146583" y="277126"/>
                    <a:pt x="144081" y="278224"/>
                    <a:pt x="141465" y="278224"/>
                  </a:cubicBezTo>
                  <a:cubicBezTo>
                    <a:pt x="141446" y="278224"/>
                    <a:pt x="141446" y="278224"/>
                    <a:pt x="141446" y="278224"/>
                  </a:cubicBezTo>
                  <a:cubicBezTo>
                    <a:pt x="138798" y="278186"/>
                    <a:pt x="136296" y="277087"/>
                    <a:pt x="134525" y="275176"/>
                  </a:cubicBezTo>
                  <a:lnTo>
                    <a:pt x="51562" y="184670"/>
                  </a:lnTo>
                  <a:cubicBezTo>
                    <a:pt x="47930" y="180733"/>
                    <a:pt x="43002" y="178567"/>
                    <a:pt x="37643" y="178567"/>
                  </a:cubicBezTo>
                  <a:close/>
                </a:path>
              </a:pathLst>
            </a:custGeom>
            <a:grpFill/>
            <a:ln w="6350" cap="flat">
              <a:noFill/>
              <a:prstDash val="solid"/>
              <a:miter/>
            </a:ln>
          </p:spPr>
          <p:txBody>
            <a:bodyPr rtlCol="0" anchor="ctr"/>
            <a:lstStyle/>
            <a:p>
              <a:endParaRPr lang="en-US" dirty="0"/>
            </a:p>
          </p:txBody>
        </p:sp>
      </p:grpSp>
      <p:grpSp>
        <p:nvGrpSpPr>
          <p:cNvPr id="3" name="Group 2">
            <a:extLst>
              <a:ext uri="{FF2B5EF4-FFF2-40B4-BE49-F238E27FC236}">
                <a16:creationId xmlns:a16="http://schemas.microsoft.com/office/drawing/2014/main" id="{38961FD8-DDFA-2A05-7A43-CBABA8447C44}"/>
              </a:ext>
            </a:extLst>
          </p:cNvPr>
          <p:cNvGrpSpPr/>
          <p:nvPr/>
        </p:nvGrpSpPr>
        <p:grpSpPr>
          <a:xfrm>
            <a:off x="7536020" y="5254558"/>
            <a:ext cx="462106" cy="462106"/>
            <a:chOff x="7536020" y="5506808"/>
            <a:chExt cx="462106" cy="462106"/>
          </a:xfrm>
        </p:grpSpPr>
        <p:sp>
          <p:nvSpPr>
            <p:cNvPr id="21" name="Rectangle 20">
              <a:extLst>
                <a:ext uri="{FF2B5EF4-FFF2-40B4-BE49-F238E27FC236}">
                  <a16:creationId xmlns:a16="http://schemas.microsoft.com/office/drawing/2014/main" id="{0622BAF4-776A-AC0C-5AC3-7CAE46861184}"/>
                </a:ext>
              </a:extLst>
            </p:cNvPr>
            <p:cNvSpPr/>
            <p:nvPr/>
          </p:nvSpPr>
          <p:spPr>
            <a:xfrm>
              <a:off x="7536020" y="5506808"/>
              <a:ext cx="462106" cy="46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aphic 699">
              <a:extLst>
                <a:ext uri="{FF2B5EF4-FFF2-40B4-BE49-F238E27FC236}">
                  <a16:creationId xmlns:a16="http://schemas.microsoft.com/office/drawing/2014/main" id="{4685D28B-1A98-E7F2-F67F-274826F64658}"/>
                </a:ext>
              </a:extLst>
            </p:cNvPr>
            <p:cNvGrpSpPr/>
            <p:nvPr/>
          </p:nvGrpSpPr>
          <p:grpSpPr>
            <a:xfrm>
              <a:off x="7623856" y="5598909"/>
              <a:ext cx="286434" cy="286459"/>
              <a:chOff x="1522036" y="5595174"/>
              <a:chExt cx="565337" cy="565386"/>
            </a:xfrm>
            <a:solidFill>
              <a:schemeClr val="tx1"/>
            </a:solidFill>
          </p:grpSpPr>
          <p:sp>
            <p:nvSpPr>
              <p:cNvPr id="23" name="Freeform: Shape 1223">
                <a:extLst>
                  <a:ext uri="{FF2B5EF4-FFF2-40B4-BE49-F238E27FC236}">
                    <a16:creationId xmlns:a16="http://schemas.microsoft.com/office/drawing/2014/main" id="{23A95082-6A19-5C63-BF88-A3BBAC819C72}"/>
                  </a:ext>
                </a:extLst>
              </p:cNvPr>
              <p:cNvSpPr/>
              <p:nvPr/>
            </p:nvSpPr>
            <p:spPr>
              <a:xfrm>
                <a:off x="1522036" y="5595174"/>
                <a:ext cx="565337" cy="565386"/>
              </a:xfrm>
              <a:custGeom>
                <a:avLst/>
                <a:gdLst>
                  <a:gd name="connsiteX0" fmla="*/ 322334 w 565337"/>
                  <a:gd name="connsiteY0" fmla="*/ 562567 h 565386"/>
                  <a:gd name="connsiteX1" fmla="*/ 2821 w 565337"/>
                  <a:gd name="connsiteY1" fmla="*/ 322384 h 565386"/>
                  <a:gd name="connsiteX2" fmla="*/ 243004 w 565337"/>
                  <a:gd name="connsiteY2" fmla="*/ 2871 h 565386"/>
                  <a:gd name="connsiteX3" fmla="*/ 424696 w 565337"/>
                  <a:gd name="connsiteY3" fmla="*/ 38304 h 565386"/>
                  <a:gd name="connsiteX4" fmla="*/ 428106 w 565337"/>
                  <a:gd name="connsiteY4" fmla="*/ 51201 h 565386"/>
                  <a:gd name="connsiteX5" fmla="*/ 415222 w 565337"/>
                  <a:gd name="connsiteY5" fmla="*/ 54586 h 565386"/>
                  <a:gd name="connsiteX6" fmla="*/ 245645 w 565337"/>
                  <a:gd name="connsiteY6" fmla="*/ 21528 h 565386"/>
                  <a:gd name="connsiteX7" fmla="*/ 21477 w 565337"/>
                  <a:gd name="connsiteY7" fmla="*/ 319736 h 565386"/>
                  <a:gd name="connsiteX8" fmla="*/ 319686 w 565337"/>
                  <a:gd name="connsiteY8" fmla="*/ 543904 h 565386"/>
                  <a:gd name="connsiteX9" fmla="*/ 543860 w 565337"/>
                  <a:gd name="connsiteY9" fmla="*/ 245695 h 565386"/>
                  <a:gd name="connsiteX10" fmla="*/ 513723 w 565337"/>
                  <a:gd name="connsiteY10" fmla="*/ 155297 h 565386"/>
                  <a:gd name="connsiteX11" fmla="*/ 517431 w 565337"/>
                  <a:gd name="connsiteY11" fmla="*/ 142501 h 565386"/>
                  <a:gd name="connsiteX12" fmla="*/ 530239 w 565337"/>
                  <a:gd name="connsiteY12" fmla="*/ 146191 h 565386"/>
                  <a:gd name="connsiteX13" fmla="*/ 562516 w 565337"/>
                  <a:gd name="connsiteY13" fmla="*/ 243054 h 565386"/>
                  <a:gd name="connsiteX14" fmla="*/ 322334 w 565337"/>
                  <a:gd name="connsiteY14" fmla="*/ 562567 h 5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5337" h="565386">
                    <a:moveTo>
                      <a:pt x="322334" y="562567"/>
                    </a:moveTo>
                    <a:cubicBezTo>
                      <a:pt x="168016" y="584436"/>
                      <a:pt x="24690" y="476696"/>
                      <a:pt x="2821" y="322384"/>
                    </a:cubicBezTo>
                    <a:cubicBezTo>
                      <a:pt x="-19055" y="168066"/>
                      <a:pt x="88686" y="24747"/>
                      <a:pt x="243004" y="2871"/>
                    </a:cubicBezTo>
                    <a:cubicBezTo>
                      <a:pt x="306516" y="-6127"/>
                      <a:pt x="369343" y="6116"/>
                      <a:pt x="424696" y="38304"/>
                    </a:cubicBezTo>
                    <a:cubicBezTo>
                      <a:pt x="429192" y="40933"/>
                      <a:pt x="430722" y="46705"/>
                      <a:pt x="428106" y="51201"/>
                    </a:cubicBezTo>
                    <a:cubicBezTo>
                      <a:pt x="425490" y="55697"/>
                      <a:pt x="419724" y="57221"/>
                      <a:pt x="415222" y="54586"/>
                    </a:cubicBezTo>
                    <a:cubicBezTo>
                      <a:pt x="363571" y="24550"/>
                      <a:pt x="304929" y="13120"/>
                      <a:pt x="245645" y="21528"/>
                    </a:cubicBezTo>
                    <a:cubicBezTo>
                      <a:pt x="101627" y="41937"/>
                      <a:pt x="1062" y="175699"/>
                      <a:pt x="21477" y="319736"/>
                    </a:cubicBezTo>
                    <a:cubicBezTo>
                      <a:pt x="41886" y="463741"/>
                      <a:pt x="175668" y="564319"/>
                      <a:pt x="319686" y="543904"/>
                    </a:cubicBezTo>
                    <a:cubicBezTo>
                      <a:pt x="463710" y="523495"/>
                      <a:pt x="564269" y="389701"/>
                      <a:pt x="543860" y="245695"/>
                    </a:cubicBezTo>
                    <a:cubicBezTo>
                      <a:pt x="539326" y="213704"/>
                      <a:pt x="529204" y="183326"/>
                      <a:pt x="513723" y="155297"/>
                    </a:cubicBezTo>
                    <a:cubicBezTo>
                      <a:pt x="511221" y="150750"/>
                      <a:pt x="512879" y="145010"/>
                      <a:pt x="517431" y="142501"/>
                    </a:cubicBezTo>
                    <a:cubicBezTo>
                      <a:pt x="521953" y="140044"/>
                      <a:pt x="527718" y="141638"/>
                      <a:pt x="530239" y="146191"/>
                    </a:cubicBezTo>
                    <a:cubicBezTo>
                      <a:pt x="546794" y="176220"/>
                      <a:pt x="557665" y="208802"/>
                      <a:pt x="562516" y="243054"/>
                    </a:cubicBezTo>
                    <a:cubicBezTo>
                      <a:pt x="584392" y="397371"/>
                      <a:pt x="476652" y="540691"/>
                      <a:pt x="322334" y="562567"/>
                    </a:cubicBezTo>
                    <a:close/>
                  </a:path>
                </a:pathLst>
              </a:custGeom>
              <a:grpFill/>
              <a:ln w="6350" cap="flat">
                <a:noFill/>
                <a:prstDash val="solid"/>
                <a:miter/>
              </a:ln>
            </p:spPr>
            <p:txBody>
              <a:bodyPr rtlCol="0" anchor="ctr"/>
              <a:lstStyle/>
              <a:p>
                <a:endParaRPr lang="en-US"/>
              </a:p>
            </p:txBody>
          </p:sp>
          <p:sp>
            <p:nvSpPr>
              <p:cNvPr id="24" name="Freeform: Shape 1224">
                <a:extLst>
                  <a:ext uri="{FF2B5EF4-FFF2-40B4-BE49-F238E27FC236}">
                    <a16:creationId xmlns:a16="http://schemas.microsoft.com/office/drawing/2014/main" id="{3E242DC6-55A2-6430-5B4C-DFA7D6BEBE62}"/>
                  </a:ext>
                </a:extLst>
              </p:cNvPr>
              <p:cNvSpPr/>
              <p:nvPr/>
            </p:nvSpPr>
            <p:spPr>
              <a:xfrm>
                <a:off x="1644561" y="5661642"/>
                <a:ext cx="433344" cy="348150"/>
              </a:xfrm>
              <a:custGeom>
                <a:avLst/>
                <a:gdLst>
                  <a:gd name="connsiteX0" fmla="*/ 141300 w 433344"/>
                  <a:gd name="connsiteY0" fmla="*/ 348150 h 348150"/>
                  <a:gd name="connsiteX1" fmla="*/ 141186 w 433344"/>
                  <a:gd name="connsiteY1" fmla="*/ 348150 h 348150"/>
                  <a:gd name="connsiteX2" fmla="*/ 113513 w 433344"/>
                  <a:gd name="connsiteY2" fmla="*/ 335933 h 348150"/>
                  <a:gd name="connsiteX3" fmla="*/ 9900 w 433344"/>
                  <a:gd name="connsiteY3" fmla="*/ 222877 h 348150"/>
                  <a:gd name="connsiteX4" fmla="*/ 12198 w 433344"/>
                  <a:gd name="connsiteY4" fmla="*/ 169620 h 348150"/>
                  <a:gd name="connsiteX5" fmla="*/ 65430 w 433344"/>
                  <a:gd name="connsiteY5" fmla="*/ 171938 h 348150"/>
                  <a:gd name="connsiteX6" fmla="*/ 141523 w 433344"/>
                  <a:gd name="connsiteY6" fmla="*/ 254932 h 348150"/>
                  <a:gd name="connsiteX7" fmla="*/ 368097 w 433344"/>
                  <a:gd name="connsiteY7" fmla="*/ 11556 h 348150"/>
                  <a:gd name="connsiteX8" fmla="*/ 421367 w 433344"/>
                  <a:gd name="connsiteY8" fmla="*/ 9645 h 348150"/>
                  <a:gd name="connsiteX9" fmla="*/ 423266 w 433344"/>
                  <a:gd name="connsiteY9" fmla="*/ 62934 h 348150"/>
                  <a:gd name="connsiteX10" fmla="*/ 168885 w 433344"/>
                  <a:gd name="connsiteY10" fmla="*/ 336155 h 348150"/>
                  <a:gd name="connsiteX11" fmla="*/ 141300 w 433344"/>
                  <a:gd name="connsiteY11" fmla="*/ 348150 h 348150"/>
                  <a:gd name="connsiteX12" fmla="*/ 37643 w 433344"/>
                  <a:gd name="connsiteY12" fmla="*/ 178567 h 348150"/>
                  <a:gd name="connsiteX13" fmla="*/ 37643 w 433344"/>
                  <a:gd name="connsiteY13" fmla="*/ 178567 h 348150"/>
                  <a:gd name="connsiteX14" fmla="*/ 24930 w 433344"/>
                  <a:gd name="connsiteY14" fmla="*/ 183495 h 348150"/>
                  <a:gd name="connsiteX15" fmla="*/ 18840 w 433344"/>
                  <a:gd name="connsiteY15" fmla="*/ 196601 h 348150"/>
                  <a:gd name="connsiteX16" fmla="*/ 23768 w 433344"/>
                  <a:gd name="connsiteY16" fmla="*/ 210146 h 348150"/>
                  <a:gd name="connsiteX17" fmla="*/ 127406 w 433344"/>
                  <a:gd name="connsiteY17" fmla="*/ 323195 h 348150"/>
                  <a:gd name="connsiteX18" fmla="*/ 141230 w 433344"/>
                  <a:gd name="connsiteY18" fmla="*/ 329310 h 348150"/>
                  <a:gd name="connsiteX19" fmla="*/ 141300 w 433344"/>
                  <a:gd name="connsiteY19" fmla="*/ 338733 h 348150"/>
                  <a:gd name="connsiteX20" fmla="*/ 141300 w 433344"/>
                  <a:gd name="connsiteY20" fmla="*/ 329310 h 348150"/>
                  <a:gd name="connsiteX21" fmla="*/ 155080 w 433344"/>
                  <a:gd name="connsiteY21" fmla="*/ 323309 h 348150"/>
                  <a:gd name="connsiteX22" fmla="*/ 409461 w 433344"/>
                  <a:gd name="connsiteY22" fmla="*/ 50087 h 348150"/>
                  <a:gd name="connsiteX23" fmla="*/ 408527 w 433344"/>
                  <a:gd name="connsiteY23" fmla="*/ 23443 h 348150"/>
                  <a:gd name="connsiteX24" fmla="*/ 381895 w 433344"/>
                  <a:gd name="connsiteY24" fmla="*/ 24402 h 348150"/>
                  <a:gd name="connsiteX25" fmla="*/ 148368 w 433344"/>
                  <a:gd name="connsiteY25" fmla="*/ 275208 h 348150"/>
                  <a:gd name="connsiteX26" fmla="*/ 141465 w 433344"/>
                  <a:gd name="connsiteY26" fmla="*/ 278224 h 348150"/>
                  <a:gd name="connsiteX27" fmla="*/ 141446 w 433344"/>
                  <a:gd name="connsiteY27" fmla="*/ 278224 h 348150"/>
                  <a:gd name="connsiteX28" fmla="*/ 134525 w 433344"/>
                  <a:gd name="connsiteY28" fmla="*/ 275176 h 348150"/>
                  <a:gd name="connsiteX29" fmla="*/ 51562 w 433344"/>
                  <a:gd name="connsiteY29" fmla="*/ 184670 h 348150"/>
                  <a:gd name="connsiteX30" fmla="*/ 37643 w 433344"/>
                  <a:gd name="connsiteY30" fmla="*/ 178567 h 3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3344" h="348150">
                    <a:moveTo>
                      <a:pt x="141300" y="348150"/>
                    </a:moveTo>
                    <a:lnTo>
                      <a:pt x="141186" y="348150"/>
                    </a:lnTo>
                    <a:cubicBezTo>
                      <a:pt x="130645" y="348081"/>
                      <a:pt x="120580" y="343623"/>
                      <a:pt x="113513" y="335933"/>
                    </a:cubicBezTo>
                    <a:lnTo>
                      <a:pt x="9900" y="222877"/>
                    </a:lnTo>
                    <a:cubicBezTo>
                      <a:pt x="-4159" y="207567"/>
                      <a:pt x="-3111" y="183685"/>
                      <a:pt x="12198" y="169620"/>
                    </a:cubicBezTo>
                    <a:cubicBezTo>
                      <a:pt x="26956" y="156082"/>
                      <a:pt x="51943" y="157219"/>
                      <a:pt x="65430" y="171938"/>
                    </a:cubicBezTo>
                    <a:lnTo>
                      <a:pt x="141523" y="254932"/>
                    </a:lnTo>
                    <a:lnTo>
                      <a:pt x="368097" y="11556"/>
                    </a:lnTo>
                    <a:cubicBezTo>
                      <a:pt x="381660" y="-3017"/>
                      <a:pt x="406679" y="-3976"/>
                      <a:pt x="421367" y="9645"/>
                    </a:cubicBezTo>
                    <a:cubicBezTo>
                      <a:pt x="436562" y="23811"/>
                      <a:pt x="437413" y="47693"/>
                      <a:pt x="423266" y="62934"/>
                    </a:cubicBezTo>
                    <a:lnTo>
                      <a:pt x="168885" y="336155"/>
                    </a:lnTo>
                    <a:cubicBezTo>
                      <a:pt x="161798" y="343775"/>
                      <a:pt x="151740" y="348150"/>
                      <a:pt x="141300" y="348150"/>
                    </a:cubicBezTo>
                    <a:close/>
                    <a:moveTo>
                      <a:pt x="37643" y="178567"/>
                    </a:moveTo>
                    <a:lnTo>
                      <a:pt x="37643" y="178567"/>
                    </a:lnTo>
                    <a:cubicBezTo>
                      <a:pt x="32937" y="178567"/>
                      <a:pt x="28410" y="180332"/>
                      <a:pt x="24930" y="183495"/>
                    </a:cubicBezTo>
                    <a:cubicBezTo>
                      <a:pt x="21234" y="186924"/>
                      <a:pt x="19063" y="191553"/>
                      <a:pt x="18840" y="196601"/>
                    </a:cubicBezTo>
                    <a:cubicBezTo>
                      <a:pt x="18618" y="201605"/>
                      <a:pt x="20390" y="206424"/>
                      <a:pt x="23768" y="210146"/>
                    </a:cubicBezTo>
                    <a:lnTo>
                      <a:pt x="127406" y="323195"/>
                    </a:lnTo>
                    <a:cubicBezTo>
                      <a:pt x="130943" y="327068"/>
                      <a:pt x="135985" y="329272"/>
                      <a:pt x="141230" y="329310"/>
                    </a:cubicBezTo>
                    <a:lnTo>
                      <a:pt x="141300" y="338733"/>
                    </a:lnTo>
                    <a:lnTo>
                      <a:pt x="141300" y="329310"/>
                    </a:lnTo>
                    <a:cubicBezTo>
                      <a:pt x="146526" y="329310"/>
                      <a:pt x="151549" y="327100"/>
                      <a:pt x="155080" y="323309"/>
                    </a:cubicBezTo>
                    <a:lnTo>
                      <a:pt x="409461" y="50087"/>
                    </a:lnTo>
                    <a:cubicBezTo>
                      <a:pt x="416547" y="42467"/>
                      <a:pt x="416122" y="30510"/>
                      <a:pt x="408527" y="23443"/>
                    </a:cubicBezTo>
                    <a:cubicBezTo>
                      <a:pt x="401161" y="16598"/>
                      <a:pt x="388741" y="17042"/>
                      <a:pt x="381895" y="24402"/>
                    </a:cubicBezTo>
                    <a:lnTo>
                      <a:pt x="148368" y="275208"/>
                    </a:lnTo>
                    <a:cubicBezTo>
                      <a:pt x="146583" y="277126"/>
                      <a:pt x="144081" y="278224"/>
                      <a:pt x="141465" y="278224"/>
                    </a:cubicBezTo>
                    <a:cubicBezTo>
                      <a:pt x="141446" y="278224"/>
                      <a:pt x="141446" y="278224"/>
                      <a:pt x="141446" y="278224"/>
                    </a:cubicBezTo>
                    <a:cubicBezTo>
                      <a:pt x="138798" y="278186"/>
                      <a:pt x="136296" y="277087"/>
                      <a:pt x="134525" y="275176"/>
                    </a:cubicBezTo>
                    <a:lnTo>
                      <a:pt x="51562" y="184670"/>
                    </a:lnTo>
                    <a:cubicBezTo>
                      <a:pt x="47930" y="180733"/>
                      <a:pt x="43002" y="178567"/>
                      <a:pt x="37643" y="178567"/>
                    </a:cubicBezTo>
                    <a:close/>
                  </a:path>
                </a:pathLst>
              </a:custGeom>
              <a:grpFill/>
              <a:ln w="6350"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32681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73775" y="4096783"/>
            <a:ext cx="5508624" cy="22860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kern="0" dirty="0">
                <a:solidFill>
                  <a:schemeClr val="tx1"/>
                </a:solidFill>
              </a:rPr>
              <a:t>“I was accused of wrongdoing </a:t>
            </a:r>
            <a:br>
              <a:rPr lang="en-US" sz="2400" b="1" kern="0" dirty="0">
                <a:solidFill>
                  <a:schemeClr val="tx1"/>
                </a:solidFill>
              </a:rPr>
            </a:br>
            <a:r>
              <a:rPr lang="en-US" sz="2400" b="1" kern="0" dirty="0">
                <a:solidFill>
                  <a:schemeClr val="tx1"/>
                </a:solidFill>
              </a:rPr>
              <a:t>as part of the GSA ‘scandal’. </a:t>
            </a:r>
            <a:br>
              <a:rPr lang="en-US" sz="2400" b="1" kern="0" dirty="0">
                <a:solidFill>
                  <a:schemeClr val="tx1"/>
                </a:solidFill>
              </a:rPr>
            </a:br>
            <a:r>
              <a:rPr lang="en-US" sz="2400" b="1" kern="0" dirty="0">
                <a:solidFill>
                  <a:schemeClr val="tx1"/>
                </a:solidFill>
              </a:rPr>
              <a:t>At the time, I had nearly 40 years </a:t>
            </a:r>
            <a:br>
              <a:rPr lang="en-US" sz="2400" b="1" kern="0" dirty="0">
                <a:solidFill>
                  <a:schemeClr val="tx1"/>
                </a:solidFill>
              </a:rPr>
            </a:br>
            <a:r>
              <a:rPr lang="en-US" sz="2400" b="1" kern="0" dirty="0">
                <a:solidFill>
                  <a:schemeClr val="tx1"/>
                </a:solidFill>
              </a:rPr>
              <a:t>with the federal government.”</a:t>
            </a:r>
          </a:p>
        </p:txBody>
      </p:sp>
      <p:sp>
        <p:nvSpPr>
          <p:cNvPr id="2" name="TextBox 7">
            <a:extLst>
              <a:ext uri="{FF2B5EF4-FFF2-40B4-BE49-F238E27FC236}">
                <a16:creationId xmlns:a16="http://schemas.microsoft.com/office/drawing/2014/main" id="{7A27AFE9-CFB2-A1DF-9140-A340D58DA423}"/>
              </a:ext>
            </a:extLst>
          </p:cNvPr>
          <p:cNvSpPr txBox="1"/>
          <p:nvPr/>
        </p:nvSpPr>
        <p:spPr>
          <a:xfrm>
            <a:off x="1619117" y="633042"/>
            <a:ext cx="3390907" cy="166199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latin typeface="Outfit" pitchFamily="2" charset="0"/>
                <a:ea typeface="Sawarabi Mincho" panose="02000600000000000000" pitchFamily="2" charset="-128"/>
                <a:cs typeface="Bayon" pitchFamily="2" charset="0"/>
              </a:rPr>
              <a:t>Never Thought You Would </a:t>
            </a:r>
            <a:br>
              <a:rPr lang="en-US" sz="3600" b="1" dirty="0">
                <a:latin typeface="Outfit" pitchFamily="2" charset="0"/>
                <a:ea typeface="Sawarabi Mincho" panose="02000600000000000000" pitchFamily="2" charset="-128"/>
                <a:cs typeface="Bayon" pitchFamily="2" charset="0"/>
              </a:rPr>
            </a:br>
            <a:r>
              <a:rPr lang="en-US" sz="3600" b="1" dirty="0">
                <a:latin typeface="Outfit" pitchFamily="2" charset="0"/>
                <a:ea typeface="Sawarabi Mincho" panose="02000600000000000000" pitchFamily="2" charset="-128"/>
                <a:cs typeface="Bayon" pitchFamily="2" charset="0"/>
              </a:rPr>
              <a:t>Be a Scapegoat</a:t>
            </a:r>
          </a:p>
        </p:txBody>
      </p:sp>
      <p:pic>
        <p:nvPicPr>
          <p:cNvPr id="35" name="Picture Placeholder 31" descr="Gavel resting on block">
            <a:extLst>
              <a:ext uri="{FF2B5EF4-FFF2-40B4-BE49-F238E27FC236}">
                <a16:creationId xmlns:a16="http://schemas.microsoft.com/office/drawing/2014/main" id="{03BBC633-A26D-A050-2C03-45CFAC4F2F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394" r="4904"/>
          <a:stretch/>
        </p:blipFill>
        <p:spPr>
          <a:xfrm>
            <a:off x="575516" y="3490384"/>
            <a:ext cx="2763837" cy="2892425"/>
          </a:xfrm>
          <a:prstGeom prst="rect">
            <a:avLst/>
          </a:prstGeom>
          <a:pattFill prst="trellis">
            <a:fgClr>
              <a:schemeClr val="accent1"/>
            </a:fgClr>
            <a:bgClr>
              <a:schemeClr val="bg1"/>
            </a:bgClr>
          </a:pattFill>
        </p:spPr>
      </p:pic>
      <p:pic>
        <p:nvPicPr>
          <p:cNvPr id="11" name="Picture 10" descr="Columns outside supreme court building">
            <a:extLst>
              <a:ext uri="{FF2B5EF4-FFF2-40B4-BE49-F238E27FC236}">
                <a16:creationId xmlns:a16="http://schemas.microsoft.com/office/drawing/2014/main" id="{DA401FAA-E491-48FF-27CA-54B8E15A84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099" y="2693485"/>
            <a:ext cx="5536945" cy="3691297"/>
          </a:xfrm>
          <a:prstGeom prst="rect">
            <a:avLst/>
          </a:prstGeom>
        </p:spPr>
      </p:pic>
      <p:pic>
        <p:nvPicPr>
          <p:cNvPr id="7" name="Picture 6" descr="A picture containing mammal, goat, horn, goats&#10;&#10;Description automatically generated">
            <a:extLst>
              <a:ext uri="{FF2B5EF4-FFF2-40B4-BE49-F238E27FC236}">
                <a16:creationId xmlns:a16="http://schemas.microsoft.com/office/drawing/2014/main" id="{340E0BE5-099D-8E61-0CE7-B77C4DEF15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68"/>
          <a:stretch/>
        </p:blipFill>
        <p:spPr>
          <a:xfrm>
            <a:off x="6083044" y="470063"/>
            <a:ext cx="5499355" cy="3624747"/>
          </a:xfrm>
          <a:prstGeom prst="rect">
            <a:avLst/>
          </a:prstGeom>
        </p:spPr>
      </p:pic>
    </p:spTree>
    <p:extLst>
      <p:ext uri="{BB962C8B-B14F-4D97-AF65-F5344CB8AC3E}">
        <p14:creationId xmlns:p14="http://schemas.microsoft.com/office/powerpoint/2010/main" val="211983743"/>
      </p:ext>
    </p:extLst>
  </p:cSld>
  <p:clrMapOvr>
    <a:masterClrMapping/>
  </p:clrMapOvr>
</p:sld>
</file>

<file path=ppt/theme/theme1.xml><?xml version="1.0" encoding="utf-8"?>
<a:theme xmlns:a="http://schemas.openxmlformats.org/drawingml/2006/main" name="Office Theme">
  <a:themeElements>
    <a:clrScheme name="Custom 7">
      <a:dk1>
        <a:srgbClr val="000000"/>
      </a:dk1>
      <a:lt1>
        <a:srgbClr val="FFFFFF"/>
      </a:lt1>
      <a:dk2>
        <a:srgbClr val="2D3A81"/>
      </a:dk2>
      <a:lt2>
        <a:srgbClr val="E7E6E6"/>
      </a:lt2>
      <a:accent1>
        <a:srgbClr val="B0242C"/>
      </a:accent1>
      <a:accent2>
        <a:srgbClr val="0A1F4E"/>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3903</TotalTime>
  <Words>2399</Words>
  <Application>Microsoft Office PowerPoint</Application>
  <PresentationFormat>Widescreen</PresentationFormat>
  <Paragraphs>196</Paragraphs>
  <Slides>15</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Arial Narrow</vt:lpstr>
      <vt:lpstr>Asap Condensed</vt:lpstr>
      <vt:lpstr>Calibri</vt:lpstr>
      <vt:lpstr>Calibri Light</vt:lpstr>
      <vt:lpstr>Impact</vt:lpstr>
      <vt:lpstr>Outfit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Herink, Ben - FPAC-FSA, NE</cp:lastModifiedBy>
  <cp:revision>71</cp:revision>
  <cp:lastPrinted>2023-06-22T15:38:05Z</cp:lastPrinted>
  <dcterms:created xsi:type="dcterms:W3CDTF">2022-01-03T01:50:51Z</dcterms:created>
  <dcterms:modified xsi:type="dcterms:W3CDTF">2023-06-27T19:29:31Z</dcterms:modified>
</cp:coreProperties>
</file>